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356" r:id="rId5"/>
    <p:sldId id="357" r:id="rId6"/>
    <p:sldId id="358" r:id="rId7"/>
    <p:sldId id="360" r:id="rId8"/>
    <p:sldId id="364" r:id="rId9"/>
    <p:sldId id="366" r:id="rId10"/>
    <p:sldId id="367" r:id="rId11"/>
    <p:sldId id="373" r:id="rId12"/>
    <p:sldId id="363" r:id="rId13"/>
    <p:sldId id="372" r:id="rId14"/>
    <p:sldId id="369" r:id="rId15"/>
    <p:sldId id="370" r:id="rId16"/>
    <p:sldId id="361" r:id="rId17"/>
    <p:sldId id="351" r:id="rId18"/>
    <p:sldId id="371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1"/>
    <p:restoredTop sz="96857"/>
  </p:normalViewPr>
  <p:slideViewPr>
    <p:cSldViewPr snapToGrid="0" snapToObjects="1">
      <p:cViewPr varScale="1">
        <p:scale>
          <a:sx n="194" d="100"/>
          <a:sy n="194" d="100"/>
        </p:scale>
        <p:origin x="224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0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APA/wiki/Wot_usecases" TargetMode="External"/><Relationship Id="rId2" Type="http://schemas.openxmlformats.org/officeDocument/2006/relationships/hyperlink" Target="https://www.w3.org/WAI/AP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architecture/blob/master/REQUIREMENTS/requirements-template.md" TargetMode="External"/><Relationship Id="rId2" Type="http://schemas.openxmlformats.org/officeDocument/2006/relationships/hyperlink" Target="https://github.com/w3c/wot-architecture/tree/master/REQUIREME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architect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-architecture/tree/master/" TargetMode="External"/><Relationship Id="rId4" Type="http://schemas.openxmlformats.org/officeDocument/2006/relationships/hyperlink" Target="https://github.com/w3c/wot-usecas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usec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Use Cases and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Michael.Lagally@Oracle.com</a:t>
            </a:r>
            <a:endParaRPr lang="en-US" dirty="0"/>
          </a:p>
          <a:p>
            <a:r>
              <a:rPr lang="en-US" dirty="0"/>
              <a:t>25.6.2020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EB33-0F68-A146-9C50-29BC9203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BC970A-DCD5-1540-822E-371C5FA14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685022"/>
              </p:ext>
            </p:extLst>
          </p:nvPr>
        </p:nvGraphicFramePr>
        <p:xfrm>
          <a:off x="838200" y="1632744"/>
          <a:ext cx="10515599" cy="400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4839">
                  <a:extLst>
                    <a:ext uri="{9D8B030D-6E8A-4147-A177-3AD203B41FA5}">
                      <a16:colId xmlns:a16="http://schemas.microsoft.com/office/drawing/2014/main" val="1703168212"/>
                    </a:ext>
                  </a:extLst>
                </a:gridCol>
                <a:gridCol w="672866">
                  <a:extLst>
                    <a:ext uri="{9D8B030D-6E8A-4147-A177-3AD203B41FA5}">
                      <a16:colId xmlns:a16="http://schemas.microsoft.com/office/drawing/2014/main" val="3852811072"/>
                    </a:ext>
                  </a:extLst>
                </a:gridCol>
                <a:gridCol w="926432">
                  <a:extLst>
                    <a:ext uri="{9D8B030D-6E8A-4147-A177-3AD203B41FA5}">
                      <a16:colId xmlns:a16="http://schemas.microsoft.com/office/drawing/2014/main" val="595782144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37183024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98624908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4081011654"/>
                    </a:ext>
                  </a:extLst>
                </a:gridCol>
                <a:gridCol w="2630904">
                  <a:extLst>
                    <a:ext uri="{9D8B030D-6E8A-4147-A177-3AD203B41FA5}">
                      <a16:colId xmlns:a16="http://schemas.microsoft.com/office/drawing/2014/main" val="283510327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Category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u="none" strike="noStrike">
                          <a:effectLst/>
                        </a:rPr>
                        <a:t>business critical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u="none" strike="noStrike" dirty="0" err="1">
                          <a:effectLst/>
                        </a:rPr>
                        <a:t>business</a:t>
                      </a:r>
                      <a:r>
                        <a:rPr lang="de-DE" sz="1400" u="none" strike="noStrike" dirty="0">
                          <a:effectLst/>
                        </a:rPr>
                        <a:t> relevant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u="none" strike="noStrike">
                          <a:effectLst/>
                        </a:rPr>
                        <a:t>useful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u="none" strike="noStrike">
                          <a:effectLst/>
                        </a:rPr>
                        <a:t>not interested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Comments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107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Retail</a:t>
                      </a:r>
                      <a:endParaRPr lang="de-DE" sz="1400" b="0" i="0" u="none" strike="noStrike" dirty="0">
                        <a:solidFill>
                          <a:srgbClr val="0033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134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Audio/Video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75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Agriculture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700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Smart City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703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Health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207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Manufacturing</a:t>
                      </a:r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5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2278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Multi Vendor System Integration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9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6643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Multimodal System Integration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4008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Accessibility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35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Automotive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55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Energy / Smart Grid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9118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Transportation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8324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Smart Building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9663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Shared Devices and Resources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 dirty="0">
                          <a:effectLst/>
                        </a:rPr>
                        <a:t>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9900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Oauth2 Flows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   Technical Feature, not a </a:t>
                      </a:r>
                      <a:r>
                        <a:rPr lang="de-DE" sz="1400" u="none" strike="noStrike" dirty="0" err="1">
                          <a:effectLst/>
                        </a:rPr>
                        <a:t>use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case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066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Device lifecycle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3530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E1C1-20CC-A840-9788-97CB8713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9A271-2B09-3940-8B6E-A9727E21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427DD2-0E99-C549-A524-69AC36E2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BC637-0E14-C24F-A33E-DBE6C9526783}"/>
              </a:ext>
            </a:extLst>
          </p:cNvPr>
          <p:cNvSpPr txBox="1"/>
          <p:nvPr/>
        </p:nvSpPr>
        <p:spPr>
          <a:xfrm>
            <a:off x="7652085" y="449878"/>
            <a:ext cx="217771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Business </a:t>
            </a:r>
            <a:r>
              <a:rPr lang="de-DE" dirty="0" err="1"/>
              <a:t>critical</a:t>
            </a:r>
            <a:r>
              <a:rPr lang="de-DE" dirty="0"/>
              <a:t> = 6</a:t>
            </a:r>
          </a:p>
          <a:p>
            <a:r>
              <a:rPr lang="de-DE" dirty="0"/>
              <a:t>Business relevant = 3</a:t>
            </a:r>
          </a:p>
          <a:p>
            <a:r>
              <a:rPr lang="de-DE" dirty="0" err="1"/>
              <a:t>Useful</a:t>
            </a:r>
            <a:r>
              <a:rPr lang="de-DE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425983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EB33-0F68-A146-9C50-29BC9203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Prioritisation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BC970A-DCD5-1540-822E-371C5FA14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649127"/>
              </p:ext>
            </p:extLst>
          </p:nvPr>
        </p:nvGraphicFramePr>
        <p:xfrm>
          <a:off x="838200" y="1027906"/>
          <a:ext cx="10515600" cy="6294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6424">
                  <a:extLst>
                    <a:ext uri="{9D8B030D-6E8A-4147-A177-3AD203B41FA5}">
                      <a16:colId xmlns:a16="http://schemas.microsoft.com/office/drawing/2014/main" val="1703168212"/>
                    </a:ext>
                  </a:extLst>
                </a:gridCol>
                <a:gridCol w="573118">
                  <a:extLst>
                    <a:ext uri="{9D8B030D-6E8A-4147-A177-3AD203B41FA5}">
                      <a16:colId xmlns:a16="http://schemas.microsoft.com/office/drawing/2014/main" val="3852811072"/>
                    </a:ext>
                  </a:extLst>
                </a:gridCol>
                <a:gridCol w="643464">
                  <a:extLst>
                    <a:ext uri="{9D8B030D-6E8A-4147-A177-3AD203B41FA5}">
                      <a16:colId xmlns:a16="http://schemas.microsoft.com/office/drawing/2014/main" val="595782144"/>
                    </a:ext>
                  </a:extLst>
                </a:gridCol>
                <a:gridCol w="526273">
                  <a:extLst>
                    <a:ext uri="{9D8B030D-6E8A-4147-A177-3AD203B41FA5}">
                      <a16:colId xmlns:a16="http://schemas.microsoft.com/office/drawing/2014/main" val="3718302459"/>
                    </a:ext>
                  </a:extLst>
                </a:gridCol>
                <a:gridCol w="499960">
                  <a:extLst>
                    <a:ext uri="{9D8B030D-6E8A-4147-A177-3AD203B41FA5}">
                      <a16:colId xmlns:a16="http://schemas.microsoft.com/office/drawing/2014/main" val="798624908"/>
                    </a:ext>
                  </a:extLst>
                </a:gridCol>
                <a:gridCol w="513116">
                  <a:extLst>
                    <a:ext uri="{9D8B030D-6E8A-4147-A177-3AD203B41FA5}">
                      <a16:colId xmlns:a16="http://schemas.microsoft.com/office/drawing/2014/main" val="4081011654"/>
                    </a:ext>
                  </a:extLst>
                </a:gridCol>
                <a:gridCol w="1203714">
                  <a:extLst>
                    <a:ext uri="{9D8B030D-6E8A-4147-A177-3AD203B41FA5}">
                      <a16:colId xmlns:a16="http://schemas.microsoft.com/office/drawing/2014/main" val="1255442667"/>
                    </a:ext>
                  </a:extLst>
                </a:gridCol>
                <a:gridCol w="1761356">
                  <a:extLst>
                    <a:ext uri="{9D8B030D-6E8A-4147-A177-3AD203B41FA5}">
                      <a16:colId xmlns:a16="http://schemas.microsoft.com/office/drawing/2014/main" val="2920929522"/>
                    </a:ext>
                  </a:extLst>
                </a:gridCol>
                <a:gridCol w="2218175">
                  <a:extLst>
                    <a:ext uri="{9D8B030D-6E8A-4147-A177-3AD203B41FA5}">
                      <a16:colId xmlns:a16="http://schemas.microsoft.com/office/drawing/2014/main" val="283510327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Category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business critical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 err="1">
                          <a:effectLst/>
                        </a:rPr>
                        <a:t>business</a:t>
                      </a:r>
                      <a:r>
                        <a:rPr lang="de-DE" sz="1200" u="none" strike="noStrike" dirty="0">
                          <a:effectLst/>
                        </a:rPr>
                        <a:t> relevant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useful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not interested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Timeline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Comments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107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Retail</a:t>
                      </a:r>
                      <a:endParaRPr lang="de-DE" sz="1200" b="0" i="0" u="none" strike="noStrike" dirty="0">
                        <a:solidFill>
                          <a:srgbClr val="0033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(+ David ?)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POC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meeting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134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Audio/Video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NHK +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Kaz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(+Chris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Needham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75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Agriculture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greenhouse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Matsukura-san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Cristiano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greenhouse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horticulture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700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Smart City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+ Jennifer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POC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meeting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703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Health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*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expertise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207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Manufacturing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5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Siemens 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2278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Multi Vendor System Integration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9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Lagally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6643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Multimodal System Integration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Kaz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Josh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4008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Accessibility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Josh: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Accessibility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underrepresented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horizontal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should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together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accessibility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35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Automotive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*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Kaz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(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Urata-san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Access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might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.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Urata-san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55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Energy / Smart Grid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Siemens 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regulated</a:t>
                      </a:r>
                      <a:endParaRPr lang="de-DE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9118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Transportation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*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Zoltan 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high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8324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Smart Building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3-4 </a:t>
                      </a:r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Farshid (+ Andrea? + Sebastian?)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regulated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9663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Shared Devices and Resources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(+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9900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Oauth2 Flows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dirty="0">
                          <a:effectLst/>
                        </a:rPr>
                        <a:t>Horizontal: Technical Feature, not a </a:t>
                      </a:r>
                      <a:r>
                        <a:rPr lang="de-DE" sz="1200" u="none" strike="noStrike" dirty="0" err="1">
                          <a:effectLst/>
                        </a:rPr>
                        <a:t>use</a:t>
                      </a:r>
                      <a:r>
                        <a:rPr lang="de-DE" sz="1200" u="none" strike="noStrike" dirty="0">
                          <a:effectLst/>
                        </a:rPr>
                        <a:t> </a:t>
                      </a:r>
                      <a:r>
                        <a:rPr lang="de-DE" sz="1200" u="none" strike="noStrike" dirty="0" err="1">
                          <a:effectLst/>
                        </a:rPr>
                        <a:t>case</a:t>
                      </a:r>
                      <a:r>
                        <a:rPr lang="de-DE" sz="1200" u="none" strike="noStrike" dirty="0">
                          <a:effectLst/>
                        </a:rPr>
                        <a:t> -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-&gt; Security TF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066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Device lifecycle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Zoltan + Michael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35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6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D71-091F-B24F-B905-D0554F51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Use</a:t>
            </a:r>
            <a:r>
              <a:rPr lang="de-DE" dirty="0"/>
              <a:t> Case </a:t>
            </a:r>
            <a:r>
              <a:rPr lang="de-DE" dirty="0" err="1"/>
              <a:t>Proposals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63D5-3C39-834F-A070-97191AD1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Cristiano </a:t>
            </a:r>
            <a:r>
              <a:rPr lang="de-DE" b="1" dirty="0" err="1"/>
              <a:t>Aguzzi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field</a:t>
            </a:r>
            <a:r>
              <a:rPr lang="de-DE" dirty="0"/>
              <a:t> smart </a:t>
            </a:r>
            <a:r>
              <a:rPr lang="de-DE" dirty="0" err="1"/>
              <a:t>agriculture</a:t>
            </a:r>
            <a:endParaRPr lang="de-DE" dirty="0"/>
          </a:p>
          <a:p>
            <a:pPr lvl="1"/>
            <a:r>
              <a:rPr lang="de-DE" dirty="0" err="1"/>
              <a:t>Motivated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smart </a:t>
            </a:r>
            <a:r>
              <a:rPr lang="de-DE" dirty="0" err="1"/>
              <a:t>agriculture</a:t>
            </a:r>
            <a:r>
              <a:rPr lang="de-DE" dirty="0"/>
              <a:t> </a:t>
            </a:r>
            <a:r>
              <a:rPr lang="de-DE" dirty="0" err="1"/>
              <a:t>eurpoean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, </a:t>
            </a:r>
            <a:r>
              <a:rPr lang="de-DE" dirty="0" err="1"/>
              <a:t>Fiware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open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. Devices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sleep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</a:t>
            </a:r>
          </a:p>
          <a:p>
            <a:r>
              <a:rPr lang="de-DE" dirty="0"/>
              <a:t>Smart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lvl="1"/>
            <a:r>
              <a:rPr lang="de-DE" dirty="0"/>
              <a:t>Manage a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in </a:t>
            </a:r>
            <a:r>
              <a:rPr lang="de-DE" dirty="0" err="1"/>
              <a:t>Italy</a:t>
            </a:r>
            <a:r>
              <a:rPr lang="de-DE" dirty="0"/>
              <a:t>,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. Monitor open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crops</a:t>
            </a:r>
            <a:r>
              <a:rPr lang="de-DE" dirty="0"/>
              <a:t>, </a:t>
            </a:r>
            <a:r>
              <a:rPr lang="de-DE" dirty="0" err="1"/>
              <a:t>soil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,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european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Brazilian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requirements</a:t>
            </a:r>
            <a:r>
              <a:rPr lang="de-DE" dirty="0"/>
              <a:t> (e.g. </a:t>
            </a:r>
            <a:r>
              <a:rPr lang="de-DE" dirty="0" err="1"/>
              <a:t>LoRa</a:t>
            </a:r>
            <a:r>
              <a:rPr lang="de-DE" dirty="0"/>
              <a:t> in </a:t>
            </a:r>
            <a:r>
              <a:rPr lang="de-DE" dirty="0" err="1"/>
              <a:t>Brazil</a:t>
            </a:r>
            <a:r>
              <a:rPr lang="de-DE" dirty="0"/>
              <a:t>, different </a:t>
            </a:r>
            <a:r>
              <a:rPr lang="de-DE" dirty="0" err="1"/>
              <a:t>crops</a:t>
            </a:r>
            <a:r>
              <a:rPr lang="de-DE" dirty="0"/>
              <a:t>)</a:t>
            </a:r>
          </a:p>
          <a:p>
            <a:r>
              <a:rPr lang="de-DE" dirty="0"/>
              <a:t>Building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monitoring</a:t>
            </a:r>
            <a:endParaRPr lang="de-DE" dirty="0"/>
          </a:p>
          <a:p>
            <a:pPr lvl="1"/>
            <a:r>
              <a:rPr lang="de-DE" dirty="0" err="1"/>
              <a:t>Italian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: Create a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, </a:t>
            </a:r>
            <a:r>
              <a:rPr lang="de-DE" dirty="0" err="1"/>
              <a:t>brige</a:t>
            </a:r>
            <a:r>
              <a:rPr lang="de-DE" dirty="0"/>
              <a:t>, </a:t>
            </a:r>
            <a:r>
              <a:rPr lang="de-DE" dirty="0" err="1"/>
              <a:t>railway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. Building a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sensors</a:t>
            </a:r>
            <a:r>
              <a:rPr lang="de-DE" dirty="0"/>
              <a:t>, high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acquisition</a:t>
            </a:r>
            <a:r>
              <a:rPr lang="de-DE" dirty="0"/>
              <a:t>, </a:t>
            </a:r>
            <a:r>
              <a:rPr lang="de-DE" dirty="0" err="1"/>
              <a:t>preprocessing</a:t>
            </a:r>
            <a:r>
              <a:rPr lang="de-DE" dirty="0"/>
              <a:t>, </a:t>
            </a:r>
            <a:r>
              <a:rPr lang="de-DE" dirty="0" err="1"/>
              <a:t>heterogeneous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  <a:p>
            <a:r>
              <a:rPr lang="de-DE" dirty="0"/>
              <a:t>Dynamic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migration</a:t>
            </a:r>
            <a:r>
              <a:rPr lang="de-DE" dirty="0"/>
              <a:t> </a:t>
            </a:r>
            <a:r>
              <a:rPr lang="de-DE" dirty="0" err="1"/>
              <a:t>betwen</a:t>
            </a:r>
            <a:r>
              <a:rPr lang="de-DE" dirty="0"/>
              <a:t> different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lvl="1"/>
            <a:r>
              <a:rPr lang="de-DE" dirty="0"/>
              <a:t>Virtual </a:t>
            </a:r>
            <a:r>
              <a:rPr lang="de-DE" dirty="0" err="1"/>
              <a:t>things</a:t>
            </a:r>
            <a:r>
              <a:rPr lang="de-DE" dirty="0"/>
              <a:t>,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B80E7-9BBB-1549-A631-09C5B3C0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4489D-45EF-B848-81DD-E9155FE2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CD16C5-F7F4-7A47-93BA-38C76E4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D71-091F-B24F-B905-D0554F51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Use</a:t>
            </a:r>
            <a:r>
              <a:rPr lang="de-DE" dirty="0"/>
              <a:t> Case </a:t>
            </a:r>
            <a:r>
              <a:rPr lang="de-DE" dirty="0" err="1"/>
              <a:t>Proposals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63D5-3C39-834F-A070-97191AD1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Ben Francis</a:t>
            </a:r>
            <a:endParaRPr lang="de-DE" dirty="0"/>
          </a:p>
          <a:p>
            <a:r>
              <a:rPr lang="de-DE" dirty="0"/>
              <a:t>Interactive Digital </a:t>
            </a:r>
            <a:r>
              <a:rPr lang="de-DE" dirty="0" err="1"/>
              <a:t>Signage</a:t>
            </a:r>
            <a:endParaRPr lang="de-DE" dirty="0"/>
          </a:p>
          <a:p>
            <a:pPr lvl="1"/>
            <a:r>
              <a:rPr lang="de-DE" dirty="0"/>
              <a:t>Needs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Ben. </a:t>
            </a:r>
            <a:r>
              <a:rPr lang="de-DE" dirty="0" err="1"/>
              <a:t>There‘s</a:t>
            </a:r>
            <a:r>
              <a:rPr lang="de-DE" dirty="0"/>
              <a:t> a (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dormant</a:t>
            </a:r>
            <a:r>
              <a:rPr lang="de-DE" dirty="0"/>
              <a:t>)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on digital </a:t>
            </a:r>
            <a:r>
              <a:rPr lang="de-DE" dirty="0" err="1"/>
              <a:t>signage</a:t>
            </a:r>
            <a:r>
              <a:rPr lang="de-DE" dirty="0"/>
              <a:t>, Intel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Michael </a:t>
            </a:r>
            <a:r>
              <a:rPr lang="de-DE" b="1" dirty="0" err="1"/>
              <a:t>McCool</a:t>
            </a:r>
            <a:endParaRPr lang="de-DE" dirty="0"/>
          </a:p>
          <a:p>
            <a:r>
              <a:rPr lang="de-DE" dirty="0"/>
              <a:t>AI Services</a:t>
            </a:r>
          </a:p>
          <a:p>
            <a:pPr lvl="1"/>
            <a:r>
              <a:rPr lang="de-DE" dirty="0" err="1"/>
              <a:t>Predefined</a:t>
            </a:r>
            <a:r>
              <a:rPr lang="de-DE" dirty="0"/>
              <a:t> AI </a:t>
            </a:r>
            <a:r>
              <a:rPr lang="de-DE" dirty="0" err="1"/>
              <a:t>service</a:t>
            </a:r>
            <a:r>
              <a:rPr lang="de-DE" dirty="0"/>
              <a:t>, e.g.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discoverable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thing</a:t>
            </a:r>
            <a:r>
              <a:rPr lang="de-DE" dirty="0"/>
              <a:t>.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motivation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virtual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.</a:t>
            </a:r>
          </a:p>
          <a:p>
            <a:r>
              <a:rPr lang="de-DE" dirty="0"/>
              <a:t>Edge Computing</a:t>
            </a:r>
          </a:p>
          <a:p>
            <a:pPr lvl="1"/>
            <a:r>
              <a:rPr lang="de-DE" dirty="0"/>
              <a:t>Edge </a:t>
            </a:r>
            <a:r>
              <a:rPr lang="de-DE" dirty="0" err="1"/>
              <a:t>workers</a:t>
            </a:r>
            <a:r>
              <a:rPr lang="de-DE" dirty="0"/>
              <a:t>: </a:t>
            </a:r>
            <a:r>
              <a:rPr lang="de-DE" dirty="0" err="1"/>
              <a:t>There‘s</a:t>
            </a:r>
            <a:r>
              <a:rPr lang="de-DE" dirty="0"/>
              <a:t> a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leveraging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,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</a:p>
          <a:p>
            <a:r>
              <a:rPr lang="de-DE" dirty="0" err="1"/>
              <a:t>IoT</a:t>
            </a:r>
            <a:r>
              <a:rPr lang="de-DE" dirty="0"/>
              <a:t> Orchestration</a:t>
            </a:r>
          </a:p>
          <a:p>
            <a:pPr lvl="1"/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orchestrated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, </a:t>
            </a:r>
            <a:r>
              <a:rPr lang="de-DE" dirty="0" err="1"/>
              <a:t>presenting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mashup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. 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motivation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virtual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B80E7-9BBB-1549-A631-09C5B3C0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4489D-45EF-B848-81DD-E9155FE2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CD16C5-F7F4-7A47-93BA-38C76E4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9A9F-1E32-6946-850C-460D7A8B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Horizontal </a:t>
            </a:r>
            <a:r>
              <a:rPr lang="de-DE" dirty="0" err="1"/>
              <a:t>Use</a:t>
            </a:r>
            <a:r>
              <a:rPr lang="de-DE" dirty="0"/>
              <a:t> Cases /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5513-3F6C-E94F-B782-A317DC97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W3C horizontal </a:t>
            </a:r>
            <a:r>
              <a:rPr lang="de-DE" dirty="0" err="1"/>
              <a:t>groups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Accessibility</a:t>
            </a:r>
            <a:endParaRPr lang="de-DE" dirty="0"/>
          </a:p>
          <a:p>
            <a:pPr lvl="1"/>
            <a:r>
              <a:rPr lang="de-DE" dirty="0"/>
              <a:t>Privacy</a:t>
            </a:r>
          </a:p>
          <a:p>
            <a:pPr lvl="1"/>
            <a:r>
              <a:rPr lang="de-DE" dirty="0"/>
              <a:t>Security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I18n (=</a:t>
            </a:r>
            <a:r>
              <a:rPr lang="de-DE" dirty="0" err="1"/>
              <a:t>Internationalisation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also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review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Device </a:t>
            </a:r>
            <a:r>
              <a:rPr lang="de-DE" dirty="0" err="1"/>
              <a:t>and</a:t>
            </a:r>
            <a:r>
              <a:rPr lang="de-DE" dirty="0"/>
              <a:t> Sensor </a:t>
            </a:r>
            <a:r>
              <a:rPr lang="de-DE" dirty="0" err="1"/>
              <a:t>wrt</a:t>
            </a:r>
            <a:r>
              <a:rPr lang="de-DE" dirty="0"/>
              <a:t> </a:t>
            </a:r>
            <a:r>
              <a:rPr lang="de-DE" dirty="0" err="1"/>
              <a:t>Geolocation</a:t>
            </a:r>
            <a:endParaRPr lang="de-DE" dirty="0"/>
          </a:p>
          <a:p>
            <a:pPr lvl="1"/>
            <a:r>
              <a:rPr lang="de-DE" dirty="0"/>
              <a:t>Automotive</a:t>
            </a:r>
          </a:p>
          <a:p>
            <a:pPr lvl="1"/>
            <a:r>
              <a:rPr lang="de-DE" dirty="0"/>
              <a:t>Media </a:t>
            </a:r>
            <a:r>
              <a:rPr lang="de-DE" dirty="0" err="1"/>
              <a:t>and</a:t>
            </a:r>
            <a:r>
              <a:rPr lang="de-DE" dirty="0"/>
              <a:t> Entertainment</a:t>
            </a:r>
          </a:p>
          <a:p>
            <a:pPr lvl="1"/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do?</a:t>
            </a:r>
          </a:p>
          <a:p>
            <a:pPr lvl="1"/>
            <a:r>
              <a:rPr lang="de-DE" dirty="0"/>
              <a:t>Waiting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minute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  <a:p>
            <a:pPr lvl="1"/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3rd </a:t>
            </a:r>
            <a:r>
              <a:rPr lang="de-DE" dirty="0" err="1"/>
              <a:t>category</a:t>
            </a:r>
            <a:r>
              <a:rPr lang="de-DE" dirty="0"/>
              <a:t>, e.g. „Middleware“?</a:t>
            </a:r>
          </a:p>
          <a:p>
            <a:pPr lvl="1"/>
            <a:r>
              <a:rPr lang="de-DE" dirty="0" err="1"/>
              <a:t>Perhaps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horizontal </a:t>
            </a:r>
            <a:r>
              <a:rPr lang="de-DE" dirty="0" err="1"/>
              <a:t>area</a:t>
            </a:r>
            <a:r>
              <a:rPr lang="de-DE" dirty="0"/>
              <a:t>.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0E04C-338C-F14A-8358-92007D3E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617D5-7990-2741-9402-61DD8FE0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C2F179-12BC-0242-B10D-EB90A2EF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9A9F-1E32-6946-850C-460D7A8B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5513-3F6C-E94F-B782-A317DC97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Accessibility</a:t>
            </a:r>
            <a:r>
              <a:rPr lang="de-DE" dirty="0"/>
              <a:t>:</a:t>
            </a:r>
          </a:p>
          <a:p>
            <a:r>
              <a:rPr lang="de-DE" dirty="0" err="1"/>
              <a:t>Accessibility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will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(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(APA))</a:t>
            </a:r>
            <a:br>
              <a:rPr lang="de-DE" dirty="0"/>
            </a:br>
            <a:r>
              <a:rPr lang="de-DE" dirty="0">
                <a:hlinkClick r:id="rId2"/>
              </a:rPr>
              <a:t>https://www.w3.org/WAI/APA/</a:t>
            </a:r>
            <a:endParaRPr lang="de-DE" dirty="0"/>
          </a:p>
          <a:p>
            <a:r>
              <a:rPr lang="de-DE" dirty="0"/>
              <a:t>Mandate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W3C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conformant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accessibility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Josh </a:t>
            </a:r>
            <a:r>
              <a:rPr lang="de-DE" dirty="0" err="1"/>
              <a:t>acts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, </a:t>
            </a:r>
            <a:r>
              <a:rPr lang="de-DE" dirty="0" err="1"/>
              <a:t>There‘s</a:t>
            </a:r>
            <a:r>
              <a:rPr lang="de-DE" dirty="0"/>
              <a:t> a Wiki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putting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https://www.w3.org/WAI/APA/wiki/Wot_usecases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:</a:t>
            </a:r>
          </a:p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, </a:t>
            </a:r>
            <a:r>
              <a:rPr lang="de-DE" dirty="0" err="1"/>
              <a:t>classified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.</a:t>
            </a:r>
          </a:p>
          <a:p>
            <a:r>
              <a:rPr lang="de-DE" dirty="0"/>
              <a:t>Certified / </a:t>
            </a:r>
            <a:r>
              <a:rPr lang="de-DE" dirty="0" err="1"/>
              <a:t>classified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: Who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certifying</a:t>
            </a:r>
            <a:r>
              <a:rPr lang="de-DE" dirty="0"/>
              <a:t>?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an expert on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regulations</a:t>
            </a:r>
            <a:r>
              <a:rPr lang="de-DE" dirty="0"/>
              <a:t> / </a:t>
            </a:r>
            <a:r>
              <a:rPr lang="de-DE" dirty="0" err="1"/>
              <a:t>requirements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Regulated</a:t>
            </a:r>
            <a:r>
              <a:rPr lang="de-DE" dirty="0"/>
              <a:t> </a:t>
            </a:r>
            <a:r>
              <a:rPr lang="de-DE" dirty="0" err="1"/>
              <a:t>industries</a:t>
            </a:r>
            <a:r>
              <a:rPr lang="de-DE" dirty="0"/>
              <a:t>: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an expert on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regulations</a:t>
            </a:r>
            <a:r>
              <a:rPr lang="de-DE" dirty="0"/>
              <a:t> /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additional </a:t>
            </a:r>
            <a:r>
              <a:rPr lang="de-DE" dirty="0" err="1"/>
              <a:t>certifications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adoption</a:t>
            </a:r>
            <a:r>
              <a:rPr lang="de-DE" dirty="0"/>
              <a:t> in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industries</a:t>
            </a:r>
            <a:r>
              <a:rPr lang="de-DE" dirty="0"/>
              <a:t>?</a:t>
            </a:r>
          </a:p>
          <a:p>
            <a:r>
              <a:rPr lang="de-DE" dirty="0" err="1"/>
              <a:t>Certain</a:t>
            </a:r>
            <a:r>
              <a:rPr lang="de-DE" dirty="0"/>
              <a:t> Industries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/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0E04C-338C-F14A-8358-92007D3E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617D5-7990-2741-9402-61DD8FE0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C2F179-12BC-0242-B10D-EB90A2EF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52998E-DE0D-B948-ADEF-2730820C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D9E0E8-9D5F-0F47-9133-D2FFEEA4A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CC5E88-CCA1-794D-AE54-0013021E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A64C-5085-5B4D-A80B-F9D1ED3F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3B82C-AB5F-E444-892E-5DFA8DCB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9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06AB-01E7-AD4F-9492-9C61E245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</a:t>
            </a:r>
            <a:r>
              <a:rPr lang="de-DE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C52D-022A-3044-8E62-246F6830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shortlisted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)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at: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https://github.com/w3c/wot-architecture/tree/master/REQUIREMENTS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Template: </a:t>
            </a: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github.com</a:t>
            </a:r>
            <a:r>
              <a:rPr lang="de-DE" dirty="0">
                <a:hlinkClick r:id="rId3"/>
              </a:rPr>
              <a:t>/w3c/</a:t>
            </a:r>
            <a:r>
              <a:rPr lang="de-DE" dirty="0" err="1">
                <a:hlinkClick r:id="rId3"/>
              </a:rPr>
              <a:t>wot-architecture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blob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master</a:t>
            </a:r>
            <a:r>
              <a:rPr lang="de-DE" dirty="0">
                <a:hlinkClick r:id="rId3"/>
              </a:rPr>
              <a:t>/REQUIREMENTS/</a:t>
            </a:r>
            <a:r>
              <a:rPr lang="de-DE" dirty="0" err="1">
                <a:hlinkClick r:id="rId3"/>
              </a:rPr>
              <a:t>requirements-template.md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13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084A-05C7-7845-A5A0-DD34F739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4358-E0C7-334E-BF51-80DB693F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Oauth2 UC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a </a:t>
            </a:r>
            <a:r>
              <a:rPr lang="de-DE" dirty="0" err="1"/>
              <a:t>requirement</a:t>
            </a:r>
            <a:r>
              <a:rPr lang="de-DE" dirty="0"/>
              <a:t>,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moved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Ucs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1:1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requirement</a:t>
            </a:r>
            <a:r>
              <a:rPr lang="de-DE" dirty="0"/>
              <a:t>,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multiple </a:t>
            </a:r>
            <a:r>
              <a:rPr lang="de-DE" dirty="0" err="1"/>
              <a:t>requirements</a:t>
            </a:r>
            <a:r>
              <a:rPr lang="de-DE" dirty="0"/>
              <a:t>.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,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r>
              <a:rPr lang="de-DE" dirty="0"/>
              <a:t>Target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atomic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, i.e. non-</a:t>
            </a:r>
            <a:r>
              <a:rPr lang="de-DE" dirty="0" err="1"/>
              <a:t>overlapping</a:t>
            </a:r>
            <a:r>
              <a:rPr lang="de-DE" dirty="0"/>
              <a:t>.</a:t>
            </a:r>
          </a:p>
          <a:p>
            <a:r>
              <a:rPr lang="de-DE" dirty="0" err="1"/>
              <a:t>Precise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acceptance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.</a:t>
            </a:r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out a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requirement</a:t>
            </a:r>
            <a:r>
              <a:rPr lang="de-DE" dirty="0"/>
              <a:t>.</a:t>
            </a:r>
          </a:p>
          <a:p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add</a:t>
            </a:r>
            <a:r>
              <a:rPr lang="de-DE" dirty="0"/>
              <a:t> „User Needs“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5E2E8-F989-BD4B-B924-0D33F028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DF68F-2F89-854D-A535-6C7CE69D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B0EDAD-1027-5840-8B28-2FED0080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7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References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https://github.com/w3c/wot-architecture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4"/>
              </a:rPr>
              <a:t>https://github.com/w3c/wot-usecases</a:t>
            </a:r>
            <a:endParaRPr lang="de-DE" u="sng" dirty="0">
              <a:solidFill>
                <a:schemeClr val="hlink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5"/>
              </a:rPr>
              <a:t>https://github.com/w3c/wot-architecture/tree/master/</a:t>
            </a:r>
            <a:r>
              <a:rPr lang="de-DE" u="sng" dirty="0">
                <a:solidFill>
                  <a:schemeClr val="hlink"/>
                </a:solidFill>
              </a:rPr>
              <a:t>REQUIREMENTS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35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Use</a:t>
            </a:r>
            <a:r>
              <a:rPr lang="de-DE" dirty="0"/>
              <a:t> Case </a:t>
            </a:r>
            <a:r>
              <a:rPr lang="de-DE" dirty="0" err="1"/>
              <a:t>Prioritisation</a:t>
            </a:r>
            <a:r>
              <a:rPr lang="de-DE" dirty="0"/>
              <a:t> - (1h 45m)</a:t>
            </a:r>
          </a:p>
          <a:p>
            <a:r>
              <a:rPr lang="de-DE" dirty="0"/>
              <a:t>	 </a:t>
            </a:r>
            <a:r>
              <a:rPr lang="de-DE" dirty="0" err="1"/>
              <a:t>Questionnaire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	New </a:t>
            </a:r>
            <a:r>
              <a:rPr lang="de-DE" dirty="0" err="1"/>
              <a:t>Use</a:t>
            </a:r>
            <a:r>
              <a:rPr lang="de-DE" dirty="0"/>
              <a:t> Case </a:t>
            </a:r>
            <a:r>
              <a:rPr lang="de-DE" dirty="0" err="1"/>
              <a:t>proposals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Prioritization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Break - 10m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Requirements</a:t>
            </a:r>
            <a:r>
              <a:rPr lang="de-DE" dirty="0"/>
              <a:t> - (1h)</a:t>
            </a:r>
          </a:p>
          <a:p>
            <a:r>
              <a:rPr lang="de-DE" dirty="0"/>
              <a:t>	</a:t>
            </a:r>
            <a:r>
              <a:rPr lang="de-DE" dirty="0" err="1"/>
              <a:t>review</a:t>
            </a:r>
            <a:r>
              <a:rPr lang="de-DE" dirty="0"/>
              <a:t> </a:t>
            </a:r>
            <a:r>
              <a:rPr lang="de-DE" dirty="0" err="1"/>
              <a:t>contributions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worksplit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prioritisation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A1B7A9-8F98-0044-A809-4CA018BE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70CBEE-CA06-5B4E-AAE0-FFBE2006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3F3647-89FB-2C46-A7FB-8152BD71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53029-F8A6-5042-8C26-2F290810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1C34F-3963-D84D-B4EA-2E54BAE5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245E2E-F09F-A448-A57A-975C0C45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FF317-54F6-784D-834C-5F5994F6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~20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cases</a:t>
            </a:r>
            <a:r>
              <a:rPr lang="de-DE" b="1" dirty="0"/>
              <a:t> </a:t>
            </a:r>
            <a:r>
              <a:rPr lang="de-DE" b="1" dirty="0" err="1"/>
              <a:t>were</a:t>
            </a:r>
            <a:r>
              <a:rPr lang="de-DE" b="1" dirty="0"/>
              <a:t> </a:t>
            </a:r>
            <a:r>
              <a:rPr lang="de-DE" b="1" dirty="0" err="1"/>
              <a:t>proposed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architecture</a:t>
            </a:r>
            <a:r>
              <a:rPr lang="de-DE" b="1" dirty="0"/>
              <a:t> </a:t>
            </a:r>
            <a:r>
              <a:rPr lang="de-DE" b="1" dirty="0" err="1"/>
              <a:t>group</a:t>
            </a:r>
            <a:endParaRPr lang="de-DE" b="1" dirty="0"/>
          </a:p>
          <a:p>
            <a:endParaRPr lang="de-DE" dirty="0"/>
          </a:p>
          <a:p>
            <a:r>
              <a:rPr lang="de-DE" b="1" u="sng" dirty="0" err="1"/>
              <a:t>Active</a:t>
            </a:r>
            <a:r>
              <a:rPr lang="de-DE" b="1" u="sng" dirty="0"/>
              <a:t> </a:t>
            </a:r>
            <a:r>
              <a:rPr lang="de-DE" b="1" u="sng" dirty="0" err="1"/>
              <a:t>Contributors</a:t>
            </a:r>
            <a:r>
              <a:rPr lang="de-DE" b="1" u="sng" dirty="0"/>
              <a:t>:</a:t>
            </a:r>
          </a:p>
          <a:p>
            <a:r>
              <a:rPr lang="de-DE" dirty="0"/>
              <a:t>Intel, Fujitsu, Siemens, NHK, </a:t>
            </a:r>
            <a:r>
              <a:rPr lang="de-DE" dirty="0" err="1"/>
              <a:t>Singapore</a:t>
            </a:r>
            <a:r>
              <a:rPr lang="de-DE" dirty="0"/>
              <a:t> </a:t>
            </a:r>
            <a:r>
              <a:rPr lang="de-DE" dirty="0" err="1"/>
              <a:t>Govtech</a:t>
            </a:r>
            <a:r>
              <a:rPr lang="de-DE" dirty="0"/>
              <a:t>, </a:t>
            </a:r>
            <a:r>
              <a:rPr lang="de-DE" dirty="0" err="1"/>
              <a:t>Conexxus</a:t>
            </a:r>
            <a:r>
              <a:rPr lang="de-DE" dirty="0"/>
              <a:t>, TU </a:t>
            </a:r>
            <a:r>
              <a:rPr lang="de-DE" dirty="0" err="1"/>
              <a:t>Munich</a:t>
            </a:r>
            <a:r>
              <a:rPr lang="de-DE" dirty="0"/>
              <a:t>, Fraunhofer, </a:t>
            </a:r>
            <a:r>
              <a:rPr lang="de-DE" dirty="0" err="1"/>
              <a:t>Universidad</a:t>
            </a:r>
            <a:r>
              <a:rPr lang="de-DE" dirty="0"/>
              <a:t> </a:t>
            </a:r>
            <a:r>
              <a:rPr lang="de-DE" dirty="0" err="1"/>
              <a:t>Politécnica</a:t>
            </a:r>
            <a:r>
              <a:rPr lang="de-DE" dirty="0"/>
              <a:t> de Madrid, Oracle</a:t>
            </a:r>
          </a:p>
          <a:p>
            <a:endParaRPr lang="de-DE" dirty="0"/>
          </a:p>
          <a:p>
            <a:r>
              <a:rPr lang="de-DE" b="1" u="sng" dirty="0"/>
              <a:t>Target </a:t>
            </a:r>
            <a:r>
              <a:rPr lang="de-DE" b="1" u="sng" dirty="0" err="1"/>
              <a:t>domains</a:t>
            </a:r>
            <a:r>
              <a:rPr lang="de-DE" b="1" u="sng" dirty="0"/>
              <a:t>: </a:t>
            </a:r>
          </a:p>
          <a:p>
            <a:r>
              <a:rPr lang="de-DE" dirty="0"/>
              <a:t>Smart Cities, Industrial, Transportation, Manufacturing, </a:t>
            </a:r>
            <a:r>
              <a:rPr lang="de-DE" dirty="0" err="1"/>
              <a:t>Logistics</a:t>
            </a:r>
            <a:r>
              <a:rPr lang="de-DE" dirty="0"/>
              <a:t>, </a:t>
            </a:r>
            <a:r>
              <a:rPr lang="de-DE" dirty="0" err="1"/>
              <a:t>Energy</a:t>
            </a:r>
            <a:r>
              <a:rPr lang="de-DE" dirty="0"/>
              <a:t>, Smart </a:t>
            </a:r>
            <a:r>
              <a:rPr lang="de-DE" dirty="0" err="1"/>
              <a:t>Grids</a:t>
            </a:r>
            <a:r>
              <a:rPr lang="de-DE" dirty="0"/>
              <a:t>, Home Automation,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Medical, Retail, Smart Home, …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A71C-3F7E-EA4A-9B4B-9F527294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E4651-FCA8-AD4C-8339-B24225A9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DFF-57C8-E340-99FD-103B2BA68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6FF544-6719-3945-AD6B-58B23E90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Work </a:t>
            </a:r>
            <a:r>
              <a:rPr lang="de-DE" sz="4000" dirty="0" err="1"/>
              <a:t>split</a:t>
            </a:r>
            <a:r>
              <a:rPr lang="de-DE" sz="4000" dirty="0"/>
              <a:t>:</a:t>
            </a:r>
            <a:br>
              <a:rPr lang="de-DE" sz="4000" dirty="0"/>
            </a:br>
            <a:r>
              <a:rPr lang="de-DE" sz="4000" dirty="0" err="1"/>
              <a:t>Architecture</a:t>
            </a:r>
            <a:r>
              <a:rPr lang="de-DE" sz="4000" dirty="0"/>
              <a:t> </a:t>
            </a:r>
            <a:r>
              <a:rPr lang="de-DE" sz="4000" dirty="0" err="1"/>
              <a:t>and</a:t>
            </a:r>
            <a:r>
              <a:rPr lang="de-DE" sz="4000" dirty="0"/>
              <a:t> </a:t>
            </a:r>
            <a:r>
              <a:rPr lang="de-DE" sz="4000" dirty="0" err="1"/>
              <a:t>Use</a:t>
            </a:r>
            <a:r>
              <a:rPr lang="de-DE" sz="4000" dirty="0"/>
              <a:t> Case TF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0AE91C-5253-124A-9A0C-BAAD9619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fork</a:t>
            </a:r>
            <a:r>
              <a:rPr lang="de-DE" dirty="0"/>
              <a:t> a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 IG Task </a:t>
            </a:r>
            <a:r>
              <a:rPr lang="de-DE" dirty="0" err="1"/>
              <a:t>force</a:t>
            </a:r>
            <a:endParaRPr lang="de-DE" dirty="0"/>
          </a:p>
          <a:p>
            <a:pPr marL="457200" lvl="1" indent="0">
              <a:buNone/>
            </a:pPr>
            <a:r>
              <a:rPr lang="de-DE" dirty="0" err="1"/>
              <a:t>Objectives</a:t>
            </a:r>
            <a:r>
              <a:rPr lang="de-DE" dirty="0"/>
              <a:t>: Capture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Open </a:t>
            </a:r>
            <a:r>
              <a:rPr lang="de-DE" dirty="0" err="1"/>
              <a:t>to</a:t>
            </a:r>
            <a:r>
              <a:rPr lang="de-DE" dirty="0"/>
              <a:t> all IG </a:t>
            </a:r>
            <a:r>
              <a:rPr lang="de-DE" dirty="0" err="1"/>
              <a:t>members</a:t>
            </a:r>
            <a:r>
              <a:rPr lang="de-DE" dirty="0"/>
              <a:t>, </a:t>
            </a:r>
            <a:r>
              <a:rPr lang="de-DE" dirty="0" err="1"/>
              <a:t>community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guests</a:t>
            </a:r>
            <a:endParaRPr lang="de-DE" dirty="0"/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handed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: </a:t>
            </a:r>
            <a:r>
              <a:rPr lang="de-DE" u="sng" dirty="0">
                <a:solidFill>
                  <a:schemeClr val="hlink"/>
                </a:solidFill>
                <a:hlinkClick r:id="rId2"/>
              </a:rPr>
              <a:t>https://github.com/w3c/wot-usecases</a:t>
            </a:r>
            <a:endParaRPr lang="de-DE" u="sng" dirty="0">
              <a:solidFill>
                <a:schemeClr val="hlink"/>
              </a:solidFill>
            </a:endParaRPr>
          </a:p>
          <a:p>
            <a:pPr marL="0" indent="0">
              <a:buNone/>
            </a:pPr>
            <a:endParaRPr lang="de-DE" u="sng" dirty="0">
              <a:solidFill>
                <a:schemeClr val="hlink"/>
              </a:solidFill>
            </a:endParaRPr>
          </a:p>
          <a:p>
            <a:r>
              <a:rPr lang="de-DE" dirty="0"/>
              <a:t>All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ben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will </a:t>
            </a:r>
            <a:r>
              <a:rPr lang="de-DE" dirty="0" err="1"/>
              <a:t>remain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Task Force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80BA-65F3-7041-B1CE-73620B69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33F37-C60F-DF48-9844-666DF49F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D649-B815-E74F-AB97-8E69CBB3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2020-06-25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2E2D8DF-9667-214C-8491-7518C8662EC0}"/>
              </a:ext>
            </a:extLst>
          </p:cNvPr>
          <p:cNvSpPr/>
          <p:nvPr/>
        </p:nvSpPr>
        <p:spPr>
          <a:xfrm>
            <a:off x="158560" y="1768137"/>
            <a:ext cx="3989990" cy="4383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Use</a:t>
            </a:r>
            <a:r>
              <a:rPr lang="de-DE" dirty="0"/>
              <a:t> Case TF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BD44E-B1C6-2E4C-A090-48DC1867FB7C}"/>
              </a:ext>
            </a:extLst>
          </p:cNvPr>
          <p:cNvSpPr/>
          <p:nvPr/>
        </p:nvSpPr>
        <p:spPr>
          <a:xfrm>
            <a:off x="4181292" y="1773703"/>
            <a:ext cx="5361325" cy="4383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Architecture</a:t>
            </a:r>
            <a:r>
              <a:rPr lang="de-DE" dirty="0"/>
              <a:t> TF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1267F-02BD-E84D-8B34-7B053E6A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2ED12-10F3-154B-ADB3-328886B50E38}"/>
              </a:ext>
            </a:extLst>
          </p:cNvPr>
          <p:cNvSpPr/>
          <p:nvPr/>
        </p:nvSpPr>
        <p:spPr>
          <a:xfrm>
            <a:off x="844829" y="31573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EB442-CD33-9C4D-B0E5-74288D5C7C34}"/>
              </a:ext>
            </a:extLst>
          </p:cNvPr>
          <p:cNvSpPr/>
          <p:nvPr/>
        </p:nvSpPr>
        <p:spPr>
          <a:xfrm>
            <a:off x="5050736" y="2684192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Gaps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9C490-5FF0-CA46-A692-42C9FB658DB4}"/>
              </a:ext>
            </a:extLst>
          </p:cNvPr>
          <p:cNvSpPr/>
          <p:nvPr/>
        </p:nvSpPr>
        <p:spPr>
          <a:xfrm>
            <a:off x="5050736" y="3768424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New Building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B43B8-8D78-7F4A-A649-4754182ACEE2}"/>
              </a:ext>
            </a:extLst>
          </p:cNvPr>
          <p:cNvSpPr/>
          <p:nvPr/>
        </p:nvSpPr>
        <p:spPr>
          <a:xfrm>
            <a:off x="7384773" y="28459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3F5AC-0073-694F-98E2-F098A4FC912D}"/>
              </a:ext>
            </a:extLst>
          </p:cNvPr>
          <p:cNvSpPr/>
          <p:nvPr/>
        </p:nvSpPr>
        <p:spPr>
          <a:xfrm>
            <a:off x="9838079" y="2676230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F3C2D-804F-C84A-A6C2-70E4DCD79957}"/>
              </a:ext>
            </a:extLst>
          </p:cNvPr>
          <p:cNvSpPr/>
          <p:nvPr/>
        </p:nvSpPr>
        <p:spPr>
          <a:xfrm>
            <a:off x="9828141" y="5451202"/>
            <a:ext cx="1517377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54CF63-96E3-1B42-9446-359D2387089A}"/>
              </a:ext>
            </a:extLst>
          </p:cNvPr>
          <p:cNvSpPr/>
          <p:nvPr/>
        </p:nvSpPr>
        <p:spPr>
          <a:xfrm>
            <a:off x="3636066" y="2219892"/>
            <a:ext cx="1073425" cy="353187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de-DE" sz="1600" dirty="0"/>
              <a:t>Shortlist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05E6D-11A9-D147-8382-C3EC5D27D3A7}"/>
              </a:ext>
            </a:extLst>
          </p:cNvPr>
          <p:cNvSpPr/>
          <p:nvPr/>
        </p:nvSpPr>
        <p:spPr>
          <a:xfrm>
            <a:off x="997229" y="33097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3E554-7C7F-B448-903E-7E15386E0332}"/>
              </a:ext>
            </a:extLst>
          </p:cNvPr>
          <p:cNvSpPr/>
          <p:nvPr/>
        </p:nvSpPr>
        <p:spPr>
          <a:xfrm>
            <a:off x="1149629" y="34621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350B7-9057-CD4F-890B-33212EDD7943}"/>
              </a:ext>
            </a:extLst>
          </p:cNvPr>
          <p:cNvSpPr/>
          <p:nvPr/>
        </p:nvSpPr>
        <p:spPr>
          <a:xfrm>
            <a:off x="1302029" y="36145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89BF5B-576E-BF49-954B-E51C66115D44}"/>
              </a:ext>
            </a:extLst>
          </p:cNvPr>
          <p:cNvCxnSpPr>
            <a:cxnSpLocks/>
          </p:cNvCxnSpPr>
          <p:nvPr/>
        </p:nvCxnSpPr>
        <p:spPr>
          <a:xfrm>
            <a:off x="3075339" y="3972578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539D1-3772-E64C-A886-1C01819A4B79}"/>
              </a:ext>
            </a:extLst>
          </p:cNvPr>
          <p:cNvCxnSpPr>
            <a:cxnSpLocks/>
          </p:cNvCxnSpPr>
          <p:nvPr/>
        </p:nvCxnSpPr>
        <p:spPr>
          <a:xfrm>
            <a:off x="4474553" y="4126470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D218EF-53A0-F644-8A6D-F7EFC4899ED5}"/>
              </a:ext>
            </a:extLst>
          </p:cNvPr>
          <p:cNvCxnSpPr>
            <a:cxnSpLocks/>
          </p:cNvCxnSpPr>
          <p:nvPr/>
        </p:nvCxnSpPr>
        <p:spPr>
          <a:xfrm>
            <a:off x="4465986" y="3057416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6A257-B768-8E4D-AED4-AEAA617CBE6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803336" y="3064041"/>
            <a:ext cx="581437" cy="14653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6FB0E-F267-904A-A5AE-80511FC7BC65}"/>
              </a:ext>
            </a:extLst>
          </p:cNvPr>
          <p:cNvSpPr/>
          <p:nvPr/>
        </p:nvSpPr>
        <p:spPr>
          <a:xfrm>
            <a:off x="7537173" y="2987209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95938-3696-F048-B6AA-700DCC76501B}"/>
              </a:ext>
            </a:extLst>
          </p:cNvPr>
          <p:cNvSpPr/>
          <p:nvPr/>
        </p:nvSpPr>
        <p:spPr>
          <a:xfrm>
            <a:off x="7689573" y="31507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38906-D10C-9F4A-8306-653F3F3BCB78}"/>
              </a:ext>
            </a:extLst>
          </p:cNvPr>
          <p:cNvSpPr/>
          <p:nvPr/>
        </p:nvSpPr>
        <p:spPr>
          <a:xfrm>
            <a:off x="7841973" y="33031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7B7DC-A34A-3A46-A46F-A107B88E1CD6}"/>
              </a:ext>
            </a:extLst>
          </p:cNvPr>
          <p:cNvSpPr/>
          <p:nvPr/>
        </p:nvSpPr>
        <p:spPr>
          <a:xfrm>
            <a:off x="7994373" y="34555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Requirement</a:t>
            </a:r>
            <a:endParaRPr lang="de-DE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D57A7E-183B-3848-9381-A2D91916DEB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803336" y="3512222"/>
            <a:ext cx="940898" cy="62087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A0725-31C2-494E-8BA4-E7DACD998C0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409043" y="3057418"/>
            <a:ext cx="438978" cy="76275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FA57-7987-4748-B147-E6A5FD2EFB6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9409043" y="3820176"/>
            <a:ext cx="419098" cy="14533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EBA2FF-2379-A149-AD2E-BBAD87F6673F}"/>
              </a:ext>
            </a:extLst>
          </p:cNvPr>
          <p:cNvSpPr/>
          <p:nvPr/>
        </p:nvSpPr>
        <p:spPr>
          <a:xfrm>
            <a:off x="9828141" y="1768137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Security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8EA79-E511-434D-B7B3-A2C79DF42541}"/>
              </a:ext>
            </a:extLst>
          </p:cNvPr>
          <p:cNvSpPr/>
          <p:nvPr/>
        </p:nvSpPr>
        <p:spPr>
          <a:xfrm>
            <a:off x="9848021" y="4554923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Security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887718-8E6D-B341-978A-185C3F38A02B}"/>
              </a:ext>
            </a:extLst>
          </p:cNvPr>
          <p:cNvSpPr/>
          <p:nvPr/>
        </p:nvSpPr>
        <p:spPr>
          <a:xfrm>
            <a:off x="9828141" y="3600838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Scripting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949123-FDFE-B447-A635-3096C3662F87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9409043" y="2132808"/>
            <a:ext cx="419098" cy="168736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6E2D83-45C5-FC4B-921F-057907E862F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405728" y="3858462"/>
            <a:ext cx="442293" cy="106113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9AAB-2791-8C44-A255-44E90108755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409043" y="3820176"/>
            <a:ext cx="438978" cy="2177227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72A14-B705-5F42-B5F9-EE21E5711D8E}"/>
              </a:ext>
            </a:extLst>
          </p:cNvPr>
          <p:cNvSpPr/>
          <p:nvPr/>
        </p:nvSpPr>
        <p:spPr>
          <a:xfrm>
            <a:off x="5063993" y="4892487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System </a:t>
            </a:r>
            <a:r>
              <a:rPr lang="de-DE" sz="1600" dirty="0" err="1"/>
              <a:t>Architecture</a:t>
            </a:r>
            <a:r>
              <a:rPr lang="de-DE" sz="1600" dirty="0"/>
              <a:t> / </a:t>
            </a:r>
            <a:r>
              <a:rPr lang="de-DE" sz="1600" dirty="0" err="1"/>
              <a:t>Configuration</a:t>
            </a:r>
            <a:endParaRPr lang="de-DE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EF2562-1F05-324B-A58B-05B2AD9344C8}"/>
              </a:ext>
            </a:extLst>
          </p:cNvPr>
          <p:cNvCxnSpPr>
            <a:cxnSpLocks/>
          </p:cNvCxnSpPr>
          <p:nvPr/>
        </p:nvCxnSpPr>
        <p:spPr>
          <a:xfrm>
            <a:off x="4488032" y="5257158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CFF77F-0646-DE4D-AFE3-A5A84AA3555F}"/>
              </a:ext>
            </a:extLst>
          </p:cNvPr>
          <p:cNvSpPr txBox="1"/>
          <p:nvPr/>
        </p:nvSpPr>
        <p:spPr>
          <a:xfrm>
            <a:off x="9639783" y="6347481"/>
            <a:ext cx="19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WoT</a:t>
            </a:r>
            <a:r>
              <a:rPr lang="de-DE" b="1" dirty="0"/>
              <a:t> </a:t>
            </a:r>
            <a:r>
              <a:rPr lang="de-DE" b="1" dirty="0" err="1"/>
              <a:t>Deliverables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6470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75CE-00EE-A74C-8E99-EA59AF2C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</a:t>
            </a:r>
            <a:r>
              <a:rPr lang="de-DE" dirty="0" err="1"/>
              <a:t>Shortlisting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CCBA-06C4-1B43-BF3C-6CCC573D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Shortlist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</a:t>
            </a:r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real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needs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limited </a:t>
            </a:r>
            <a:r>
              <a:rPr lang="de-DE" dirty="0" err="1"/>
              <a:t>resources</a:t>
            </a:r>
            <a:endParaRPr lang="de-DE" dirty="0"/>
          </a:p>
          <a:p>
            <a:r>
              <a:rPr lang="de-DE" dirty="0" err="1"/>
              <a:t>Prioritize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market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Primary </a:t>
            </a:r>
            <a:r>
              <a:rPr lang="de-DE" dirty="0" err="1"/>
              <a:t>question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bring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adopters</a:t>
            </a:r>
            <a:r>
              <a:rPr lang="de-DE" dirty="0"/>
              <a:t>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12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3A633F-976A-C14A-BAC7-022C62C4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Questionnaire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0D8E12-8E8C-6544-A1E9-6133A1029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DFD879-192B-C54F-BB7E-AC2F4A0D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7174F-206F-C54C-907B-BC3B9B7C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8DB69-DEC3-6146-A40C-13EA7C3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1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EB33-0F68-A146-9C50-29BC9203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25.6. @ </a:t>
            </a:r>
            <a:r>
              <a:rPr lang="de-DE" dirty="0" err="1"/>
              <a:t>noon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BC970A-DCD5-1540-822E-371C5FA14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106613"/>
              </p:ext>
            </p:extLst>
          </p:nvPr>
        </p:nvGraphicFramePr>
        <p:xfrm>
          <a:off x="838200" y="1632744"/>
          <a:ext cx="10515599" cy="400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4839">
                  <a:extLst>
                    <a:ext uri="{9D8B030D-6E8A-4147-A177-3AD203B41FA5}">
                      <a16:colId xmlns:a16="http://schemas.microsoft.com/office/drawing/2014/main" val="1703168212"/>
                    </a:ext>
                  </a:extLst>
                </a:gridCol>
                <a:gridCol w="672866">
                  <a:extLst>
                    <a:ext uri="{9D8B030D-6E8A-4147-A177-3AD203B41FA5}">
                      <a16:colId xmlns:a16="http://schemas.microsoft.com/office/drawing/2014/main" val="3852811072"/>
                    </a:ext>
                  </a:extLst>
                </a:gridCol>
                <a:gridCol w="926432">
                  <a:extLst>
                    <a:ext uri="{9D8B030D-6E8A-4147-A177-3AD203B41FA5}">
                      <a16:colId xmlns:a16="http://schemas.microsoft.com/office/drawing/2014/main" val="595782144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37183024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98624908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4081011654"/>
                    </a:ext>
                  </a:extLst>
                </a:gridCol>
                <a:gridCol w="2630904">
                  <a:extLst>
                    <a:ext uri="{9D8B030D-6E8A-4147-A177-3AD203B41FA5}">
                      <a16:colId xmlns:a16="http://schemas.microsoft.com/office/drawing/2014/main" val="283510327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Category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u="none" strike="noStrike">
                          <a:effectLst/>
                        </a:rPr>
                        <a:t>business critical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u="none" strike="noStrike" dirty="0" err="1">
                          <a:effectLst/>
                        </a:rPr>
                        <a:t>business</a:t>
                      </a:r>
                      <a:r>
                        <a:rPr lang="de-DE" sz="1400" u="none" strike="noStrike" dirty="0">
                          <a:effectLst/>
                        </a:rPr>
                        <a:t> relevant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u="none" strike="noStrike" dirty="0" err="1">
                          <a:effectLst/>
                        </a:rPr>
                        <a:t>useful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u="none" strike="noStrike">
                          <a:effectLst/>
                        </a:rPr>
                        <a:t>not interested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Comments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107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Retail</a:t>
                      </a:r>
                      <a:endParaRPr lang="de-DE" sz="1400" b="0" i="0" u="none" strike="noStrike" dirty="0">
                        <a:solidFill>
                          <a:srgbClr val="0033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134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Audio/Video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75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Agriculture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700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Smart City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703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Health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207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Manufacturing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2278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Multi Vendor System Integration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6643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Multimodal System Integration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4008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Accessibility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35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Automotive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55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Energy / Smart Grid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9118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Transportation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8324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Smart Building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9663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effectLst/>
                        </a:rPr>
                        <a:t>Shared Devices and Resources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b="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9900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Oauth2 </a:t>
                      </a:r>
                      <a:r>
                        <a:rPr lang="de-DE" sz="1400" u="none" strike="noStrike" dirty="0" err="1">
                          <a:effectLst/>
                        </a:rPr>
                        <a:t>Flows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Technical Feature, not a use case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066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Device lifecycle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3530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E1C1-20CC-A840-9788-97CB8713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9A271-2B09-3940-8B6E-A9727E21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427DD2-0E99-C549-A524-69AC36E2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1499</Words>
  <Application>Microsoft Macintosh PowerPoint</Application>
  <PresentationFormat>Widescreen</PresentationFormat>
  <Paragraphs>560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Architecture Use Cases and Requirements</vt:lpstr>
      <vt:lpstr>Agenda</vt:lpstr>
      <vt:lpstr>Use Cases</vt:lpstr>
      <vt:lpstr>Use Cases</vt:lpstr>
      <vt:lpstr>Work split: Architecture and Use Case TF</vt:lpstr>
      <vt:lpstr>Architecture Discussion Process</vt:lpstr>
      <vt:lpstr>Use Case Shortlisting</vt:lpstr>
      <vt:lpstr>Questionnaire results</vt:lpstr>
      <vt:lpstr>Results as of 25.6. @ noon</vt:lpstr>
      <vt:lpstr>Weighted Results</vt:lpstr>
      <vt:lpstr>Prioritisation</vt:lpstr>
      <vt:lpstr>New Use Case Proposals</vt:lpstr>
      <vt:lpstr>New Use Case Proposals</vt:lpstr>
      <vt:lpstr>Horizontal Use Cases / Vertical Use cases</vt:lpstr>
      <vt:lpstr>Discussion</vt:lpstr>
      <vt:lpstr>Requirements</vt:lpstr>
      <vt:lpstr>Requirement Analysis</vt:lpstr>
      <vt:lpstr>Requirements Discussion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Lagally</dc:creator>
  <cp:lastModifiedBy>Michael Lagally</cp:lastModifiedBy>
  <cp:revision>39</cp:revision>
  <cp:lastPrinted>2020-06-25T15:21:17Z</cp:lastPrinted>
  <dcterms:created xsi:type="dcterms:W3CDTF">2020-06-23T12:33:54Z</dcterms:created>
  <dcterms:modified xsi:type="dcterms:W3CDTF">2020-06-25T15:23:14Z</dcterms:modified>
</cp:coreProperties>
</file>