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375" r:id="rId4"/>
    <p:sldId id="373" r:id="rId5"/>
    <p:sldId id="379" r:id="rId6"/>
    <p:sldId id="376" r:id="rId7"/>
    <p:sldId id="380" r:id="rId8"/>
    <p:sldId id="381" r:id="rId9"/>
    <p:sldId id="365" r:id="rId10"/>
    <p:sldId id="368" r:id="rId11"/>
    <p:sldId id="37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40"/>
    <p:restoredTop sz="96857"/>
  </p:normalViewPr>
  <p:slideViewPr>
    <p:cSldViewPr snapToGrid="0" snapToObjects="1">
      <p:cViewPr varScale="1">
        <p:scale>
          <a:sx n="218" d="100"/>
          <a:sy n="218" d="100"/>
        </p:scale>
        <p:origin x="23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0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2020-07-08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2020-07-08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2020-07-08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2020-07-08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2020-07-08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2020-07-08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2020-07-08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2020-07-08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profile" TargetMode="External"/><Relationship Id="rId5" Type="http://schemas.openxmlformats.org/officeDocument/2006/relationships/hyperlink" Target="https://github.com/w3c/wot-architecture/tree/master/REQUIREMENTS" TargetMode="External"/><Relationship Id="rId4" Type="http://schemas.openxmlformats.org/officeDocument/2006/relationships/hyperlink" Target="https://github.com/w3c/wot-usecas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Architecture TF</a:t>
            </a:r>
            <a:br>
              <a:rPr lang="en-US" sz="4400" dirty="0"/>
            </a:br>
            <a:r>
              <a:rPr lang="en-US" sz="4400" dirty="0"/>
              <a:t>Use Case TF </a:t>
            </a:r>
            <a:br>
              <a:rPr lang="en-US" sz="4400" dirty="0"/>
            </a:br>
            <a:r>
              <a:rPr lang="en-US" sz="4400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Michael.Lagally@Oracle.com</a:t>
            </a:r>
            <a:endParaRPr lang="en-US" dirty="0"/>
          </a:p>
          <a:p>
            <a:r>
              <a:rPr lang="en-US" dirty="0"/>
              <a:t>26.6.2020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DAC8-E4A5-8448-9E67-076FAE07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Core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9DA17-84E3-464D-B5CF-4DF45B34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47" y="2578608"/>
            <a:ext cx="10669951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4984-7DA9-9342-8BE3-0A70EFB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TF  - Roadmap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2744-F95F-1A42-ABB2-C3A3B53F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E2D61-5E08-FA45-96AF-C1CBDF6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5034C7-3567-9B47-8F38-F666D5AE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2020-07-08</a:t>
            </a:fld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1C91F316-4B67-0A44-9BC5-E9C0C7A9D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692569"/>
              </p:ext>
            </p:extLst>
          </p:nvPr>
        </p:nvGraphicFramePr>
        <p:xfrm>
          <a:off x="838200" y="1690688"/>
          <a:ext cx="10515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07">
                  <a:extLst>
                    <a:ext uri="{9D8B030D-6E8A-4147-A177-3AD203B41FA5}">
                      <a16:colId xmlns:a16="http://schemas.microsoft.com/office/drawing/2014/main" val="552925939"/>
                    </a:ext>
                  </a:extLst>
                </a:gridCol>
                <a:gridCol w="2700633">
                  <a:extLst>
                    <a:ext uri="{9D8B030D-6E8A-4147-A177-3AD203B41FA5}">
                      <a16:colId xmlns:a16="http://schemas.microsoft.com/office/drawing/2014/main" val="34282036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68389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55876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627058"/>
                    </a:ext>
                  </a:extLst>
                </a:gridCol>
              </a:tblGrid>
              <a:tr h="242690">
                <a:tc>
                  <a:txBody>
                    <a:bodyPr/>
                    <a:lstStyle/>
                    <a:p>
                      <a:r>
                        <a:rPr lang="de-DE" sz="1600" dirty="0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July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Oct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85923"/>
                  </a:ext>
                </a:extLst>
              </a:tr>
              <a:tr h="598414">
                <a:tc>
                  <a:txBody>
                    <a:bodyPr/>
                    <a:lstStyle/>
                    <a:p>
                      <a:r>
                        <a:rPr lang="de-DE" sz="1600" dirty="0" err="1"/>
                        <a:t>Architecture</a:t>
                      </a:r>
                      <a:r>
                        <a:rPr lang="de-DE" sz="1600" dirty="0"/>
                        <a:t> 1.1 </a:t>
                      </a:r>
                      <a:r>
                        <a:rPr lang="de-DE" sz="1600" dirty="0" err="1"/>
                        <a:t>Spec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Lifecycle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chapter</a:t>
                      </a:r>
                      <a:r>
                        <a:rPr lang="de-DE" sz="1600" dirty="0"/>
                        <a:t> </a:t>
                      </a:r>
                    </a:p>
                    <a:p>
                      <a:r>
                        <a:rPr lang="de-DE" sz="1600" dirty="0"/>
                        <a:t>1st </a:t>
                      </a:r>
                      <a:r>
                        <a:rPr lang="de-DE" sz="1600" dirty="0" err="1"/>
                        <a:t>draft</a:t>
                      </a:r>
                      <a:endParaRPr lang="de-DE" sz="1600" dirty="0"/>
                    </a:p>
                    <a:p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Terminology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40815"/>
                  </a:ext>
                </a:extLst>
              </a:tr>
              <a:tr h="598414">
                <a:tc>
                  <a:txBody>
                    <a:bodyPr/>
                    <a:lstStyle/>
                    <a:p>
                      <a:r>
                        <a:rPr lang="de-DE" sz="1600" dirty="0"/>
                        <a:t>Profile </a:t>
                      </a:r>
                    </a:p>
                    <a:p>
                      <a:r>
                        <a:rPr lang="de-DE" sz="1600" dirty="0" err="1"/>
                        <a:t>Spec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Strawman</a:t>
                      </a:r>
                      <a:r>
                        <a:rPr lang="de-DE" sz="1600" dirty="0"/>
                        <a:t> 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Review</a:t>
                      </a:r>
                      <a:br>
                        <a:rPr lang="de-DE" sz="1600" dirty="0"/>
                      </a:b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gather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Requirements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and</a:t>
                      </a:r>
                      <a:endParaRPr lang="de-DE" sz="1600" dirty="0"/>
                    </a:p>
                    <a:p>
                      <a:r>
                        <a:rPr lang="de-DE" sz="1600" dirty="0" err="1"/>
                        <a:t>Issues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Profile </a:t>
                      </a:r>
                      <a:r>
                        <a:rPr lang="de-DE" sz="1600" dirty="0" err="1"/>
                        <a:t>Specification</a:t>
                      </a:r>
                      <a:endParaRPr lang="de-DE" sz="1600" dirty="0"/>
                    </a:p>
                    <a:p>
                      <a:r>
                        <a:rPr lang="de-DE" sz="1600" dirty="0"/>
                        <a:t>1st </a:t>
                      </a:r>
                      <a:r>
                        <a:rPr lang="de-DE" sz="1600" dirty="0" err="1"/>
                        <a:t>draft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Incorporate</a:t>
                      </a:r>
                      <a:r>
                        <a:rPr lang="de-DE" sz="1600" dirty="0"/>
                        <a:t> Review Feedback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77897"/>
                  </a:ext>
                </a:extLst>
              </a:tr>
              <a:tr h="242690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Requirements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Profile</a:t>
                      </a:r>
                    </a:p>
                    <a:p>
                      <a:r>
                        <a:rPr lang="de-DE" sz="1600" dirty="0" err="1"/>
                        <a:t>Agriculture</a:t>
                      </a:r>
                      <a:endParaRPr lang="de-DE" sz="1600" dirty="0"/>
                    </a:p>
                    <a:p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Requirements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hand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over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TFs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  <a:p>
                      <a:r>
                        <a:rPr lang="de-DE" sz="1600" dirty="0" err="1"/>
                        <a:t>Requirements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hand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over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TFs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  <a:p>
                      <a:r>
                        <a:rPr lang="de-DE" sz="1600" dirty="0" err="1"/>
                        <a:t>Requirements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hand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over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TFs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61445"/>
                  </a:ext>
                </a:extLst>
              </a:tr>
              <a:tr h="242690">
                <a:tc>
                  <a:txBody>
                    <a:bodyPr/>
                    <a:lstStyle/>
                    <a:p>
                      <a:r>
                        <a:rPr lang="de-DE" sz="1600" dirty="0" err="1"/>
                        <a:t>Use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cases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Use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cases</a:t>
                      </a:r>
                      <a:r>
                        <a:rPr lang="de-DE" sz="1600" dirty="0"/>
                        <a:t> will </a:t>
                      </a:r>
                      <a:r>
                        <a:rPr lang="de-DE" sz="1600" dirty="0" err="1"/>
                        <a:t>be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treated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UC TF.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662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FA9362-8669-6948-A7C0-C1F511F6698F}"/>
              </a:ext>
            </a:extLst>
          </p:cNvPr>
          <p:cNvSpPr txBox="1"/>
          <p:nvPr/>
        </p:nvSpPr>
        <p:spPr>
          <a:xfrm>
            <a:off x="3581400" y="6079351"/>
            <a:ext cx="5745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* - </a:t>
            </a:r>
            <a:r>
              <a:rPr lang="de-DE" sz="1200" dirty="0" err="1"/>
              <a:t>there</a:t>
            </a:r>
            <a:r>
              <a:rPr lang="de-DE" sz="1200" dirty="0"/>
              <a:t> </a:t>
            </a:r>
            <a:r>
              <a:rPr lang="de-DE" sz="1200" dirty="0" err="1"/>
              <a:t>may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exceptions</a:t>
            </a:r>
            <a:r>
              <a:rPr lang="de-DE" sz="1200" dirty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attendance</a:t>
            </a:r>
            <a:r>
              <a:rPr lang="de-DE" sz="1200" dirty="0"/>
              <a:t> at UC </a:t>
            </a:r>
            <a:r>
              <a:rPr lang="de-DE" sz="1200" dirty="0" err="1"/>
              <a:t>meetings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not </a:t>
            </a:r>
            <a:r>
              <a:rPr lang="de-DE" sz="1200" dirty="0" err="1"/>
              <a:t>feasible</a:t>
            </a:r>
            <a:r>
              <a:rPr lang="de-DE" sz="1200" dirty="0"/>
              <a:t> due </a:t>
            </a:r>
            <a:r>
              <a:rPr lang="de-DE" sz="1200" dirty="0" err="1"/>
              <a:t>to</a:t>
            </a:r>
            <a:r>
              <a:rPr lang="de-DE" sz="1200" dirty="0"/>
              <a:t> time </a:t>
            </a:r>
            <a:r>
              <a:rPr lang="de-DE" sz="1200" dirty="0" err="1"/>
              <a:t>zone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5038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https://github.com/w3c/wot-architecture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4"/>
              </a:rPr>
              <a:t>https://github.com/w3c/wot-usecases</a:t>
            </a:r>
            <a:endParaRPr lang="de-DE" u="sng" dirty="0">
              <a:solidFill>
                <a:schemeClr val="hlink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de-DE" u="sng" dirty="0">
                <a:solidFill>
                  <a:schemeClr val="hlink"/>
                </a:solidFill>
                <a:hlinkClick r:id="rId5"/>
              </a:rPr>
              <a:t>https://github.com/w3c/wot-architecture/tree/master/REQUIREMENTS</a:t>
            </a:r>
            <a:endParaRPr lang="de-DE" u="sng" dirty="0">
              <a:solidFill>
                <a:schemeClr val="hlink"/>
              </a:solidFill>
            </a:endParaRPr>
          </a:p>
          <a:p>
            <a:pPr marL="457200" lvl="1" indent="0">
              <a:buNone/>
            </a:pPr>
            <a:endParaRPr lang="de-DE" dirty="0"/>
          </a:p>
          <a:p>
            <a:pPr lvl="0">
              <a:buClr>
                <a:schemeClr val="dk1"/>
              </a:buClr>
              <a:buSzPts val="2800"/>
            </a:pPr>
            <a:r>
              <a:rPr lang="de-DE" dirty="0" err="1"/>
              <a:t>WoT</a:t>
            </a:r>
            <a:r>
              <a:rPr lang="de-DE" dirty="0"/>
              <a:t> Profile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de-DE" u="sng" dirty="0">
                <a:solidFill>
                  <a:schemeClr val="hlink"/>
                </a:solidFill>
                <a:hlinkClick r:id="rId6"/>
              </a:rPr>
              <a:t>https://github.com/w3c/wot-profile</a:t>
            </a:r>
            <a:endParaRPr lang="de-DE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5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1B7A9-8F98-0044-A809-4CA018BE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TF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0CBEE-CA06-5B4E-AAE0-FFBE2006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3F3647-89FB-2C46-A7FB-8152BD71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53029-F8A6-5042-8C26-2F29081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C34F-3963-D84D-B4EA-2E54BAE5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956FDF-D311-C34F-92A3-ECCFD3C9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Prioritization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759F52-517E-1644-BCDF-EEFC8F50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15 </a:t>
            </a:r>
            <a:r>
              <a:rPr lang="de-DE" dirty="0" err="1"/>
              <a:t>responders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25.6. @ </a:t>
            </a:r>
            <a:r>
              <a:rPr lang="de-DE" dirty="0" err="1"/>
              <a:t>noon</a:t>
            </a:r>
            <a:endParaRPr lang="de-DE" dirty="0"/>
          </a:p>
          <a:p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relevant+critical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horizontal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 err="1"/>
              <a:t>Prioritization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discussions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VF2F </a:t>
            </a:r>
            <a:r>
              <a:rPr lang="de-DE" dirty="0" err="1"/>
              <a:t>call</a:t>
            </a:r>
            <a:endParaRPr lang="de-DE" dirty="0"/>
          </a:p>
          <a:p>
            <a:r>
              <a:rPr lang="de-DE" dirty="0"/>
              <a:t>13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owners</a:t>
            </a:r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yet</a:t>
            </a:r>
            <a:endParaRPr lang="de-DE" dirty="0"/>
          </a:p>
          <a:p>
            <a:pPr lvl="1"/>
            <a:r>
              <a:rPr lang="de-DE" dirty="0"/>
              <a:t>Manufacturing</a:t>
            </a:r>
          </a:p>
          <a:p>
            <a:pPr lvl="1"/>
            <a:r>
              <a:rPr lang="de-DE" dirty="0" err="1"/>
              <a:t>Energy</a:t>
            </a:r>
            <a:r>
              <a:rPr lang="de-DE" dirty="0"/>
              <a:t>/Smart </a:t>
            </a:r>
            <a:r>
              <a:rPr lang="de-DE" dirty="0" err="1"/>
              <a:t>Grid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</a:p>
          <a:p>
            <a:r>
              <a:rPr lang="de-DE" dirty="0"/>
              <a:t>Next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will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1EA0B-4689-4341-9DAE-852ADCAA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A4AF-E527-0C40-A5E9-0CFCF3AD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F30-DF49-D14A-914D-465D85D9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2020-07-08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EB33-0F68-A146-9C50-29BC9203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Prioritisation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BC970A-DCD5-1540-822E-371C5FA14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053343"/>
              </p:ext>
            </p:extLst>
          </p:nvPr>
        </p:nvGraphicFramePr>
        <p:xfrm>
          <a:off x="838200" y="1027906"/>
          <a:ext cx="10515600" cy="6294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6424">
                  <a:extLst>
                    <a:ext uri="{9D8B030D-6E8A-4147-A177-3AD203B41FA5}">
                      <a16:colId xmlns:a16="http://schemas.microsoft.com/office/drawing/2014/main" val="1703168212"/>
                    </a:ext>
                  </a:extLst>
                </a:gridCol>
                <a:gridCol w="573118">
                  <a:extLst>
                    <a:ext uri="{9D8B030D-6E8A-4147-A177-3AD203B41FA5}">
                      <a16:colId xmlns:a16="http://schemas.microsoft.com/office/drawing/2014/main" val="3852811072"/>
                    </a:ext>
                  </a:extLst>
                </a:gridCol>
                <a:gridCol w="643464">
                  <a:extLst>
                    <a:ext uri="{9D8B030D-6E8A-4147-A177-3AD203B41FA5}">
                      <a16:colId xmlns:a16="http://schemas.microsoft.com/office/drawing/2014/main" val="595782144"/>
                    </a:ext>
                  </a:extLst>
                </a:gridCol>
                <a:gridCol w="526273">
                  <a:extLst>
                    <a:ext uri="{9D8B030D-6E8A-4147-A177-3AD203B41FA5}">
                      <a16:colId xmlns:a16="http://schemas.microsoft.com/office/drawing/2014/main" val="3718302459"/>
                    </a:ext>
                  </a:extLst>
                </a:gridCol>
                <a:gridCol w="499960">
                  <a:extLst>
                    <a:ext uri="{9D8B030D-6E8A-4147-A177-3AD203B41FA5}">
                      <a16:colId xmlns:a16="http://schemas.microsoft.com/office/drawing/2014/main" val="798624908"/>
                    </a:ext>
                  </a:extLst>
                </a:gridCol>
                <a:gridCol w="513116">
                  <a:extLst>
                    <a:ext uri="{9D8B030D-6E8A-4147-A177-3AD203B41FA5}">
                      <a16:colId xmlns:a16="http://schemas.microsoft.com/office/drawing/2014/main" val="4081011654"/>
                    </a:ext>
                  </a:extLst>
                </a:gridCol>
                <a:gridCol w="1203714">
                  <a:extLst>
                    <a:ext uri="{9D8B030D-6E8A-4147-A177-3AD203B41FA5}">
                      <a16:colId xmlns:a16="http://schemas.microsoft.com/office/drawing/2014/main" val="1255442667"/>
                    </a:ext>
                  </a:extLst>
                </a:gridCol>
                <a:gridCol w="1761356">
                  <a:extLst>
                    <a:ext uri="{9D8B030D-6E8A-4147-A177-3AD203B41FA5}">
                      <a16:colId xmlns:a16="http://schemas.microsoft.com/office/drawing/2014/main" val="2920929522"/>
                    </a:ext>
                  </a:extLst>
                </a:gridCol>
                <a:gridCol w="2218175">
                  <a:extLst>
                    <a:ext uri="{9D8B030D-6E8A-4147-A177-3AD203B41FA5}">
                      <a16:colId xmlns:a16="http://schemas.microsoft.com/office/drawing/2014/main" val="283510327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Category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business critical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 err="1">
                          <a:effectLst/>
                        </a:rPr>
                        <a:t>business</a:t>
                      </a:r>
                      <a:r>
                        <a:rPr lang="de-DE" sz="1200" u="none" strike="noStrike" dirty="0">
                          <a:effectLst/>
                        </a:rPr>
                        <a:t> relevant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useful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not interested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Comments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107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Retail</a:t>
                      </a:r>
                      <a:endParaRPr lang="de-DE" sz="1200" b="0" i="0" u="none" strike="noStrike" dirty="0">
                        <a:solidFill>
                          <a:srgbClr val="0033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(+ David ?)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POC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134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Audio/Video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NHK 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(+Chris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Needham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7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Agriculture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greenhouse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Matsukura-san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Cristiano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greenhouse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horticulture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700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Smart City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+ Jennifer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POC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703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Health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expertise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207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Manufacturing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Sebastian+Christian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278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Multi Vendor System Integration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9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Lagally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6643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Multimodal System Integration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Josh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4008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Accessibility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Josh: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Accessibility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underrepresented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horizontal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should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together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accessibility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35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Automotive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(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Urata-san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Access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might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.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Urata-san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5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Energy / Smart Grid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Sebastian+Christian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regulated</a:t>
                      </a:r>
                      <a:endParaRPr lang="de-DE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911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Transportation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Zoltan 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8324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Smart Building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3-4 </a:t>
                      </a:r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Farshid+Sebastian</a:t>
                      </a:r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(+ Andrea)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regulated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9663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Shared Devices and Resources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990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Oauth2 Flows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dirty="0">
                          <a:effectLst/>
                        </a:rPr>
                        <a:t>Horizontal: Technical Feature, not a </a:t>
                      </a:r>
                      <a:r>
                        <a:rPr lang="de-DE" sz="1200" u="none" strike="noStrike" dirty="0" err="1">
                          <a:effectLst/>
                        </a:rPr>
                        <a:t>use</a:t>
                      </a:r>
                      <a:r>
                        <a:rPr lang="de-DE" sz="1200" u="none" strike="noStrike" dirty="0">
                          <a:effectLst/>
                        </a:rPr>
                        <a:t> </a:t>
                      </a:r>
                      <a:r>
                        <a:rPr lang="de-DE" sz="1200" u="none" strike="noStrike" dirty="0" err="1">
                          <a:effectLst/>
                        </a:rPr>
                        <a:t>case</a:t>
                      </a:r>
                      <a:r>
                        <a:rPr lang="de-DE" sz="1200" u="none" strike="noStrike" dirty="0">
                          <a:effectLst/>
                        </a:rPr>
                        <a:t> -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-&gt; Security TF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066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Device lifecycle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Zoltan + Michael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35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6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D71-091F-B24F-B905-D0554F51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Proposals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63D5-3C39-834F-A070-97191AD1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Cristiano </a:t>
            </a:r>
            <a:r>
              <a:rPr lang="de-DE" b="1" dirty="0" err="1"/>
              <a:t>Aguzzi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field</a:t>
            </a:r>
            <a:r>
              <a:rPr lang="de-DE" dirty="0"/>
              <a:t> smart </a:t>
            </a:r>
            <a:r>
              <a:rPr lang="de-DE" dirty="0" err="1"/>
              <a:t>agriculture</a:t>
            </a:r>
            <a:endParaRPr lang="de-DE" dirty="0"/>
          </a:p>
          <a:p>
            <a:r>
              <a:rPr lang="de-DE" dirty="0"/>
              <a:t>Smart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r>
              <a:rPr lang="de-DE" dirty="0"/>
              <a:t>Building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monitoring</a:t>
            </a:r>
            <a:endParaRPr lang="de-DE" dirty="0"/>
          </a:p>
          <a:p>
            <a:r>
              <a:rPr lang="de-DE" dirty="0"/>
              <a:t>Dynamic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migration</a:t>
            </a:r>
            <a:r>
              <a:rPr lang="de-DE" dirty="0"/>
              <a:t> </a:t>
            </a:r>
            <a:r>
              <a:rPr lang="de-DE" dirty="0" err="1"/>
              <a:t>betwen</a:t>
            </a:r>
            <a:r>
              <a:rPr lang="de-DE" dirty="0"/>
              <a:t> different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Ben Francis</a:t>
            </a:r>
            <a:endParaRPr lang="de-DE" dirty="0"/>
          </a:p>
          <a:p>
            <a:r>
              <a:rPr lang="de-DE" dirty="0"/>
              <a:t>Interactive Digital </a:t>
            </a:r>
            <a:r>
              <a:rPr lang="de-DE" dirty="0" err="1"/>
              <a:t>Signage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Michael </a:t>
            </a:r>
            <a:r>
              <a:rPr lang="de-DE" b="1" dirty="0" err="1"/>
              <a:t>McCool</a:t>
            </a:r>
            <a:endParaRPr lang="de-DE" dirty="0"/>
          </a:p>
          <a:p>
            <a:r>
              <a:rPr lang="de-DE" dirty="0"/>
              <a:t>AI Services</a:t>
            </a:r>
          </a:p>
          <a:p>
            <a:r>
              <a:rPr lang="de-DE" dirty="0"/>
              <a:t>Edge Computing</a:t>
            </a:r>
          </a:p>
          <a:p>
            <a:r>
              <a:rPr lang="de-DE" dirty="0" err="1"/>
              <a:t>IoT</a:t>
            </a:r>
            <a:r>
              <a:rPr lang="de-DE" dirty="0"/>
              <a:t> Orchestration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B80E7-9BBB-1549-A631-09C5B3C0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4489D-45EF-B848-81DD-E9155FE2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CD16C5-F7F4-7A47-93BA-38C76E4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4984-7DA9-9342-8BE3-0A70EFB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TF - Roadmap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2744-F95F-1A42-ABB2-C3A3B53F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E2D61-5E08-FA45-96AF-C1CBDF6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5034C7-3567-9B47-8F38-F666D5AE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2020-07-08</a:t>
            </a:fld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1C91F316-4B67-0A44-9BC5-E9C0C7A9D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919963"/>
              </p:ext>
            </p:extLst>
          </p:nvPr>
        </p:nvGraphicFramePr>
        <p:xfrm>
          <a:off x="838200" y="1690688"/>
          <a:ext cx="10515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52925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82036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68389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55876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627058"/>
                    </a:ext>
                  </a:extLst>
                </a:gridCol>
              </a:tblGrid>
              <a:tr h="24269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July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85923"/>
                  </a:ext>
                </a:extLst>
              </a:tr>
              <a:tr h="598414">
                <a:tc>
                  <a:txBody>
                    <a:bodyPr/>
                    <a:lstStyle/>
                    <a:p>
                      <a:r>
                        <a:rPr lang="de-DE" dirty="0"/>
                        <a:t>WG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1st </a:t>
                      </a:r>
                      <a:r>
                        <a:rPr lang="de-DE" dirty="0" err="1"/>
                        <a:t>draft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Review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dirty="0"/>
                        <a:t>1st </a:t>
                      </a:r>
                      <a:r>
                        <a:rPr lang="de-DE" dirty="0" err="1"/>
                        <a:t>draft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Incorporate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feedback</a:t>
                      </a:r>
                      <a:endParaRPr lang="de-DE" dirty="0"/>
                    </a:p>
                    <a:p>
                      <a:r>
                        <a:rPr lang="de-DE" dirty="0" err="1"/>
                        <a:t>Include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WG </a:t>
                      </a:r>
                      <a:r>
                        <a:rPr lang="de-DE" dirty="0" err="1"/>
                        <a:t>publication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77897"/>
                  </a:ext>
                </a:extLst>
              </a:tr>
              <a:tr h="418890">
                <a:tc>
                  <a:txBody>
                    <a:bodyPr/>
                    <a:lstStyle/>
                    <a:p>
                      <a:r>
                        <a:rPr lang="de-DE" dirty="0"/>
                        <a:t>New </a:t>
                      </a:r>
                      <a:r>
                        <a:rPr lang="de-DE" dirty="0" err="1"/>
                        <a:t>Use</a:t>
                      </a:r>
                      <a:r>
                        <a:rPr lang="de-DE" dirty="0"/>
                        <a:t>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input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Review, </a:t>
                      </a:r>
                      <a:r>
                        <a:rPr lang="de-DE" dirty="0" err="1"/>
                        <a:t>Prioritization</a:t>
                      </a:r>
                      <a:endParaRPr lang="de-DE" dirty="0"/>
                    </a:p>
                    <a:p>
                      <a:r>
                        <a:rPr lang="de-DE" dirty="0" err="1"/>
                        <a:t>Approve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WG </a:t>
                      </a:r>
                      <a:r>
                        <a:rPr lang="de-DE" dirty="0" err="1"/>
                        <a:t>note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inclusion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0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1B7A9-8F98-0044-A809-4CA018BE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TF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0CBEE-CA06-5B4E-AAE0-FFBE2006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3F3647-89FB-2C46-A7FB-8152BD71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53029-F8A6-5042-8C26-2F29081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C34F-3963-D84D-B4EA-2E54BAE5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A6C2A4-D757-3F49-8058-A052D81B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concurrent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items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4248A-516D-5F4C-94F3-FE8DE53B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1.1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lvl="1"/>
            <a:r>
              <a:rPr lang="de-DE" dirty="0" err="1"/>
              <a:t>Terminology</a:t>
            </a:r>
            <a:endParaRPr lang="de-DE" dirty="0"/>
          </a:p>
          <a:p>
            <a:pPr lvl="1"/>
            <a:r>
              <a:rPr lang="de-DE" dirty="0"/>
              <a:t>System Components</a:t>
            </a:r>
          </a:p>
          <a:p>
            <a:pPr lvl="1"/>
            <a:r>
              <a:rPr lang="de-DE" dirty="0" err="1"/>
              <a:t>Lifecycle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Profile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Requirements</a:t>
            </a:r>
            <a:r>
              <a:rPr lang="de-DE" dirty="0"/>
              <a:t> Analysis</a:t>
            </a:r>
          </a:p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9F36-4861-7747-B606-AF0A8CB8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02FF-3057-924C-8EBE-6C955811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0369-DB74-BC45-96AB-B767981B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2020-07-08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07D00C-8F50-1042-87B8-09C8B06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Profile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A18E6-C396-114D-9203-3FB52577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The </a:t>
            </a:r>
            <a:r>
              <a:rPr lang="de-DE" b="1" dirty="0" err="1"/>
              <a:t>WoT</a:t>
            </a:r>
            <a:r>
              <a:rPr lang="de-DE" b="1" dirty="0"/>
              <a:t> Profile</a:t>
            </a:r>
            <a:r>
              <a:rPr lang="de-DE" dirty="0"/>
              <a:t> 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purposes</a:t>
            </a:r>
            <a:r>
              <a:rPr lang="de-DE" dirty="0"/>
              <a:t>:</a:t>
            </a:r>
          </a:p>
          <a:p>
            <a:pPr lvl="1"/>
            <a:endParaRPr lang="de-DE" b="1" dirty="0"/>
          </a:p>
          <a:p>
            <a:pPr marL="0" indent="0">
              <a:buNone/>
            </a:pPr>
            <a:r>
              <a:rPr lang="de-DE" b="1" dirty="0" err="1"/>
              <a:t>Generic</a:t>
            </a:r>
            <a:r>
              <a:rPr lang="de-DE" dirty="0"/>
              <a:t> </a:t>
            </a:r>
            <a:r>
              <a:rPr lang="de-DE" b="1" dirty="0" err="1"/>
              <a:t>Profiling</a:t>
            </a:r>
            <a:r>
              <a:rPr lang="de-DE" b="1" dirty="0"/>
              <a:t> </a:t>
            </a:r>
            <a:r>
              <a:rPr lang="de-DE" b="1" dirty="0" err="1"/>
              <a:t>Mechanism</a:t>
            </a:r>
            <a:r>
              <a:rPr lang="de-DE" dirty="0"/>
              <a:t> 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profile</a:t>
            </a:r>
            <a:r>
              <a:rPr lang="de-DE" dirty="0"/>
              <a:t> in an </a:t>
            </a:r>
            <a:r>
              <a:rPr lang="de-DE" dirty="0" err="1"/>
              <a:t>unambiguous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. This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additional </a:t>
            </a:r>
            <a:r>
              <a:rPr lang="de-DE" dirty="0" err="1"/>
              <a:t>profiles</a:t>
            </a:r>
            <a:r>
              <a:rPr lang="de-DE" dirty="0"/>
              <a:t>.</a:t>
            </a:r>
          </a:p>
          <a:p>
            <a:pPr lvl="1"/>
            <a:endParaRPr lang="de-DE" b="1" dirty="0"/>
          </a:p>
          <a:p>
            <a:pPr marL="0" indent="0">
              <a:buNone/>
            </a:pPr>
            <a:r>
              <a:rPr lang="de-DE" b="1" dirty="0"/>
              <a:t>Core Profile</a:t>
            </a:r>
            <a:r>
              <a:rPr lang="de-DE" dirty="0"/>
              <a:t> </a:t>
            </a:r>
          </a:p>
          <a:p>
            <a:pPr lvl="1"/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Thing Description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. 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Formalize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plug</a:t>
            </a:r>
            <a:r>
              <a:rPr lang="de-DE" dirty="0"/>
              <a:t>-fests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Interest Group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5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701</Words>
  <Application>Microsoft Macintosh PowerPoint</Application>
  <PresentationFormat>Widescreen</PresentationFormat>
  <Paragraphs>284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Architecture TF Use Case TF  Wrapup</vt:lpstr>
      <vt:lpstr>Use Case TF</vt:lpstr>
      <vt:lpstr>Use Case Prioritization</vt:lpstr>
      <vt:lpstr>Prioritisation</vt:lpstr>
      <vt:lpstr>New Use Case Proposals</vt:lpstr>
      <vt:lpstr>Use Case TF - Roadmap</vt:lpstr>
      <vt:lpstr>Architecture TF</vt:lpstr>
      <vt:lpstr>3 concurrent work items</vt:lpstr>
      <vt:lpstr>WoT Profile </vt:lpstr>
      <vt:lpstr>WoT Core Profile</vt:lpstr>
      <vt:lpstr>Architecture TF  - Roadmap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Lagally</dc:creator>
  <cp:lastModifiedBy>Michael Lagally</cp:lastModifiedBy>
  <cp:revision>52</cp:revision>
  <cp:lastPrinted>2020-06-25T15:21:17Z</cp:lastPrinted>
  <dcterms:created xsi:type="dcterms:W3CDTF">2020-06-23T12:33:54Z</dcterms:created>
  <dcterms:modified xsi:type="dcterms:W3CDTF">2020-07-08T12:30:13Z</dcterms:modified>
</cp:coreProperties>
</file>