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9"/>
  </p:handoutMasterIdLst>
  <p:sldIdLst>
    <p:sldId id="256" r:id="rId5"/>
    <p:sldId id="270" r:id="rId7"/>
    <p:sldId id="328" r:id="rId8"/>
    <p:sldId id="329" r:id="rId9"/>
    <p:sldId id="271" r:id="rId10"/>
    <p:sldId id="330" r:id="rId11"/>
    <p:sldId id="273" r:id="rId12"/>
    <p:sldId id="276" r:id="rId13"/>
    <p:sldId id="277" r:id="rId14"/>
    <p:sldId id="278" r:id="rId15"/>
    <p:sldId id="281" r:id="rId16"/>
    <p:sldId id="284" r:id="rId17"/>
    <p:sldId id="285" r:id="rId18"/>
    <p:sldId id="338" r:id="rId19"/>
    <p:sldId id="287" r:id="rId20"/>
    <p:sldId id="341" r:id="rId21"/>
    <p:sldId id="265" r:id="rId22"/>
    <p:sldId id="266" r:id="rId23"/>
    <p:sldId id="291" r:id="rId24"/>
    <p:sldId id="331" r:id="rId25"/>
    <p:sldId id="294" r:id="rId26"/>
    <p:sldId id="336" r:id="rId27"/>
    <p:sldId id="293" r:id="rId28"/>
    <p:sldId id="304" r:id="rId29"/>
    <p:sldId id="296" r:id="rId30"/>
    <p:sldId id="297" r:id="rId31"/>
    <p:sldId id="298" r:id="rId32"/>
    <p:sldId id="303" r:id="rId33"/>
    <p:sldId id="292" r:id="rId34"/>
    <p:sldId id="302" r:id="rId35"/>
    <p:sldId id="299" r:id="rId36"/>
    <p:sldId id="301" r:id="rId37"/>
    <p:sldId id="306" r:id="rId38"/>
  </p:sldIdLst>
  <p:sldSz cx="10080625" cy="567055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17648EA-9D8F-4D23-B946-BA0E942AA85A}">
          <p14:sldIdLst>
            <p14:sldId id="256"/>
          </p14:sldIdLst>
        </p14:section>
        <p14:section name="Introduction" id="{F4A40492-8F1D-43EF-AC67-22997F36769D}">
          <p14:sldIdLst>
            <p14:sldId id="270"/>
            <p14:sldId id="328"/>
            <p14:sldId id="329"/>
            <p14:sldId id="271"/>
            <p14:sldId id="330"/>
          </p14:sldIdLst>
        </p14:section>
        <p14:section name="Mashup Management Approach" id="{904DCCCE-03B6-4EFD-8A67-E236A1A2A022}">
          <p14:sldIdLst>
            <p14:sldId id="273"/>
            <p14:sldId id="276"/>
            <p14:sldId id="277"/>
            <p14:sldId id="278"/>
            <p14:sldId id="281"/>
          </p14:sldIdLst>
        </p14:section>
        <p14:section name="Evaluation" id="{6C1C36BE-7B9B-43E7-A67A-966C0FDECFC0}">
          <p14:sldIdLst>
            <p14:sldId id="284"/>
            <p14:sldId id="285"/>
            <p14:sldId id="338"/>
          </p14:sldIdLst>
        </p14:section>
        <p14:section name="Conclusion" id="{90ABE6FD-45E6-4EF8-8861-F302C49BF468}">
          <p14:sldIdLst>
            <p14:sldId id="287"/>
            <p14:sldId id="341"/>
          </p14:sldIdLst>
        </p14:section>
        <p14:section name="Q&amp;A and References" id="{9FFAA605-316E-42B2-BEAE-AEB38AB65977}">
          <p14:sldIdLst>
            <p14:sldId id="265"/>
            <p14:sldId id="266"/>
          </p14:sldIdLst>
        </p14:section>
        <p14:section name="Backup Slides" id="{5E90EC50-5C6D-475D-8789-C605CEFDFE6B}">
          <p14:sldIdLst>
            <p14:sldId id="291"/>
            <p14:sldId id="331"/>
            <p14:sldId id="294"/>
            <p14:sldId id="336"/>
            <p14:sldId id="293"/>
            <p14:sldId id="304"/>
            <p14:sldId id="296"/>
            <p14:sldId id="297"/>
            <p14:sldId id="298"/>
            <p14:sldId id="303"/>
            <p14:sldId id="292"/>
            <p14:sldId id="302"/>
            <p14:sldId id="299"/>
            <p14:sldId id="301"/>
            <p14:sldId id="3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Kast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 snapToGrid="0">
      <p:cViewPr varScale="1">
        <p:scale>
          <a:sx n="119" d="100"/>
          <a:sy n="119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true">
            <a:spLocks noGrp="true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false" compatLnSpc="false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Arial" panose="020B0604020202020204" pitchFamily="34"/>
                <a:ea typeface="Microsoft YaHei" pitchFamily="2"/>
                <a:cs typeface="Mangal" pitchFamily="2"/>
              </a:rPr>
              <a:t> </a:t>
            </a:r>
            <a:endParaRPr lang="en-US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true">
            <a:spLocks noGrp="true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false" compatLnSpc="false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Arial" panose="020B0604020202020204" pitchFamily="34"/>
                <a:ea typeface="Microsoft YaHei" pitchFamily="2"/>
                <a:cs typeface="Mangal" pitchFamily="2"/>
              </a:rPr>
              <a:t> </a:t>
            </a:r>
            <a:endParaRPr lang="en-US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true">
            <a:spLocks noGrp="true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false" compatLnSpc="false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Arial" panose="020B0604020202020204" pitchFamily="34"/>
                <a:ea typeface="Microsoft YaHei" pitchFamily="2"/>
                <a:cs typeface="Mangal" pitchFamily="2"/>
              </a:rPr>
              <a:t> </a:t>
            </a:r>
            <a:endParaRPr lang="en-US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true">
            <a:spLocks noGrp="true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false" compatLnSpc="false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C56E60B9-4E13-47E7-B45D-0AC004417201}" type="slidenum">
              <a:rPr/>
            </a:fld>
            <a:r>
              <a:rPr lang="en-US" sz="1400" b="0" i="0" u="none" strike="noStrike" kern="1200">
                <a:ln>
                  <a:noFill/>
                </a:ln>
                <a:latin typeface="Arial" panose="020B0604020202020204" pitchFamily="34"/>
                <a:ea typeface="Microsoft YaHei" pitchFamily="2"/>
                <a:cs typeface="Mangal" pitchFamily="2"/>
              </a:rPr>
              <a:t> </a:t>
            </a:r>
            <a:endParaRPr lang="en-US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00159" y="812520"/>
            <a:ext cx="535932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false">
            <a:noAutofit/>
          </a:bodyPr>
          <a:lstStyle>
            <a:lvl1pPr lvl="0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false">
            <a:noAutofit/>
          </a:bodyPr>
          <a:lstStyle>
            <a:lvl1pPr lvl="0" algn="r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false">
            <a:noAutofit/>
          </a:bodyPr>
          <a:lstStyle>
            <a:lvl1pPr lvl="0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false">
            <a:noAutofit/>
          </a:bodyPr>
          <a:lstStyle>
            <a:lvl1pPr lvl="0" algn="r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CEC610B-50F8-4EF9-AA8C-DDC11C8AD530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indent="-215900" hangingPunct="0">
      <a:defRPr lang="en-US" sz="2000" b="0" i="0" u="none" strike="noStrike" kern="1200">
        <a:ln>
          <a:noFill/>
        </a:ln>
        <a:latin typeface="Arial" panose="020B0604020202020204" pitchFamily="34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9E7F245A-8E45-4251-8BF6-2BA19268FDA2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To conclude this presentation: </a:t>
            </a:r>
            <a:endParaRPr lang="en-US" dirty="0"/>
          </a:p>
          <a:p>
            <a:r>
              <a:rPr lang="en-US" dirty="0"/>
              <a:t>We have presented the definition of WoT Sequence Diagram and WoT System Description. </a:t>
            </a:r>
            <a:endParaRPr lang="en-US" dirty="0"/>
          </a:p>
          <a:p>
            <a:r>
              <a:rPr lang="en-US" dirty="0"/>
              <a:t>Thus, an insight in a Mashup’s application logic and an open, machine-understandable format are provided.</a:t>
            </a:r>
            <a:endParaRPr lang="en-US" dirty="0"/>
          </a:p>
          <a:p>
            <a:r>
              <a:rPr lang="en-US" dirty="0"/>
              <a:t>Furthermore, this allows to improve the documentation, storage and sharing of WoT Mashups.</a:t>
            </a:r>
            <a:endParaRPr lang="en-US" dirty="0"/>
          </a:p>
          <a:p>
            <a:r>
              <a:rPr lang="en-US" dirty="0"/>
              <a:t>We achieve this, by combining the advantages of both representations through conversion algorithms.</a:t>
            </a:r>
            <a:endParaRPr lang="en-US" dirty="0"/>
          </a:p>
          <a:p>
            <a:r>
              <a:rPr lang="en-US" dirty="0"/>
              <a:t>And make the Mashup creation process less manual and more systematic by automatic code generation, which also allows simple creation of Interaction Affordances.</a:t>
            </a:r>
            <a:endParaRPr lang="en-US" dirty="0"/>
          </a:p>
          <a:p>
            <a:r>
              <a:rPr lang="en-US" dirty="0"/>
              <a:t>Finally, we have shown with three case studies that we have improved the Mashup management in the Web of Things and established groundwork for further improvements there.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To conclude this presentation: </a:t>
            </a:r>
            <a:endParaRPr lang="en-US" dirty="0"/>
          </a:p>
          <a:p>
            <a:r>
              <a:rPr lang="en-US" dirty="0"/>
              <a:t>We have presented the definition of WoT Sequence Diagram and WoT System Description. </a:t>
            </a:r>
            <a:endParaRPr lang="en-US" dirty="0"/>
          </a:p>
          <a:p>
            <a:r>
              <a:rPr lang="en-US" dirty="0"/>
              <a:t>Thus, an insight in a Mashup’s application logic and an open, machine-understandable format are provided.</a:t>
            </a:r>
            <a:endParaRPr lang="en-US" dirty="0"/>
          </a:p>
          <a:p>
            <a:r>
              <a:rPr lang="en-US" dirty="0"/>
              <a:t>Furthermore, this allows to improve the documentation, storage and sharing of WoT Mashups.</a:t>
            </a:r>
            <a:endParaRPr lang="en-US" dirty="0"/>
          </a:p>
          <a:p>
            <a:r>
              <a:rPr lang="en-US" dirty="0"/>
              <a:t>We achieve this, by combining the advantages of both representations through conversion algorithms.</a:t>
            </a:r>
            <a:endParaRPr lang="en-US" dirty="0"/>
          </a:p>
          <a:p>
            <a:r>
              <a:rPr lang="en-US" dirty="0"/>
              <a:t>And make the Mashup creation process less manual and more systematic by automatic code generation, which also allows simple creation of Interaction Affordances.</a:t>
            </a:r>
            <a:endParaRPr lang="en-US" dirty="0"/>
          </a:p>
          <a:p>
            <a:r>
              <a:rPr lang="en-US" dirty="0"/>
              <a:t>Finally, we have shown with three case studies that we have improved the Mashup management in the Web of Things and established groundwork for further improvements there.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CECC93A-9320-4213-94F4-D765805B6A7B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F61597AF-5006-4FED-B2F4-B584E7BAD075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CECC93A-9320-4213-94F4-D765805B6A7B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pPr marL="215900" marR="0" lvl="0" indent="-2159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Big benefit of WoT: </a:t>
            </a:r>
            <a:endParaRPr lang="en-US" dirty="0"/>
          </a:p>
          <a:p>
            <a:pPr marL="342900" marR="0" lvl="0" indent="-3429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dirty="0"/>
              <a:t>simpler Mashup creation </a:t>
            </a:r>
            <a:endParaRPr lang="en-US" dirty="0"/>
          </a:p>
          <a:p>
            <a:pPr marL="342900" marR="0" lvl="0" indent="-3429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dirty="0"/>
              <a:t>creation of Interaction Affordances.</a:t>
            </a:r>
            <a:endParaRPr lang="en-US" dirty="0"/>
          </a:p>
          <a:p>
            <a:pPr marL="215900" marR="0" lvl="0" indent="-2159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How to represent such a Mashup?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repr</a:t>
            </a:r>
            <a:r>
              <a:rPr lang="en-US" dirty="0"/>
              <a:t>. To face the number of possible useful mashups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A1BB4F98-AB83-490C-BABE-DF6092F8DCB4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repr</a:t>
            </a:r>
            <a:r>
              <a:rPr lang="en-US" dirty="0"/>
              <a:t>. To face the number of possible useful mashups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repr</a:t>
            </a:r>
            <a:r>
              <a:rPr lang="en-US" dirty="0"/>
              <a:t>. To face the number of possible useful mashups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Application logic (loops, if, wait, getter/setter, references) and interactions!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fzeilenplatzhalter 3"/>
          <p:cNvSpPr txBox="true">
            <a:spLocks noGrp="true"/>
          </p:cNvSpPr>
          <p:nvPr>
            <p:ph type="hdr" sz="quarter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Datumsplatzhalter 4"/>
          <p:cNvSpPr txBox="true">
            <a:spLocks noGrp="true"/>
          </p:cNvSpPr>
          <p:nvPr>
            <p:ph type="dt" idx="1"/>
          </p:nvPr>
        </p:nvSpPr>
        <p:spPr/>
        <p:txBody>
          <a:bodyPr lIns="0" tIns="0" rIns="0" bIns="0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 txBox="true">
            <a:spLocks noGrp="true"/>
          </p:cNvSpPr>
          <p:nvPr>
            <p:ph type="ftr" sz="quarter" idx="4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7" name="Foliennummernplatzhalter 6"/>
          <p:cNvSpPr txBox="true">
            <a:spLocks noGrp="true"/>
          </p:cNvSpPr>
          <p:nvPr>
            <p:ph type="sldNum" sz="quarter" idx="5"/>
          </p:nvPr>
        </p:nvSpPr>
        <p:spPr/>
        <p:txBody>
          <a:bodyPr lIns="0" tIns="0" rIns="0" bIns="0" anchor="b" anchorCtr="false">
            <a:noAutofit/>
          </a:bodyPr>
          <a:lstStyle/>
          <a:p>
            <a:pPr lvl="0"/>
            <a:fld id="{39E8305A-6C7A-43B1-8C21-7A6B85455ECC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Folienbildplatzhalter 1"/>
          <p:cNvSpPr>
            <a:spLocks noGrp="true" noRot="true" noChangeAspect="true" noResize="true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true">
            <a:spLocks noGrp="true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ctrTitle" hasCustomPrompt="tru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true"/>
          </p:cNvSpPr>
          <p:nvPr>
            <p:ph type="subTitle" idx="1" hasCustomPrompt="true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611893-CFD7-4D13-A42F-56196423C5AB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E4DDF9-D60E-4F67-8653-B2BF3E54E104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true"/>
          </p:cNvSpPr>
          <p:nvPr>
            <p:ph type="title" orient="vert" hasCustomPrompt="true"/>
          </p:nvPr>
        </p:nvSpPr>
        <p:spPr>
          <a:xfrm>
            <a:off x="7342188" y="1014413"/>
            <a:ext cx="2351087" cy="15509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287338" y="1014413"/>
            <a:ext cx="6902450" cy="15509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D2DEFE-F14C-48B4-845E-A6A75AEBC87B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ctrTitle" hasCustomPrompt="tru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true"/>
          </p:cNvSpPr>
          <p:nvPr>
            <p:ph type="subTitle" idx="1" hasCustomPrompt="true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8BDE2-7C48-4944-B966-B97EACF758A3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4EC04-E26C-4079-8C78-A57B8223C53B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BB9F4B-6653-4453-932E-484A3845A20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sz="half" idx="1" hasCustomPrompt="true"/>
          </p:nvPr>
        </p:nvSpPr>
        <p:spPr>
          <a:xfrm>
            <a:off x="287338" y="806450"/>
            <a:ext cx="4625975" cy="4206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5065713" y="806450"/>
            <a:ext cx="4627562" cy="4206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508F28-BEB2-461E-B2F4-81A7609C874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6" name="Inhaltsplatzhalter 5"/>
          <p:cNvSpPr>
            <a:spLocks noGrp="true"/>
          </p:cNvSpPr>
          <p:nvPr>
            <p:ph sz="quarter" idx="4" hasCustomPrompt="true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8" name="Fußzeilenplatzhalt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9" name="Foliennummernplatzhalt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6B6BA8-29A3-4387-817E-D1C72A154EA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4" name="Fußzeilenplatzhalt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5" name="Foliennummernplatzhalt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B4359-EA32-4594-A5A4-47E0C5E543D1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3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4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6C2C6-C83E-40B1-B35A-1CBB317F4331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AFB36D-340F-4F4B-895D-093FC8DB9D50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409C73-4D0B-4ADE-B34E-50D933926FAE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true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61CDF6-C0B9-4C5F-A2E6-DB9F8DB4929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B4893-B960-4088-93B0-D2DC777F4632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true"/>
          </p:cNvSpPr>
          <p:nvPr>
            <p:ph type="title" orient="vert" hasCustomPrompt="true"/>
          </p:nvPr>
        </p:nvSpPr>
        <p:spPr>
          <a:xfrm>
            <a:off x="7342188" y="269875"/>
            <a:ext cx="2351087" cy="47434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287338" y="269875"/>
            <a:ext cx="6902450" cy="4743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9C16-46AF-428B-A5D7-822B02DCEC9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ctrTitle" hasCustomPrompt="tru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true"/>
          </p:cNvSpPr>
          <p:nvPr>
            <p:ph type="subTitle" idx="1" hasCustomPrompt="true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8BDE2-7C48-4944-B966-B97EACF758A3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4EC04-E26C-4079-8C78-A57B8223C53B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BB9F4B-6653-4453-932E-484A3845A20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sz="half" idx="1" hasCustomPrompt="true"/>
          </p:nvPr>
        </p:nvSpPr>
        <p:spPr>
          <a:xfrm>
            <a:off x="287338" y="806450"/>
            <a:ext cx="4625975" cy="4206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5065713" y="806450"/>
            <a:ext cx="4627562" cy="4206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508F28-BEB2-461E-B2F4-81A7609C874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6" name="Inhaltsplatzhalter 5"/>
          <p:cNvSpPr>
            <a:spLocks noGrp="true"/>
          </p:cNvSpPr>
          <p:nvPr>
            <p:ph sz="quarter" idx="4" hasCustomPrompt="true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8" name="Fußzeilenplatzhalt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9" name="Foliennummernplatzhalt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6B6BA8-29A3-4387-817E-D1C72A154EA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4" name="Fußzeilenplatzhalt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5" name="Foliennummernplatzhalt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B4359-EA32-4594-A5A4-47E0C5E543D1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3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4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6C2C6-C83E-40B1-B35A-1CBB317F4331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110033-D855-431E-9A22-2F2244CA149F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AFB36D-340F-4F4B-895D-093FC8DB9D50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true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61CDF6-C0B9-4C5F-A2E6-DB9F8DB49298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B4893-B960-4088-93B0-D2DC777F4632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true"/>
          </p:cNvSpPr>
          <p:nvPr>
            <p:ph type="title" orient="vert" hasCustomPrompt="true"/>
          </p:nvPr>
        </p:nvSpPr>
        <p:spPr>
          <a:xfrm>
            <a:off x="7342188" y="269875"/>
            <a:ext cx="2351087" cy="47434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287338" y="269875"/>
            <a:ext cx="6902450" cy="4743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9C16-46AF-428B-A5D7-822B02DCEC9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sz="half" idx="1" hasCustomPrompt="true"/>
          </p:nvPr>
        </p:nvSpPr>
        <p:spPr>
          <a:xfrm>
            <a:off x="287338" y="1670050"/>
            <a:ext cx="4625975" cy="895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5065713" y="1670050"/>
            <a:ext cx="4627562" cy="895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C72D4-469F-4219-8C2B-0BA84227C430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true"/>
          </p:cNvSpPr>
          <p:nvPr>
            <p:ph type="body" idx="1" hasCustomPrompt="true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Inhaltsplatzhalter 3"/>
          <p:cNvSpPr>
            <a:spLocks noGrp="true"/>
          </p:cNvSpPr>
          <p:nvPr>
            <p:ph sz="half" idx="2" hasCustomPrompt="true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6" name="Inhaltsplatzhalter 5"/>
          <p:cNvSpPr>
            <a:spLocks noGrp="true"/>
          </p:cNvSpPr>
          <p:nvPr>
            <p:ph sz="quarter" idx="4" hasCustomPrompt="true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8" name="Fußzeilenplatzhalt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9" name="Foliennummernplatzhalt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3ABA1-AA2A-4A0B-8BF8-868D07F38009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4" name="Fußzeilenplatzhalt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5" name="Foliennummernplatzhalt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DFFCB-A780-4277-BC6F-3C330E546E7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3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4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1C6E9-4E4F-4D23-8D8E-A73C7694EB7B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true"/>
          </p:cNvSpPr>
          <p:nvPr>
            <p:ph idx="1" hasCustomPrompt="true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52B49-C3EC-4B63-BC7F-CAC4A19A2957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true"/>
          </p:cNvSpPr>
          <p:nvPr>
            <p:ph type="title" hasCustomPrompt="tru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true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Fußzeilenplatzhalt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7" name="Foliennummernplatzhalt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0883B-0D2C-420B-9E1E-42842DC03925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true">
            <a:spLocks noGrp="true"/>
          </p:cNvSpPr>
          <p:nvPr>
            <p:ph type="title"/>
          </p:nvPr>
        </p:nvSpPr>
        <p:spPr>
          <a:xfrm>
            <a:off x="288000" y="1015200"/>
            <a:ext cx="940536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1"/>
          </p:nvPr>
        </p:nvSpPr>
        <p:spPr>
          <a:xfrm>
            <a:off x="288000" y="1670400"/>
            <a:ext cx="9405360" cy="89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Klicken Sie, um die Formate des Gliederungstextes zu bearbeiten</a:t>
            </a:r>
            <a:endParaRPr lang="en-US"/>
          </a:p>
          <a:p>
            <a:pPr lvl="1"/>
            <a:r>
              <a:rPr lang="en-US"/>
              <a:t>Zweite Gliederungsebene</a:t>
            </a:r>
            <a:endParaRPr lang="en-US"/>
          </a:p>
          <a:p>
            <a:pPr lvl="2"/>
            <a:r>
              <a:rPr lang="en-US"/>
              <a:t>Dritte Gliederungsebene</a:t>
            </a:r>
            <a:endParaRPr lang="en-US"/>
          </a:p>
        </p:txBody>
      </p:sp>
      <p:sp>
        <p:nvSpPr>
          <p:cNvPr id="4" name="Datumsplatzhalter 3"/>
          <p:cNvSpPr txBox="true">
            <a:spLocks noGrp="true"/>
          </p:cNvSpPr>
          <p:nvPr>
            <p:ph type="dt" sz="half" idx="2"/>
          </p:nvPr>
        </p:nvSpPr>
        <p:spPr>
          <a:xfrm>
            <a:off x="503999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false">
            <a:noAutofit/>
          </a:bodyPr>
          <a:lstStyle>
            <a:lvl1pPr lvl="0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 txBox="true">
            <a:spLocks noGrp="true"/>
          </p:cNvSpPr>
          <p:nvPr>
            <p:ph type="ftr" sz="quarter" idx="3"/>
          </p:nvPr>
        </p:nvSpPr>
        <p:spPr>
          <a:xfrm>
            <a:off x="288000" y="5371200"/>
            <a:ext cx="71434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l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 txBox="true">
            <a:spLocks noGrp="true"/>
          </p:cNvSpPr>
          <p:nvPr>
            <p:ph type="sldNum" sz="quarter" idx="4"/>
          </p:nvPr>
        </p:nvSpPr>
        <p:spPr>
          <a:xfrm>
            <a:off x="7539479" y="5371200"/>
            <a:ext cx="22618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r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CDF671E6-46C0-4653-938B-51E6CCA84B8A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7" name="Textfeld 6"/>
          <p:cNvSpPr txBox="true"/>
          <p:nvPr/>
        </p:nvSpPr>
        <p:spPr>
          <a:xfrm>
            <a:off x="288000" y="237600"/>
            <a:ext cx="958752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90000" bIns="0" anchor="ctr" anchorCtr="false" compatLnSpc="false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0073CF"/>
                </a:solidFill>
                <a:latin typeface="Arial" panose="020B0604020202020204" pitchFamily="34"/>
                <a:ea typeface="Microsoft YaHei" pitchFamily="2"/>
                <a:cs typeface="Mangal" pitchFamily="2"/>
              </a:rPr>
              <a:t>Associate Professorship of Embedded Systems and Internet of Things</a:t>
            </a:r>
            <a:endParaRPr lang="en-US" sz="800" b="0" i="0" u="none" strike="noStrike" kern="1200" dirty="0">
              <a:ln>
                <a:noFill/>
              </a:ln>
              <a:solidFill>
                <a:srgbClr val="0073CF"/>
              </a:solidFill>
              <a:latin typeface="Arial" panose="020B0604020202020204" pitchFamily="34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0073CF"/>
                </a:solidFill>
                <a:latin typeface="Arial" panose="020B0604020202020204" pitchFamily="34"/>
                <a:ea typeface="Microsoft YaHei" pitchFamily="2"/>
                <a:cs typeface="Mangal" pitchFamily="2"/>
              </a:rPr>
              <a:t>Department of Electrical and Computer Engineering</a:t>
            </a:r>
            <a:endParaRPr lang="en-US" sz="800" b="0" i="0" u="none" strike="noStrike" kern="1200" dirty="0">
              <a:ln>
                <a:noFill/>
              </a:ln>
              <a:solidFill>
                <a:srgbClr val="0073CF"/>
              </a:solidFill>
              <a:latin typeface="Arial" panose="020B0604020202020204" pitchFamily="34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kern="1200" dirty="0">
                <a:ln>
                  <a:noFill/>
                </a:ln>
                <a:solidFill>
                  <a:srgbClr val="0073CF"/>
                </a:solidFill>
                <a:latin typeface="Arial" panose="020B0604020202020204" pitchFamily="34"/>
                <a:ea typeface="Microsoft YaHei" pitchFamily="2"/>
                <a:cs typeface="Mangal" pitchFamily="2"/>
              </a:rPr>
              <a:t>Technical University of Munich</a:t>
            </a:r>
            <a:endParaRPr lang="en-US" sz="800" b="0" i="0" u="none" strike="noStrike" kern="1200" dirty="0">
              <a:ln>
                <a:noFill/>
              </a:ln>
              <a:solidFill>
                <a:srgbClr val="0073CF"/>
              </a:solidFill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pic>
        <p:nvPicPr>
          <p:cNvPr id="8" name="Bild 4"/>
          <p:cNvPicPr>
            <a:picLocks noChangeAspect="true"/>
          </p:cNvPicPr>
          <p:nvPr userDrawn="true"/>
        </p:nvPicPr>
        <p:blipFill rotWithShape="true">
          <a:blip r:embed="rId12">
            <a:lum/>
          </a:blip>
          <a:srcRect l="57115"/>
          <a:stretch>
            <a:fillRect/>
          </a:stretch>
        </p:blipFill>
        <p:spPr>
          <a:xfrm>
            <a:off x="9005454" y="-60120"/>
            <a:ext cx="1123145" cy="9601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hangingPunct="0">
        <a:defRPr lang="en-US" sz="249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1pPr>
    </p:titleStyle>
    <p:bodyStyle>
      <a:lvl1pPr marL="0" marR="0" lvl="0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defRPr lang="en-US" sz="13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1pPr>
      <a:lvl2pPr marL="0" marR="0" lvl="1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3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2pPr>
      <a:lvl3pPr marL="0" marR="0" lvl="2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3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true">
            <a:spLocks noGrp="true"/>
          </p:cNvSpPr>
          <p:nvPr>
            <p:ph type="title"/>
          </p:nvPr>
        </p:nvSpPr>
        <p:spPr>
          <a:xfrm>
            <a:off x="288000" y="270000"/>
            <a:ext cx="867312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1"/>
          </p:nvPr>
        </p:nvSpPr>
        <p:spPr>
          <a:xfrm>
            <a:off x="288000" y="806400"/>
            <a:ext cx="9405360" cy="420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Klicken Sie, um die Formate des Gliederungstextes zu bearbeiten</a:t>
            </a:r>
            <a:endParaRPr lang="en-US"/>
          </a:p>
          <a:p>
            <a:pPr lvl="1"/>
            <a:r>
              <a:rPr lang="en-US"/>
              <a:t>Zweite Gliederungsebene</a:t>
            </a:r>
            <a:endParaRPr lang="en-US"/>
          </a:p>
          <a:p>
            <a:pPr lvl="2"/>
            <a:r>
              <a:rPr lang="en-US"/>
              <a:t>Dritte Gliederungsebene</a:t>
            </a:r>
            <a:endParaRPr lang="en-US"/>
          </a:p>
        </p:txBody>
      </p:sp>
      <p:sp>
        <p:nvSpPr>
          <p:cNvPr id="4" name="Datumsplatzhalter 3"/>
          <p:cNvSpPr txBox="true">
            <a:spLocks noGrp="true"/>
          </p:cNvSpPr>
          <p:nvPr>
            <p:ph type="dt" sz="half" idx="2"/>
          </p:nvPr>
        </p:nvSpPr>
        <p:spPr>
          <a:xfrm>
            <a:off x="503999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false">
            <a:noAutofit/>
          </a:bodyPr>
          <a:lstStyle>
            <a:lvl1pPr lvl="0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 txBox="true">
            <a:spLocks noGrp="true"/>
          </p:cNvSpPr>
          <p:nvPr>
            <p:ph type="ftr" sz="quarter" idx="3"/>
          </p:nvPr>
        </p:nvSpPr>
        <p:spPr>
          <a:xfrm>
            <a:off x="288000" y="5371200"/>
            <a:ext cx="71434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l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 txBox="true">
            <a:spLocks noGrp="true"/>
          </p:cNvSpPr>
          <p:nvPr>
            <p:ph type="sldNum" sz="quarter" idx="4"/>
          </p:nvPr>
        </p:nvSpPr>
        <p:spPr>
          <a:xfrm>
            <a:off x="7539479" y="5371200"/>
            <a:ext cx="22618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r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481E13C9-07AB-4BC1-82D3-18D6E7D9B60A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hangingPunct="0">
        <a:defRPr lang="en-US" sz="2490" b="1" i="0" u="none" strike="noStrike" kern="1200">
          <a:ln>
            <a:noFill/>
          </a:ln>
          <a:solidFill>
            <a:srgbClr val="808080"/>
          </a:solidFill>
          <a:latin typeface="Arial" panose="020B0604020202020204" pitchFamily="34"/>
          <a:ea typeface="Microsoft YaHei" pitchFamily="2"/>
          <a:cs typeface="Mangal" pitchFamily="2"/>
        </a:defRPr>
      </a:lvl1pPr>
    </p:titleStyle>
    <p:bodyStyle>
      <a:lvl1pPr marL="0" marR="0" lvl="0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1pPr>
      <a:lvl2pPr marL="0" marR="0" lvl="1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2pPr>
      <a:lvl3pPr marL="0" marR="0" lvl="2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true">
            <a:spLocks noGrp="true"/>
          </p:cNvSpPr>
          <p:nvPr>
            <p:ph type="title"/>
          </p:nvPr>
        </p:nvSpPr>
        <p:spPr>
          <a:xfrm>
            <a:off x="288000" y="270000"/>
            <a:ext cx="867312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1"/>
          </p:nvPr>
        </p:nvSpPr>
        <p:spPr>
          <a:xfrm>
            <a:off x="288000" y="806400"/>
            <a:ext cx="9405360" cy="420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Klicken Sie, um die Formate des Gliederungstextes zu bearbeiten</a:t>
            </a:r>
            <a:endParaRPr lang="en-US"/>
          </a:p>
          <a:p>
            <a:pPr lvl="1"/>
            <a:r>
              <a:rPr lang="en-US"/>
              <a:t>Zweite Gliederungsebene</a:t>
            </a:r>
            <a:endParaRPr lang="en-US"/>
          </a:p>
          <a:p>
            <a:pPr lvl="2"/>
            <a:r>
              <a:rPr lang="en-US"/>
              <a:t>Dritte Gliederungsebene</a:t>
            </a:r>
            <a:endParaRPr lang="en-US"/>
          </a:p>
        </p:txBody>
      </p:sp>
      <p:sp>
        <p:nvSpPr>
          <p:cNvPr id="4" name="Datumsplatzhalter 3"/>
          <p:cNvSpPr txBox="true">
            <a:spLocks noGrp="true"/>
          </p:cNvSpPr>
          <p:nvPr>
            <p:ph type="dt" sz="half" idx="2"/>
          </p:nvPr>
        </p:nvSpPr>
        <p:spPr>
          <a:xfrm>
            <a:off x="503999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false">
            <a:noAutofit/>
          </a:bodyPr>
          <a:lstStyle>
            <a:lvl1pPr lvl="0" hangingPunct="0">
              <a:buNone/>
              <a:defRPr lang="en-US" sz="1400" kern="1200">
                <a:latin typeface="Times New Roman" panose="02020603050405020304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Fußzeilenplatzhalter 4"/>
          <p:cNvSpPr txBox="true">
            <a:spLocks noGrp="true"/>
          </p:cNvSpPr>
          <p:nvPr>
            <p:ph type="ftr" sz="quarter" idx="3"/>
          </p:nvPr>
        </p:nvSpPr>
        <p:spPr>
          <a:xfrm>
            <a:off x="288000" y="5371200"/>
            <a:ext cx="71434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l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6" name="Foliennummernplatzhalter 5"/>
          <p:cNvSpPr txBox="true">
            <a:spLocks noGrp="true"/>
          </p:cNvSpPr>
          <p:nvPr>
            <p:ph type="sldNum" sz="quarter" idx="4"/>
          </p:nvPr>
        </p:nvSpPr>
        <p:spPr>
          <a:xfrm>
            <a:off x="7539479" y="5371200"/>
            <a:ext cx="2261880" cy="29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>
            <a:lvl1pPr lvl="0" algn="r" hangingPunct="0">
              <a:buNone/>
              <a:defRPr lang="en-US" sz="1200" kern="1200">
                <a:solidFill>
                  <a:srgbClr val="333333"/>
                </a:solidFill>
                <a:latin typeface="Arial" panose="020B0604020202020204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481E13C9-07AB-4BC1-82D3-18D6E7D9B60A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hangingPunct="0">
        <a:defRPr lang="en-US" sz="2490" b="1" i="0" u="none" strike="noStrike" kern="1200">
          <a:ln>
            <a:noFill/>
          </a:ln>
          <a:solidFill>
            <a:srgbClr val="808080"/>
          </a:solidFill>
          <a:latin typeface="Arial" panose="020B0604020202020204" pitchFamily="34"/>
          <a:ea typeface="Microsoft YaHei" pitchFamily="2"/>
          <a:cs typeface="Mangal" pitchFamily="2"/>
        </a:defRPr>
      </a:lvl1pPr>
    </p:titleStyle>
    <p:bodyStyle>
      <a:lvl1pPr marL="0" marR="0" lvl="0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1pPr>
      <a:lvl2pPr marL="0" marR="0" lvl="1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2pPr>
      <a:lvl3pPr marL="0" marR="0" lvl="2" indent="0" hangingPunct="0">
        <a:lnSpc>
          <a:spcPct val="115000"/>
        </a:lnSpc>
        <a:spcBef>
          <a:spcPts val="0"/>
        </a:spcBef>
        <a:spcAft>
          <a:spcPts val="0"/>
        </a:spcAft>
        <a:buSzPct val="45000"/>
        <a:buFont typeface="StarSymbol"/>
        <a:buChar char="–"/>
        <a:defRPr lang="en-US" sz="1820" b="0" i="0" u="none" strike="noStrike" kern="1200">
          <a:ln>
            <a:noFill/>
          </a:ln>
          <a:latin typeface="Arial" panose="020B0604020202020204" pitchFamily="34"/>
          <a:ea typeface="Microsoft YaHei" pitchFamily="2"/>
          <a:cs typeface="Mangal" pitchFamily="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.svg"/><Relationship Id="rId13" Type="http://schemas.openxmlformats.org/officeDocument/2006/relationships/image" Target="../media/image25.png"/><Relationship Id="rId12" Type="http://schemas.openxmlformats.org/officeDocument/2006/relationships/image" Target="../media/image4.svg"/><Relationship Id="rId11" Type="http://schemas.openxmlformats.org/officeDocument/2006/relationships/image" Target="../media/image24.png"/><Relationship Id="rId10" Type="http://schemas.openxmlformats.org/officeDocument/2006/relationships/image" Target="../media/image3.sv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9.xml"/><Relationship Id="rId3" Type="http://schemas.openxmlformats.org/officeDocument/2006/relationships/hyperlink" Target="https://www.youtube.com/watch?v=yOfA24lbGj0" TargetMode="External"/><Relationship Id="rId2" Type="http://schemas.openxmlformats.org/officeDocument/2006/relationships/hyperlink" Target="https://www.ei.tum.de/fileadmin/tueifei/esi/2020-05-26_CRV_WoT-System-Description-COINS-compressed.pdf" TargetMode="External"/><Relationship Id="rId1" Type="http://schemas.openxmlformats.org/officeDocument/2006/relationships/hyperlink" Target="https://github.com/tum-esi/wot-system-descrip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0.png"/><Relationship Id="rId3" Type="http://schemas.openxmlformats.org/officeDocument/2006/relationships/hyperlink" Target="https://twitter.com/egekorkan" TargetMode="External"/><Relationship Id="rId2" Type="http://schemas.openxmlformats.org/officeDocument/2006/relationships/hyperlink" Target="http://egekorkan.com/" TargetMode="External"/><Relationship Id="rId1" Type="http://schemas.openxmlformats.org/officeDocument/2006/relationships/hyperlink" Target="https://www.ei.tum.de/en/esi/staff/korkan/&#13;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slide" Target="slide1.xml"/><Relationship Id="rId4" Type="http://schemas.openxmlformats.org/officeDocument/2006/relationships/image" Target="../media/image8.svg"/><Relationship Id="rId36" Type="http://schemas.openxmlformats.org/officeDocument/2006/relationships/notesSlide" Target="../notesSlides/notesSlide16.xml"/><Relationship Id="rId35" Type="http://schemas.openxmlformats.org/officeDocument/2006/relationships/slideLayout" Target="../slideLayouts/slideLayout18.xml"/><Relationship Id="rId34" Type="http://schemas.openxmlformats.org/officeDocument/2006/relationships/image" Target="../media/image51.png"/><Relationship Id="rId33" Type="http://schemas.openxmlformats.org/officeDocument/2006/relationships/image" Target="../media/image50.png"/><Relationship Id="rId32" Type="http://schemas.openxmlformats.org/officeDocument/2006/relationships/slide" Target="slide15.xml"/><Relationship Id="rId31" Type="http://schemas.openxmlformats.org/officeDocument/2006/relationships/image" Target="../media/image49.png"/><Relationship Id="rId30" Type="http://schemas.openxmlformats.org/officeDocument/2006/relationships/image" Target="../media/image48.png"/><Relationship Id="rId3" Type="http://schemas.openxmlformats.org/officeDocument/2006/relationships/image" Target="../media/image32.png"/><Relationship Id="rId29" Type="http://schemas.openxmlformats.org/officeDocument/2006/relationships/slide" Target="slide13.xml"/><Relationship Id="rId28" Type="http://schemas.openxmlformats.org/officeDocument/2006/relationships/image" Target="../media/image47.png"/><Relationship Id="rId27" Type="http://schemas.openxmlformats.org/officeDocument/2006/relationships/slide" Target="slide12.xml"/><Relationship Id="rId26" Type="http://schemas.openxmlformats.org/officeDocument/2006/relationships/image" Target="../media/image46.png"/><Relationship Id="rId25" Type="http://schemas.openxmlformats.org/officeDocument/2006/relationships/image" Target="../media/image45.png"/><Relationship Id="rId24" Type="http://schemas.openxmlformats.org/officeDocument/2006/relationships/slide" Target="slide11.xml"/><Relationship Id="rId23" Type="http://schemas.openxmlformats.org/officeDocument/2006/relationships/image" Target="../media/image44.png"/><Relationship Id="rId22" Type="http://schemas.openxmlformats.org/officeDocument/2006/relationships/image" Target="../media/image43.png"/><Relationship Id="rId21" Type="http://schemas.openxmlformats.org/officeDocument/2006/relationships/image" Target="../media/image42.png"/><Relationship Id="rId20" Type="http://schemas.openxmlformats.org/officeDocument/2006/relationships/slide" Target="slide10.xml"/><Relationship Id="rId2" Type="http://schemas.openxmlformats.org/officeDocument/2006/relationships/image" Target="../media/image7.svg"/><Relationship Id="rId19" Type="http://schemas.openxmlformats.org/officeDocument/2006/relationships/image" Target="../media/image41.png"/><Relationship Id="rId18" Type="http://schemas.openxmlformats.org/officeDocument/2006/relationships/slide" Target="slide9.xml"/><Relationship Id="rId17" Type="http://schemas.openxmlformats.org/officeDocument/2006/relationships/image" Target="../media/image40.png"/><Relationship Id="rId16" Type="http://schemas.openxmlformats.org/officeDocument/2006/relationships/slide" Target="slide8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slide" Target="slide7.xml"/><Relationship Id="rId12" Type="http://schemas.openxmlformats.org/officeDocument/2006/relationships/image" Target="../media/image37.png"/><Relationship Id="rId11" Type="http://schemas.openxmlformats.org/officeDocument/2006/relationships/slide" Target="slide5.xml"/><Relationship Id="rId10" Type="http://schemas.openxmlformats.org/officeDocument/2006/relationships/image" Target="../media/image36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wotify.org/" TargetMode="External"/><Relationship Id="rId8" Type="http://schemas.openxmlformats.org/officeDocument/2006/relationships/hyperlink" Target="https://nodejs.org/static/images/logos/nodejs-new-pantone-black.svg" TargetMode="External"/><Relationship Id="rId7" Type="http://schemas.openxmlformats.org/officeDocument/2006/relationships/hyperlink" Target="https://www.typescriptlang.org/favicon.ico" TargetMode="External"/><Relationship Id="rId6" Type="http://schemas.openxmlformats.org/officeDocument/2006/relationships/hyperlink" Target="https://github.com/npm/logos/blob/master/npm%20logo/npm-logo-black.png" TargetMode="External"/><Relationship Id="rId5" Type="http://schemas.openxmlformats.org/officeDocument/2006/relationships/hyperlink" Target="https://json-schema.org/assets/logo.svg" TargetMode="External"/><Relationship Id="rId4" Type="http://schemas.openxmlformats.org/officeDocument/2006/relationships/hyperlink" Target="https://json-ld.org/images/json-ld-data.png" TargetMode="External"/><Relationship Id="rId3" Type="http://schemas.openxmlformats.org/officeDocument/2006/relationships/hyperlink" Target="https://plantuml.com/" TargetMode="External"/><Relationship Id="rId2" Type="http://schemas.openxmlformats.org/officeDocument/2006/relationships/hyperlink" Target="https://www.w3.org/WoT/IG/wiki/images/4/40/Wot-large.png" TargetMode="Externa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8.xml"/><Relationship Id="rId12" Type="http://schemas.openxmlformats.org/officeDocument/2006/relationships/hyperlink" Target="https://1drv.ms/b/s!AmKo76mC4ZS5k78CIjDGQQISY2ANLg?e=5u2Cuj" TargetMode="External"/><Relationship Id="rId11" Type="http://schemas.openxmlformats.org/officeDocument/2006/relationships/hyperlink" Target="https://1drv.ms/p/s!AmKo76mC4ZS5k78BO8PRReyfEe1qxg?e=uhX6oQ" TargetMode="External"/><Relationship Id="rId10" Type="http://schemas.openxmlformats.org/officeDocument/2006/relationships/hyperlink" Target="https://iot.mozilla.org/gateway/" TargetMode="External"/><Relationship Id="rId1" Type="http://schemas.openxmlformats.org/officeDocument/2006/relationships/hyperlink" Target="https://iot-analytics.com/state-of-the-iot-update-q1-q2-2018-number-of-iot-devices-now-7b/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25.xml"/><Relationship Id="rId8" Type="http://schemas.openxmlformats.org/officeDocument/2006/relationships/image" Target="../media/image55.png"/><Relationship Id="rId7" Type="http://schemas.openxmlformats.org/officeDocument/2006/relationships/slide" Target="slide24.xml"/><Relationship Id="rId6" Type="http://schemas.openxmlformats.org/officeDocument/2006/relationships/image" Target="../media/image54.png"/><Relationship Id="rId5" Type="http://schemas.openxmlformats.org/officeDocument/2006/relationships/slide" Target="slide23.xml"/><Relationship Id="rId4" Type="http://schemas.openxmlformats.org/officeDocument/2006/relationships/image" Target="../media/image53.png"/><Relationship Id="rId3" Type="http://schemas.openxmlformats.org/officeDocument/2006/relationships/slide" Target="slide21.xml"/><Relationship Id="rId28" Type="http://schemas.openxmlformats.org/officeDocument/2006/relationships/notesSlide" Target="../notesSlides/notesSlide18.x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64.png"/><Relationship Id="rId25" Type="http://schemas.openxmlformats.org/officeDocument/2006/relationships/slide" Target="slide33.xml"/><Relationship Id="rId24" Type="http://schemas.openxmlformats.org/officeDocument/2006/relationships/image" Target="../media/image63.png"/><Relationship Id="rId23" Type="http://schemas.openxmlformats.org/officeDocument/2006/relationships/slide" Target="slide32.xml"/><Relationship Id="rId22" Type="http://schemas.openxmlformats.org/officeDocument/2006/relationships/image" Target="../media/image62.png"/><Relationship Id="rId21" Type="http://schemas.openxmlformats.org/officeDocument/2006/relationships/slide" Target="slide31.xml"/><Relationship Id="rId20" Type="http://schemas.openxmlformats.org/officeDocument/2006/relationships/image" Target="../media/image61.png"/><Relationship Id="rId2" Type="http://schemas.openxmlformats.org/officeDocument/2006/relationships/image" Target="../media/image52.png"/><Relationship Id="rId19" Type="http://schemas.openxmlformats.org/officeDocument/2006/relationships/slide" Target="slide30.xml"/><Relationship Id="rId18" Type="http://schemas.openxmlformats.org/officeDocument/2006/relationships/image" Target="../media/image60.png"/><Relationship Id="rId17" Type="http://schemas.openxmlformats.org/officeDocument/2006/relationships/slide" Target="slide29.xml"/><Relationship Id="rId16" Type="http://schemas.openxmlformats.org/officeDocument/2006/relationships/image" Target="../media/image59.png"/><Relationship Id="rId15" Type="http://schemas.openxmlformats.org/officeDocument/2006/relationships/slide" Target="slide28.xml"/><Relationship Id="rId14" Type="http://schemas.openxmlformats.org/officeDocument/2006/relationships/image" Target="../media/image58.png"/><Relationship Id="rId13" Type="http://schemas.openxmlformats.org/officeDocument/2006/relationships/slide" Target="slide27.xml"/><Relationship Id="rId12" Type="http://schemas.openxmlformats.org/officeDocument/2006/relationships/image" Target="../media/image57.png"/><Relationship Id="rId11" Type="http://schemas.openxmlformats.org/officeDocument/2006/relationships/slide" Target="slide26.xml"/><Relationship Id="rId10" Type="http://schemas.openxmlformats.org/officeDocument/2006/relationships/image" Target="../media/image56.pn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8.xml"/><Relationship Id="rId2" Type="http://schemas.openxmlformats.org/officeDocument/2006/relationships/hyperlink" Target="https://1drv.ms/v/s!AmKo76mC4ZS5k758DjnnKp0ThrZr6A?e=4qIrMV" TargetMode="External"/><Relationship Id="rId1" Type="http://schemas.openxmlformats.org/officeDocument/2006/relationships/hyperlink" Target="https://1drv.ms/v/s!AmKo76mC4ZS5k7573_H69oUmbATyIA?e=VAEGD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1090791"/>
            <a:ext cx="9405360" cy="1430655"/>
          </a:xfr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200" b="1" dirty="0">
                <a:solidFill>
                  <a:srgbClr val="333333"/>
                </a:solidFill>
                <a:latin typeface="Arial" panose="020B0604020202020204" pitchFamily="34"/>
              </a:rPr>
              <a:t>Web of Things System Description for Representation of Mashups</a:t>
            </a:r>
            <a:br>
              <a:rPr lang="en-US" sz="2200" b="1" dirty="0">
                <a:solidFill>
                  <a:srgbClr val="333333"/>
                </a:solidFill>
                <a:latin typeface="Arial" panose="020B0604020202020204" pitchFamily="34"/>
              </a:rPr>
            </a:br>
            <a:r>
              <a:rPr lang="en-US" altLang="en-US" sz="1800" b="1" dirty="0">
                <a:solidFill>
                  <a:srgbClr val="808080"/>
                </a:solidFill>
                <a:latin typeface="Arial" panose="020B0604020202020204" pitchFamily="34"/>
              </a:rPr>
              <a:t>W3C TPAC 2020</a:t>
            </a:r>
            <a:endParaRPr lang="en-US" altLang="en-US" sz="1800" b="1" dirty="0">
              <a:solidFill>
                <a:srgbClr val="808080"/>
              </a:solidFill>
              <a:latin typeface="Arial" panose="020B0604020202020204" pitchFamily="34"/>
            </a:endParaRPr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4294967295"/>
          </p:nvPr>
        </p:nvSpPr>
        <p:spPr>
          <a:xfrm>
            <a:off x="288000" y="2834640"/>
            <a:ext cx="9405360" cy="1371599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r>
              <a:rPr lang="en-US" altLang="en-US" sz="1600" b="1" dirty="0">
                <a:solidFill>
                  <a:srgbClr val="333333"/>
                </a:solidFill>
                <a:latin typeface="Arial" panose="020B0604020202020204" pitchFamily="34"/>
                <a:cs typeface="Arial" panose="020B0604020202020204" pitchFamily="34"/>
              </a:rPr>
              <a:t>Ege Korkan</a:t>
            </a:r>
            <a:endParaRPr lang="de-DE" sz="1600" dirty="0">
              <a:solidFill>
                <a:srgbClr val="000000"/>
              </a:solidFill>
              <a:latin typeface="Arial" panose="020B0604020202020204" pitchFamily="34"/>
              <a:cs typeface="Arial" panose="020B0604020202020204" pitchFamily="34"/>
            </a:endParaRPr>
          </a:p>
          <a:p>
            <a:pPr lvl="0">
              <a:lnSpc>
                <a:spcPct val="150000"/>
              </a:lnSpc>
              <a:buNone/>
            </a:pPr>
            <a:endParaRPr lang="de-DE" sz="1600" dirty="0">
              <a:solidFill>
                <a:srgbClr val="000000"/>
              </a:solidFill>
              <a:latin typeface="Arial" panose="020B0604020202020204" pitchFamily="34"/>
              <a:cs typeface="Arial" panose="020B0604020202020204" pitchFamily="34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altLang="de-DE" sz="1600" dirty="0">
                <a:solidFill>
                  <a:srgbClr val="000000"/>
                </a:solidFill>
                <a:latin typeface="Arial" panose="020B0604020202020204" pitchFamily="34"/>
                <a:cs typeface="Arial" panose="020B0604020202020204" pitchFamily="34"/>
              </a:rPr>
              <a:t>October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/>
                <a:cs typeface="Arial" panose="020B0604020202020204" pitchFamily="34"/>
              </a:rPr>
              <a:t> </a:t>
            </a:r>
            <a:r>
              <a:rPr lang="en-US" altLang="de-DE" sz="1600" dirty="0">
                <a:solidFill>
                  <a:srgbClr val="000000"/>
                </a:solidFill>
                <a:latin typeface="Arial" panose="020B0604020202020204" pitchFamily="34"/>
                <a:cs typeface="Arial" panose="020B0604020202020204" pitchFamily="34"/>
              </a:rPr>
              <a:t>21st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/>
                <a:cs typeface="Arial" panose="020B0604020202020204" pitchFamily="34"/>
              </a:rPr>
              <a:t>, 2020</a:t>
            </a:r>
            <a:endParaRPr lang="de-DE" sz="1600" dirty="0">
              <a:solidFill>
                <a:srgbClr val="000000"/>
              </a:solidFill>
              <a:latin typeface="Arial" panose="020B0604020202020204" pitchFamily="34"/>
              <a:cs typeface="Arial" panose="020B0604020202020204" pitchFamily="34"/>
            </a:endParaRPr>
          </a:p>
        </p:txBody>
      </p:sp>
      <p:pic>
        <p:nvPicPr>
          <p:cNvPr id="4" name="Grafik 3"/>
          <p:cNvPicPr>
            <a:picLocks noChangeAspect="true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5443200" y="2809800"/>
            <a:ext cx="4286520" cy="2647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/>
            <a:fld id="{43A1C6E9-4E4F-4D23-8D8E-A73C7694EB7B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9168420" cy="352440"/>
          </a:xfrm>
        </p:spPr>
        <p:txBody>
          <a:bodyPr/>
          <a:lstStyle/>
          <a:p>
            <a:pPr lvl="0"/>
            <a:r>
              <a:rPr lang="en-US" dirty="0"/>
              <a:t>WoT System Description – Example</a:t>
            </a:r>
            <a:endParaRPr lang="en-US" dirty="0"/>
          </a:p>
        </p:txBody>
      </p:sp>
      <p:pic>
        <p:nvPicPr>
          <p:cNvPr id="4" name="Grafik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16657" y="2755013"/>
            <a:ext cx="543303" cy="590095"/>
          </a:xfrm>
          <a:prstGeom prst="rect">
            <a:avLst/>
          </a:prstGeom>
        </p:spPr>
      </p:pic>
      <p:sp>
        <p:nvSpPr>
          <p:cNvPr id="10" name="Textfeld 9"/>
          <p:cNvSpPr txBox="true"/>
          <p:nvPr/>
        </p:nvSpPr>
        <p:spPr>
          <a:xfrm>
            <a:off x="533465" y="3482523"/>
            <a:ext cx="246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Schema Definition</a:t>
            </a:r>
            <a:endParaRPr lang="en-US" dirty="0"/>
          </a:p>
        </p:txBody>
      </p:sp>
      <p:pic>
        <p:nvPicPr>
          <p:cNvPr id="14" name="Grafik 13" descr="Ein Bild, das Text, Karte enthält.&#10;&#10;Automatisch generierte Beschreibu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477621" y="812548"/>
            <a:ext cx="4278886" cy="3368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feld 14"/>
          <p:cNvSpPr txBox="true"/>
          <p:nvPr/>
        </p:nvSpPr>
        <p:spPr>
          <a:xfrm>
            <a:off x="5486124" y="4398410"/>
            <a:ext cx="22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Description</a:t>
            </a:r>
            <a:endParaRPr lang="en-US" dirty="0"/>
          </a:p>
        </p:txBody>
      </p:sp>
      <p:sp>
        <p:nvSpPr>
          <p:cNvPr id="5" name="Pfeil: nach rechts 4"/>
          <p:cNvSpPr/>
          <p:nvPr/>
        </p:nvSpPr>
        <p:spPr>
          <a:xfrm>
            <a:off x="3308007" y="2806233"/>
            <a:ext cx="551733" cy="35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Zeichnung enthält.&#10;&#10;Automatisch generierte Beschreibu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186970" y="880009"/>
            <a:ext cx="483449" cy="62076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3075235" y="1653160"/>
            <a:ext cx="5751675" cy="2336278"/>
            <a:chOff x="1130853" y="1747841"/>
            <a:chExt cx="5751675" cy="2336278"/>
          </a:xfrm>
        </p:grpSpPr>
        <p:sp>
          <p:nvSpPr>
            <p:cNvPr id="12" name="Textfeld 11"/>
            <p:cNvSpPr txBox="true"/>
            <p:nvPr/>
          </p:nvSpPr>
          <p:spPr>
            <a:xfrm>
              <a:off x="1130853" y="1747841"/>
              <a:ext cx="1341907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Interaction Sequence </a:t>
              </a:r>
              <a:endParaRPr lang="en-US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472760" y="1768622"/>
              <a:ext cx="4409768" cy="2315497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592682" y="942798"/>
            <a:ext cx="4311138" cy="701647"/>
            <a:chOff x="189418" y="1398910"/>
            <a:chExt cx="3809224" cy="701647"/>
          </a:xfrm>
        </p:grpSpPr>
        <p:sp>
          <p:nvSpPr>
            <p:cNvPr id="17" name="Rechteck 16"/>
            <p:cNvSpPr/>
            <p:nvPr/>
          </p:nvSpPr>
          <p:spPr>
            <a:xfrm>
              <a:off x="1804586" y="1413505"/>
              <a:ext cx="2194056" cy="6870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Textfeld 17"/>
            <p:cNvSpPr txBox="true"/>
            <p:nvPr/>
          </p:nvSpPr>
          <p:spPr>
            <a:xfrm>
              <a:off x="189418" y="1398910"/>
              <a:ext cx="1610942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Setter Function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1606356" y="1151758"/>
            <a:ext cx="6908994" cy="1046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1606356" y="2630608"/>
            <a:ext cx="6908994" cy="192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Algorithms</a:t>
            </a:r>
            <a:endParaRPr lang="en-US" dirty="0"/>
          </a:p>
        </p:txBody>
      </p:sp>
      <p:sp>
        <p:nvSpPr>
          <p:cNvPr id="8" name="Textfeld 7"/>
          <p:cNvSpPr txBox="true"/>
          <p:nvPr/>
        </p:nvSpPr>
        <p:spPr>
          <a:xfrm>
            <a:off x="288000" y="728575"/>
            <a:ext cx="839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Conversion algorithms (System Description &lt;-&gt; Sequence Diagram)</a:t>
            </a:r>
            <a:endParaRPr lang="en-US" b="1" dirty="0"/>
          </a:p>
        </p:txBody>
      </p:sp>
      <p:sp>
        <p:nvSpPr>
          <p:cNvPr id="9" name="Textfeld 8"/>
          <p:cNvSpPr txBox="true"/>
          <p:nvPr/>
        </p:nvSpPr>
        <p:spPr>
          <a:xfrm>
            <a:off x="3458707" y="1142997"/>
            <a:ext cx="8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</a:t>
            </a:r>
            <a:endParaRPr lang="en-US" sz="1600" dirty="0"/>
          </a:p>
        </p:txBody>
      </p:sp>
      <p:sp>
        <p:nvSpPr>
          <p:cNvPr id="10" name="Textfeld 9"/>
          <p:cNvSpPr txBox="true"/>
          <p:nvPr/>
        </p:nvSpPr>
        <p:spPr>
          <a:xfrm>
            <a:off x="5764898" y="1105311"/>
            <a:ext cx="11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</a:t>
            </a:r>
            <a:endParaRPr lang="en-US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1686009" y="1476306"/>
            <a:ext cx="6708604" cy="679445"/>
            <a:chOff x="1686009" y="1712277"/>
            <a:chExt cx="6708604" cy="679445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686009" y="1712277"/>
              <a:ext cx="6708604" cy="679445"/>
              <a:chOff x="1686009" y="1712277"/>
              <a:chExt cx="6708604" cy="679445"/>
            </a:xfrm>
          </p:grpSpPr>
          <p:grpSp>
            <p:nvGrpSpPr>
              <p:cNvPr id="22" name="Gruppieren 21"/>
              <p:cNvGrpSpPr/>
              <p:nvPr/>
            </p:nvGrpSpPr>
            <p:grpSpPr>
              <a:xfrm>
                <a:off x="1686009" y="1712277"/>
                <a:ext cx="6708604" cy="679445"/>
                <a:chOff x="1686009" y="1712277"/>
                <a:chExt cx="6708604" cy="679445"/>
              </a:xfrm>
            </p:grpSpPr>
            <p:sp>
              <p:nvSpPr>
                <p:cNvPr id="23" name="Freihandform: Form 22"/>
                <p:cNvSpPr/>
                <p:nvPr/>
              </p:nvSpPr>
              <p:spPr>
                <a:xfrm>
                  <a:off x="1686009" y="1712277"/>
                  <a:ext cx="1765422" cy="578281"/>
                </a:xfrm>
                <a:custGeom>
                  <a:avLst/>
                  <a:gdLst>
                    <a:gd name="connsiteX0" fmla="*/ 0 w 1765422"/>
                    <a:gd name="connsiteY0" fmla="*/ 82071 h 820709"/>
                    <a:gd name="connsiteX1" fmla="*/ 82071 w 1765422"/>
                    <a:gd name="connsiteY1" fmla="*/ 0 h 820709"/>
                    <a:gd name="connsiteX2" fmla="*/ 1683351 w 1765422"/>
                    <a:gd name="connsiteY2" fmla="*/ 0 h 820709"/>
                    <a:gd name="connsiteX3" fmla="*/ 1765422 w 1765422"/>
                    <a:gd name="connsiteY3" fmla="*/ 82071 h 820709"/>
                    <a:gd name="connsiteX4" fmla="*/ 1765422 w 1765422"/>
                    <a:gd name="connsiteY4" fmla="*/ 738638 h 820709"/>
                    <a:gd name="connsiteX5" fmla="*/ 1683351 w 1765422"/>
                    <a:gd name="connsiteY5" fmla="*/ 820709 h 820709"/>
                    <a:gd name="connsiteX6" fmla="*/ 82071 w 1765422"/>
                    <a:gd name="connsiteY6" fmla="*/ 820709 h 820709"/>
                    <a:gd name="connsiteX7" fmla="*/ 0 w 1765422"/>
                    <a:gd name="connsiteY7" fmla="*/ 738638 h 820709"/>
                    <a:gd name="connsiteX8" fmla="*/ 0 w 1765422"/>
                    <a:gd name="connsiteY8" fmla="*/ 82071 h 82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5422" h="820709">
                      <a:moveTo>
                        <a:pt x="0" y="82071"/>
                      </a:moveTo>
                      <a:cubicBezTo>
                        <a:pt x="0" y="36744"/>
                        <a:pt x="36744" y="0"/>
                        <a:pt x="82071" y="0"/>
                      </a:cubicBezTo>
                      <a:lnTo>
                        <a:pt x="1683351" y="0"/>
                      </a:lnTo>
                      <a:cubicBezTo>
                        <a:pt x="1728678" y="0"/>
                        <a:pt x="1765422" y="36744"/>
                        <a:pt x="1765422" y="82071"/>
                      </a:cubicBezTo>
                      <a:lnTo>
                        <a:pt x="1765422" y="738638"/>
                      </a:lnTo>
                      <a:cubicBezTo>
                        <a:pt x="1765422" y="783965"/>
                        <a:pt x="1728678" y="820709"/>
                        <a:pt x="1683351" y="820709"/>
                      </a:cubicBezTo>
                      <a:lnTo>
                        <a:pt x="82071" y="820709"/>
                      </a:lnTo>
                      <a:cubicBezTo>
                        <a:pt x="36744" y="820709"/>
                        <a:pt x="0" y="783965"/>
                        <a:pt x="0" y="738638"/>
                      </a:cubicBezTo>
                      <a:lnTo>
                        <a:pt x="0" y="82071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6428" tIns="96428" rIns="96428" bIns="96428" numCol="1" spcCol="1270" anchor="ctr" anchorCtr="false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900" kern="1200" dirty="0"/>
                    <a:t>Input</a:t>
                  </a:r>
                  <a:endParaRPr lang="en-US" sz="1900" kern="1200" dirty="0"/>
                </a:p>
              </p:txBody>
            </p:sp>
            <p:sp>
              <p:nvSpPr>
                <p:cNvPr id="24" name="Freihandform: Form 23"/>
                <p:cNvSpPr/>
                <p:nvPr/>
              </p:nvSpPr>
              <p:spPr>
                <a:xfrm>
                  <a:off x="3583020" y="1853540"/>
                  <a:ext cx="464176" cy="538182"/>
                </a:xfrm>
                <a:custGeom>
                  <a:avLst/>
                  <a:gdLst>
                    <a:gd name="connsiteX0" fmla="*/ 0 w 464176"/>
                    <a:gd name="connsiteY0" fmla="*/ 107636 h 538182"/>
                    <a:gd name="connsiteX1" fmla="*/ 232088 w 464176"/>
                    <a:gd name="connsiteY1" fmla="*/ 107636 h 538182"/>
                    <a:gd name="connsiteX2" fmla="*/ 232088 w 464176"/>
                    <a:gd name="connsiteY2" fmla="*/ 0 h 538182"/>
                    <a:gd name="connsiteX3" fmla="*/ 464176 w 464176"/>
                    <a:gd name="connsiteY3" fmla="*/ 269091 h 538182"/>
                    <a:gd name="connsiteX4" fmla="*/ 232088 w 464176"/>
                    <a:gd name="connsiteY4" fmla="*/ 538182 h 538182"/>
                    <a:gd name="connsiteX5" fmla="*/ 232088 w 464176"/>
                    <a:gd name="connsiteY5" fmla="*/ 430546 h 538182"/>
                    <a:gd name="connsiteX6" fmla="*/ 0 w 464176"/>
                    <a:gd name="connsiteY6" fmla="*/ 430546 h 538182"/>
                    <a:gd name="connsiteX7" fmla="*/ 0 w 464176"/>
                    <a:gd name="connsiteY7" fmla="*/ 107636 h 53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76" h="538182">
                      <a:moveTo>
                        <a:pt x="0" y="107636"/>
                      </a:moveTo>
                      <a:lnTo>
                        <a:pt x="232088" y="107636"/>
                      </a:lnTo>
                      <a:lnTo>
                        <a:pt x="232088" y="0"/>
                      </a:lnTo>
                      <a:lnTo>
                        <a:pt x="464176" y="269091"/>
                      </a:lnTo>
                      <a:lnTo>
                        <a:pt x="232088" y="538182"/>
                      </a:lnTo>
                      <a:lnTo>
                        <a:pt x="232088" y="430546"/>
                      </a:lnTo>
                      <a:lnTo>
                        <a:pt x="0" y="430546"/>
                      </a:lnTo>
                      <a:lnTo>
                        <a:pt x="0" y="107636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107636" rIns="139253" bIns="107636" numCol="1" spcCol="1270" anchor="ctr" anchorCtr="false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1500" kern="1200" dirty="0"/>
                </a:p>
              </p:txBody>
            </p:sp>
            <p:sp>
              <p:nvSpPr>
                <p:cNvPr id="25" name="Freihandform: Form 24"/>
                <p:cNvSpPr/>
                <p:nvPr/>
              </p:nvSpPr>
              <p:spPr>
                <a:xfrm>
                  <a:off x="4157600" y="1712277"/>
                  <a:ext cx="1765422" cy="578281"/>
                </a:xfrm>
                <a:custGeom>
                  <a:avLst/>
                  <a:gdLst>
                    <a:gd name="connsiteX0" fmla="*/ 0 w 1765422"/>
                    <a:gd name="connsiteY0" fmla="*/ 82071 h 820709"/>
                    <a:gd name="connsiteX1" fmla="*/ 82071 w 1765422"/>
                    <a:gd name="connsiteY1" fmla="*/ 0 h 820709"/>
                    <a:gd name="connsiteX2" fmla="*/ 1683351 w 1765422"/>
                    <a:gd name="connsiteY2" fmla="*/ 0 h 820709"/>
                    <a:gd name="connsiteX3" fmla="*/ 1765422 w 1765422"/>
                    <a:gd name="connsiteY3" fmla="*/ 82071 h 820709"/>
                    <a:gd name="connsiteX4" fmla="*/ 1765422 w 1765422"/>
                    <a:gd name="connsiteY4" fmla="*/ 738638 h 820709"/>
                    <a:gd name="connsiteX5" fmla="*/ 1683351 w 1765422"/>
                    <a:gd name="connsiteY5" fmla="*/ 820709 h 820709"/>
                    <a:gd name="connsiteX6" fmla="*/ 82071 w 1765422"/>
                    <a:gd name="connsiteY6" fmla="*/ 820709 h 820709"/>
                    <a:gd name="connsiteX7" fmla="*/ 0 w 1765422"/>
                    <a:gd name="connsiteY7" fmla="*/ 738638 h 820709"/>
                    <a:gd name="connsiteX8" fmla="*/ 0 w 1765422"/>
                    <a:gd name="connsiteY8" fmla="*/ 82071 h 82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5422" h="820709">
                      <a:moveTo>
                        <a:pt x="0" y="82071"/>
                      </a:moveTo>
                      <a:cubicBezTo>
                        <a:pt x="0" y="36744"/>
                        <a:pt x="36744" y="0"/>
                        <a:pt x="82071" y="0"/>
                      </a:cubicBezTo>
                      <a:lnTo>
                        <a:pt x="1683351" y="0"/>
                      </a:lnTo>
                      <a:cubicBezTo>
                        <a:pt x="1728678" y="0"/>
                        <a:pt x="1765422" y="36744"/>
                        <a:pt x="1765422" y="82071"/>
                      </a:cubicBezTo>
                      <a:lnTo>
                        <a:pt x="1765422" y="738638"/>
                      </a:lnTo>
                      <a:cubicBezTo>
                        <a:pt x="1765422" y="783965"/>
                        <a:pt x="1728678" y="820709"/>
                        <a:pt x="1683351" y="820709"/>
                      </a:cubicBezTo>
                      <a:lnTo>
                        <a:pt x="82071" y="820709"/>
                      </a:lnTo>
                      <a:cubicBezTo>
                        <a:pt x="36744" y="820709"/>
                        <a:pt x="0" y="783965"/>
                        <a:pt x="0" y="738638"/>
                      </a:cubicBezTo>
                      <a:lnTo>
                        <a:pt x="0" y="82071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6428" tIns="96428" rIns="96428" bIns="96428" numCol="1" spcCol="1270" anchor="ctr" anchorCtr="false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900" kern="1200" dirty="0"/>
                    <a:t>Internal Representation</a:t>
                  </a:r>
                  <a:endParaRPr lang="en-US" sz="1900" kern="1200" dirty="0"/>
                </a:p>
              </p:txBody>
            </p:sp>
            <p:sp>
              <p:nvSpPr>
                <p:cNvPr id="26" name="Freihandform: Form 25"/>
                <p:cNvSpPr/>
                <p:nvPr/>
              </p:nvSpPr>
              <p:spPr>
                <a:xfrm>
                  <a:off x="6054611" y="1853540"/>
                  <a:ext cx="464176" cy="538182"/>
                </a:xfrm>
                <a:custGeom>
                  <a:avLst/>
                  <a:gdLst>
                    <a:gd name="connsiteX0" fmla="*/ 0 w 464176"/>
                    <a:gd name="connsiteY0" fmla="*/ 107636 h 538182"/>
                    <a:gd name="connsiteX1" fmla="*/ 232088 w 464176"/>
                    <a:gd name="connsiteY1" fmla="*/ 107636 h 538182"/>
                    <a:gd name="connsiteX2" fmla="*/ 232088 w 464176"/>
                    <a:gd name="connsiteY2" fmla="*/ 0 h 538182"/>
                    <a:gd name="connsiteX3" fmla="*/ 464176 w 464176"/>
                    <a:gd name="connsiteY3" fmla="*/ 269091 h 538182"/>
                    <a:gd name="connsiteX4" fmla="*/ 232088 w 464176"/>
                    <a:gd name="connsiteY4" fmla="*/ 538182 h 538182"/>
                    <a:gd name="connsiteX5" fmla="*/ 232088 w 464176"/>
                    <a:gd name="connsiteY5" fmla="*/ 430546 h 538182"/>
                    <a:gd name="connsiteX6" fmla="*/ 0 w 464176"/>
                    <a:gd name="connsiteY6" fmla="*/ 430546 h 538182"/>
                    <a:gd name="connsiteX7" fmla="*/ 0 w 464176"/>
                    <a:gd name="connsiteY7" fmla="*/ 107636 h 53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76" h="538182">
                      <a:moveTo>
                        <a:pt x="0" y="107636"/>
                      </a:moveTo>
                      <a:lnTo>
                        <a:pt x="232088" y="107636"/>
                      </a:lnTo>
                      <a:lnTo>
                        <a:pt x="232088" y="0"/>
                      </a:lnTo>
                      <a:lnTo>
                        <a:pt x="464176" y="269091"/>
                      </a:lnTo>
                      <a:lnTo>
                        <a:pt x="232088" y="538182"/>
                      </a:lnTo>
                      <a:lnTo>
                        <a:pt x="232088" y="430546"/>
                      </a:lnTo>
                      <a:lnTo>
                        <a:pt x="0" y="430546"/>
                      </a:lnTo>
                      <a:lnTo>
                        <a:pt x="0" y="107636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107636" rIns="139253" bIns="107636" numCol="1" spcCol="1270" anchor="ctr" anchorCtr="false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1500" kern="1200"/>
                </a:p>
              </p:txBody>
            </p:sp>
            <p:sp>
              <p:nvSpPr>
                <p:cNvPr id="27" name="Freihandform: Form 26"/>
                <p:cNvSpPr/>
                <p:nvPr/>
              </p:nvSpPr>
              <p:spPr>
                <a:xfrm>
                  <a:off x="6629191" y="1712277"/>
                  <a:ext cx="1765422" cy="578281"/>
                </a:xfrm>
                <a:custGeom>
                  <a:avLst/>
                  <a:gdLst>
                    <a:gd name="connsiteX0" fmla="*/ 0 w 1765422"/>
                    <a:gd name="connsiteY0" fmla="*/ 82071 h 820709"/>
                    <a:gd name="connsiteX1" fmla="*/ 82071 w 1765422"/>
                    <a:gd name="connsiteY1" fmla="*/ 0 h 820709"/>
                    <a:gd name="connsiteX2" fmla="*/ 1683351 w 1765422"/>
                    <a:gd name="connsiteY2" fmla="*/ 0 h 820709"/>
                    <a:gd name="connsiteX3" fmla="*/ 1765422 w 1765422"/>
                    <a:gd name="connsiteY3" fmla="*/ 82071 h 820709"/>
                    <a:gd name="connsiteX4" fmla="*/ 1765422 w 1765422"/>
                    <a:gd name="connsiteY4" fmla="*/ 738638 h 820709"/>
                    <a:gd name="connsiteX5" fmla="*/ 1683351 w 1765422"/>
                    <a:gd name="connsiteY5" fmla="*/ 820709 h 820709"/>
                    <a:gd name="connsiteX6" fmla="*/ 82071 w 1765422"/>
                    <a:gd name="connsiteY6" fmla="*/ 820709 h 820709"/>
                    <a:gd name="connsiteX7" fmla="*/ 0 w 1765422"/>
                    <a:gd name="connsiteY7" fmla="*/ 738638 h 820709"/>
                    <a:gd name="connsiteX8" fmla="*/ 0 w 1765422"/>
                    <a:gd name="connsiteY8" fmla="*/ 82071 h 82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5422" h="820709">
                      <a:moveTo>
                        <a:pt x="0" y="82071"/>
                      </a:moveTo>
                      <a:cubicBezTo>
                        <a:pt x="0" y="36744"/>
                        <a:pt x="36744" y="0"/>
                        <a:pt x="82071" y="0"/>
                      </a:cubicBezTo>
                      <a:lnTo>
                        <a:pt x="1683351" y="0"/>
                      </a:lnTo>
                      <a:cubicBezTo>
                        <a:pt x="1728678" y="0"/>
                        <a:pt x="1765422" y="36744"/>
                        <a:pt x="1765422" y="82071"/>
                      </a:cubicBezTo>
                      <a:lnTo>
                        <a:pt x="1765422" y="738638"/>
                      </a:lnTo>
                      <a:cubicBezTo>
                        <a:pt x="1765422" y="783965"/>
                        <a:pt x="1728678" y="820709"/>
                        <a:pt x="1683351" y="820709"/>
                      </a:cubicBezTo>
                      <a:lnTo>
                        <a:pt x="82071" y="820709"/>
                      </a:lnTo>
                      <a:cubicBezTo>
                        <a:pt x="36744" y="820709"/>
                        <a:pt x="0" y="783965"/>
                        <a:pt x="0" y="738638"/>
                      </a:cubicBezTo>
                      <a:lnTo>
                        <a:pt x="0" y="82071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6428" tIns="96428" rIns="96428" bIns="96428" numCol="1" spcCol="1270" anchor="ctr" anchorCtr="false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900" kern="1200" dirty="0"/>
                    <a:t>Output</a:t>
                  </a:r>
                  <a:endParaRPr lang="en-US" sz="1900" kern="1200" dirty="0"/>
                </a:p>
              </p:txBody>
            </p:sp>
          </p:grpSp>
          <p:pic>
            <p:nvPicPr>
              <p:cNvPr id="5" name="Grafik 4" descr="Filter"/>
              <p:cNvPicPr>
                <a:picLocks noChangeAspect="true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false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637937" y="1985618"/>
                <a:ext cx="297539" cy="297539"/>
              </a:xfrm>
              <a:prstGeom prst="rect">
                <a:avLst/>
              </a:prstGeom>
            </p:spPr>
          </p:pic>
        </p:grpSp>
        <p:pic>
          <p:nvPicPr>
            <p:cNvPr id="12" name="Grafik 11" descr="Zahnräder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false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3530" y="1972722"/>
              <a:ext cx="297539" cy="297539"/>
            </a:xfrm>
            <a:prstGeom prst="rect">
              <a:avLst/>
            </a:prstGeom>
          </p:spPr>
        </p:pic>
      </p:grpSp>
      <p:sp>
        <p:nvSpPr>
          <p:cNvPr id="21" name="Textfeld 20"/>
          <p:cNvSpPr txBox="true"/>
          <p:nvPr/>
        </p:nvSpPr>
        <p:spPr>
          <a:xfrm>
            <a:off x="288000" y="2312075"/>
            <a:ext cx="546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generation</a:t>
            </a:r>
            <a:endParaRPr lang="en-US" b="1" dirty="0"/>
          </a:p>
        </p:txBody>
      </p:sp>
      <p:sp>
        <p:nvSpPr>
          <p:cNvPr id="36" name="Textfeld 35"/>
          <p:cNvSpPr txBox="true"/>
          <p:nvPr/>
        </p:nvSpPr>
        <p:spPr>
          <a:xfrm>
            <a:off x="217192" y="4720942"/>
            <a:ext cx="18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</a:t>
            </a:r>
            <a:endParaRPr lang="en-US" b="1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1987214" y="4689537"/>
            <a:ext cx="3896524" cy="412288"/>
            <a:chOff x="1918506" y="4573196"/>
            <a:chExt cx="6362713" cy="673234"/>
          </a:xfrm>
        </p:grpSpPr>
        <p:sp>
          <p:nvSpPr>
            <p:cNvPr id="41" name="Rechteck 40"/>
            <p:cNvSpPr/>
            <p:nvPr/>
          </p:nvSpPr>
          <p:spPr>
            <a:xfrm>
              <a:off x="1918506" y="4573196"/>
              <a:ext cx="6362713" cy="6732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2113712" y="4750980"/>
              <a:ext cx="334624" cy="334624"/>
            </a:xfrm>
            <a:prstGeom prst="rect">
              <a:avLst/>
            </a:prstGeom>
          </p:spPr>
        </p:pic>
        <p:pic>
          <p:nvPicPr>
            <p:cNvPr id="35" name="Grafik 34" descr="Ein Bild, das Zeichnung enthält.&#10;&#10;Automatisch generierte Beschreibung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2616015" y="4691256"/>
              <a:ext cx="760815" cy="466685"/>
            </a:xfrm>
            <a:prstGeom prst="rect">
              <a:avLst/>
            </a:prstGeom>
          </p:spPr>
        </p:pic>
        <p:pic>
          <p:nvPicPr>
            <p:cNvPr id="38" name="Grafik 37" descr="Ein Bild, das Monitor, Fernsehen, Bildschirm, dunkel enthält.&#10;&#10;Automatisch generierte Beschreibung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3544509" y="4738900"/>
              <a:ext cx="1155433" cy="369332"/>
            </a:xfrm>
            <a:prstGeom prst="rect">
              <a:avLst/>
            </a:prstGeom>
          </p:spPr>
        </p:pic>
        <p:pic>
          <p:nvPicPr>
            <p:cNvPr id="40" name="Grafik 39" descr="Ein Bild, das Zeichnung, Essen enthält.&#10;&#10;Automatisch generierte Beschreibung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4867621" y="4661132"/>
              <a:ext cx="3210151" cy="496809"/>
            </a:xfrm>
            <a:prstGeom prst="rect">
              <a:avLst/>
            </a:prstGeom>
          </p:spPr>
        </p:pic>
      </p:grpSp>
      <p:sp>
        <p:nvSpPr>
          <p:cNvPr id="43" name="Freihandform: Form 42"/>
          <p:cNvSpPr/>
          <p:nvPr/>
        </p:nvSpPr>
        <p:spPr>
          <a:xfrm>
            <a:off x="1693285" y="3186263"/>
            <a:ext cx="1765422" cy="578280"/>
          </a:xfrm>
          <a:custGeom>
            <a:avLst/>
            <a:gdLst>
              <a:gd name="connsiteX0" fmla="*/ 0 w 1765422"/>
              <a:gd name="connsiteY0" fmla="*/ 82071 h 820709"/>
              <a:gd name="connsiteX1" fmla="*/ 82071 w 1765422"/>
              <a:gd name="connsiteY1" fmla="*/ 0 h 820709"/>
              <a:gd name="connsiteX2" fmla="*/ 1683351 w 1765422"/>
              <a:gd name="connsiteY2" fmla="*/ 0 h 820709"/>
              <a:gd name="connsiteX3" fmla="*/ 1765422 w 1765422"/>
              <a:gd name="connsiteY3" fmla="*/ 82071 h 820709"/>
              <a:gd name="connsiteX4" fmla="*/ 1765422 w 1765422"/>
              <a:gd name="connsiteY4" fmla="*/ 738638 h 820709"/>
              <a:gd name="connsiteX5" fmla="*/ 1683351 w 1765422"/>
              <a:gd name="connsiteY5" fmla="*/ 820709 h 820709"/>
              <a:gd name="connsiteX6" fmla="*/ 82071 w 1765422"/>
              <a:gd name="connsiteY6" fmla="*/ 820709 h 820709"/>
              <a:gd name="connsiteX7" fmla="*/ 0 w 1765422"/>
              <a:gd name="connsiteY7" fmla="*/ 738638 h 820709"/>
              <a:gd name="connsiteX8" fmla="*/ 0 w 1765422"/>
              <a:gd name="connsiteY8" fmla="*/ 82071 h 8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422" h="820709">
                <a:moveTo>
                  <a:pt x="0" y="82071"/>
                </a:moveTo>
                <a:cubicBezTo>
                  <a:pt x="0" y="36744"/>
                  <a:pt x="36744" y="0"/>
                  <a:pt x="82071" y="0"/>
                </a:cubicBezTo>
                <a:lnTo>
                  <a:pt x="1683351" y="0"/>
                </a:lnTo>
                <a:cubicBezTo>
                  <a:pt x="1728678" y="0"/>
                  <a:pt x="1765422" y="36744"/>
                  <a:pt x="1765422" y="82071"/>
                </a:cubicBezTo>
                <a:lnTo>
                  <a:pt x="1765422" y="738638"/>
                </a:lnTo>
                <a:cubicBezTo>
                  <a:pt x="1765422" y="783965"/>
                  <a:pt x="1728678" y="820709"/>
                  <a:pt x="1683351" y="820709"/>
                </a:cubicBezTo>
                <a:lnTo>
                  <a:pt x="82071" y="820709"/>
                </a:lnTo>
                <a:cubicBezTo>
                  <a:pt x="36744" y="820709"/>
                  <a:pt x="0" y="783965"/>
                  <a:pt x="0" y="738638"/>
                </a:cubicBezTo>
                <a:lnTo>
                  <a:pt x="0" y="82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28" tIns="96428" rIns="96428" bIns="96428" numCol="1" spcCol="1270" anchor="ctr" anchorCtr="false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System Description</a:t>
            </a:r>
            <a:endParaRPr lang="en-US" sz="1900" kern="1200" dirty="0"/>
          </a:p>
        </p:txBody>
      </p:sp>
      <p:sp>
        <p:nvSpPr>
          <p:cNvPr id="44" name="Freihandform: Form 43"/>
          <p:cNvSpPr/>
          <p:nvPr/>
        </p:nvSpPr>
        <p:spPr>
          <a:xfrm>
            <a:off x="6629191" y="2906317"/>
            <a:ext cx="1765422" cy="578280"/>
          </a:xfrm>
          <a:custGeom>
            <a:avLst/>
            <a:gdLst>
              <a:gd name="connsiteX0" fmla="*/ 0 w 1765422"/>
              <a:gd name="connsiteY0" fmla="*/ 82071 h 820709"/>
              <a:gd name="connsiteX1" fmla="*/ 82071 w 1765422"/>
              <a:gd name="connsiteY1" fmla="*/ 0 h 820709"/>
              <a:gd name="connsiteX2" fmla="*/ 1683351 w 1765422"/>
              <a:gd name="connsiteY2" fmla="*/ 0 h 820709"/>
              <a:gd name="connsiteX3" fmla="*/ 1765422 w 1765422"/>
              <a:gd name="connsiteY3" fmla="*/ 82071 h 820709"/>
              <a:gd name="connsiteX4" fmla="*/ 1765422 w 1765422"/>
              <a:gd name="connsiteY4" fmla="*/ 738638 h 820709"/>
              <a:gd name="connsiteX5" fmla="*/ 1683351 w 1765422"/>
              <a:gd name="connsiteY5" fmla="*/ 820709 h 820709"/>
              <a:gd name="connsiteX6" fmla="*/ 82071 w 1765422"/>
              <a:gd name="connsiteY6" fmla="*/ 820709 h 820709"/>
              <a:gd name="connsiteX7" fmla="*/ 0 w 1765422"/>
              <a:gd name="connsiteY7" fmla="*/ 738638 h 820709"/>
              <a:gd name="connsiteX8" fmla="*/ 0 w 1765422"/>
              <a:gd name="connsiteY8" fmla="*/ 82071 h 8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422" h="820709">
                <a:moveTo>
                  <a:pt x="0" y="82071"/>
                </a:moveTo>
                <a:cubicBezTo>
                  <a:pt x="0" y="36744"/>
                  <a:pt x="36744" y="0"/>
                  <a:pt x="82071" y="0"/>
                </a:cubicBezTo>
                <a:lnTo>
                  <a:pt x="1683351" y="0"/>
                </a:lnTo>
                <a:cubicBezTo>
                  <a:pt x="1728678" y="0"/>
                  <a:pt x="1765422" y="36744"/>
                  <a:pt x="1765422" y="82071"/>
                </a:cubicBezTo>
                <a:lnTo>
                  <a:pt x="1765422" y="738638"/>
                </a:lnTo>
                <a:cubicBezTo>
                  <a:pt x="1765422" y="783965"/>
                  <a:pt x="1728678" y="820709"/>
                  <a:pt x="1683351" y="820709"/>
                </a:cubicBezTo>
                <a:lnTo>
                  <a:pt x="82071" y="820709"/>
                </a:lnTo>
                <a:cubicBezTo>
                  <a:pt x="36744" y="820709"/>
                  <a:pt x="0" y="783965"/>
                  <a:pt x="0" y="738638"/>
                </a:cubicBezTo>
                <a:lnTo>
                  <a:pt x="0" y="82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28" tIns="96428" rIns="96428" bIns="96428" numCol="1" spcCol="1270" anchor="ctr" anchorCtr="false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Index</a:t>
            </a:r>
            <a:endParaRPr lang="en-US" sz="1900" kern="1200" dirty="0"/>
          </a:p>
        </p:txBody>
      </p:sp>
      <p:sp>
        <p:nvSpPr>
          <p:cNvPr id="45" name="Freihandform: Form 44"/>
          <p:cNvSpPr/>
          <p:nvPr/>
        </p:nvSpPr>
        <p:spPr>
          <a:xfrm>
            <a:off x="6629191" y="3553764"/>
            <a:ext cx="1765422" cy="578280"/>
          </a:xfrm>
          <a:custGeom>
            <a:avLst/>
            <a:gdLst>
              <a:gd name="connsiteX0" fmla="*/ 0 w 1765422"/>
              <a:gd name="connsiteY0" fmla="*/ 82071 h 820709"/>
              <a:gd name="connsiteX1" fmla="*/ 82071 w 1765422"/>
              <a:gd name="connsiteY1" fmla="*/ 0 h 820709"/>
              <a:gd name="connsiteX2" fmla="*/ 1683351 w 1765422"/>
              <a:gd name="connsiteY2" fmla="*/ 0 h 820709"/>
              <a:gd name="connsiteX3" fmla="*/ 1765422 w 1765422"/>
              <a:gd name="connsiteY3" fmla="*/ 82071 h 820709"/>
              <a:gd name="connsiteX4" fmla="*/ 1765422 w 1765422"/>
              <a:gd name="connsiteY4" fmla="*/ 738638 h 820709"/>
              <a:gd name="connsiteX5" fmla="*/ 1683351 w 1765422"/>
              <a:gd name="connsiteY5" fmla="*/ 820709 h 820709"/>
              <a:gd name="connsiteX6" fmla="*/ 82071 w 1765422"/>
              <a:gd name="connsiteY6" fmla="*/ 820709 h 820709"/>
              <a:gd name="connsiteX7" fmla="*/ 0 w 1765422"/>
              <a:gd name="connsiteY7" fmla="*/ 738638 h 820709"/>
              <a:gd name="connsiteX8" fmla="*/ 0 w 1765422"/>
              <a:gd name="connsiteY8" fmla="*/ 82071 h 8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422" h="820709">
                <a:moveTo>
                  <a:pt x="0" y="82071"/>
                </a:moveTo>
                <a:cubicBezTo>
                  <a:pt x="0" y="36744"/>
                  <a:pt x="36744" y="0"/>
                  <a:pt x="82071" y="0"/>
                </a:cubicBezTo>
                <a:lnTo>
                  <a:pt x="1683351" y="0"/>
                </a:lnTo>
                <a:cubicBezTo>
                  <a:pt x="1728678" y="0"/>
                  <a:pt x="1765422" y="36744"/>
                  <a:pt x="1765422" y="82071"/>
                </a:cubicBezTo>
                <a:lnTo>
                  <a:pt x="1765422" y="738638"/>
                </a:lnTo>
                <a:cubicBezTo>
                  <a:pt x="1765422" y="783965"/>
                  <a:pt x="1728678" y="820709"/>
                  <a:pt x="1683351" y="820709"/>
                </a:cubicBezTo>
                <a:lnTo>
                  <a:pt x="82071" y="820709"/>
                </a:lnTo>
                <a:cubicBezTo>
                  <a:pt x="36744" y="820709"/>
                  <a:pt x="0" y="783965"/>
                  <a:pt x="0" y="738638"/>
                </a:cubicBezTo>
                <a:lnTo>
                  <a:pt x="0" y="82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28" tIns="96428" rIns="96428" bIns="96428" numCol="1" spcCol="1270" anchor="ctr" anchorCtr="false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Application Code</a:t>
            </a:r>
            <a:endParaRPr lang="en-US" sz="1900" kern="1200" dirty="0"/>
          </a:p>
        </p:txBody>
      </p:sp>
      <p:sp>
        <p:nvSpPr>
          <p:cNvPr id="46" name="Freihandform: Form 45"/>
          <p:cNvSpPr/>
          <p:nvPr/>
        </p:nvSpPr>
        <p:spPr>
          <a:xfrm>
            <a:off x="4157600" y="3748467"/>
            <a:ext cx="1765422" cy="578280"/>
          </a:xfrm>
          <a:custGeom>
            <a:avLst/>
            <a:gdLst>
              <a:gd name="connsiteX0" fmla="*/ 0 w 1765422"/>
              <a:gd name="connsiteY0" fmla="*/ 82071 h 820709"/>
              <a:gd name="connsiteX1" fmla="*/ 82071 w 1765422"/>
              <a:gd name="connsiteY1" fmla="*/ 0 h 820709"/>
              <a:gd name="connsiteX2" fmla="*/ 1683351 w 1765422"/>
              <a:gd name="connsiteY2" fmla="*/ 0 h 820709"/>
              <a:gd name="connsiteX3" fmla="*/ 1765422 w 1765422"/>
              <a:gd name="connsiteY3" fmla="*/ 82071 h 820709"/>
              <a:gd name="connsiteX4" fmla="*/ 1765422 w 1765422"/>
              <a:gd name="connsiteY4" fmla="*/ 738638 h 820709"/>
              <a:gd name="connsiteX5" fmla="*/ 1683351 w 1765422"/>
              <a:gd name="connsiteY5" fmla="*/ 820709 h 820709"/>
              <a:gd name="connsiteX6" fmla="*/ 82071 w 1765422"/>
              <a:gd name="connsiteY6" fmla="*/ 820709 h 820709"/>
              <a:gd name="connsiteX7" fmla="*/ 0 w 1765422"/>
              <a:gd name="connsiteY7" fmla="*/ 738638 h 820709"/>
              <a:gd name="connsiteX8" fmla="*/ 0 w 1765422"/>
              <a:gd name="connsiteY8" fmla="*/ 82071 h 8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422" h="820709">
                <a:moveTo>
                  <a:pt x="0" y="82071"/>
                </a:moveTo>
                <a:cubicBezTo>
                  <a:pt x="0" y="36744"/>
                  <a:pt x="36744" y="0"/>
                  <a:pt x="82071" y="0"/>
                </a:cubicBezTo>
                <a:lnTo>
                  <a:pt x="1683351" y="0"/>
                </a:lnTo>
                <a:cubicBezTo>
                  <a:pt x="1728678" y="0"/>
                  <a:pt x="1765422" y="36744"/>
                  <a:pt x="1765422" y="82071"/>
                </a:cubicBezTo>
                <a:lnTo>
                  <a:pt x="1765422" y="738638"/>
                </a:lnTo>
                <a:cubicBezTo>
                  <a:pt x="1765422" y="783965"/>
                  <a:pt x="1728678" y="820709"/>
                  <a:pt x="1683351" y="820709"/>
                </a:cubicBezTo>
                <a:lnTo>
                  <a:pt x="82071" y="820709"/>
                </a:lnTo>
                <a:cubicBezTo>
                  <a:pt x="36744" y="820709"/>
                  <a:pt x="0" y="783965"/>
                  <a:pt x="0" y="738638"/>
                </a:cubicBezTo>
                <a:lnTo>
                  <a:pt x="0" y="82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28" tIns="96428" rIns="96428" bIns="96428" numCol="1" spcCol="1270" anchor="ctr" anchorCtr="false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Internal Representation</a:t>
            </a:r>
            <a:endParaRPr lang="en-US" sz="1900" kern="1200" dirty="0"/>
          </a:p>
        </p:txBody>
      </p:sp>
      <p:pic>
        <p:nvPicPr>
          <p:cNvPr id="47" name="Grafik 46" descr="Netzplandiagramm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5502750" y="3745283"/>
            <a:ext cx="362665" cy="362665"/>
          </a:xfrm>
          <a:prstGeom prst="rect">
            <a:avLst/>
          </a:prstGeom>
        </p:spPr>
      </p:pic>
      <p:pic>
        <p:nvPicPr>
          <p:cNvPr id="48" name="Grafik 47" descr="Netzplandiagramm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5498307" y="1482876"/>
            <a:ext cx="362665" cy="362665"/>
          </a:xfrm>
          <a:prstGeom prst="rect">
            <a:avLst/>
          </a:prstGeom>
        </p:spPr>
      </p:pic>
      <p:grpSp>
        <p:nvGrpSpPr>
          <p:cNvPr id="51" name="Gruppieren 50"/>
          <p:cNvGrpSpPr/>
          <p:nvPr/>
        </p:nvGrpSpPr>
        <p:grpSpPr>
          <a:xfrm>
            <a:off x="3554618" y="3720759"/>
            <a:ext cx="464176" cy="538182"/>
            <a:chOff x="3583117" y="2795508"/>
            <a:chExt cx="464176" cy="538182"/>
          </a:xfrm>
        </p:grpSpPr>
        <p:sp>
          <p:nvSpPr>
            <p:cNvPr id="49" name="Freihandform: Form 48"/>
            <p:cNvSpPr/>
            <p:nvPr/>
          </p:nvSpPr>
          <p:spPr>
            <a:xfrm>
              <a:off x="3583117" y="2795508"/>
              <a:ext cx="464176" cy="538182"/>
            </a:xfrm>
            <a:custGeom>
              <a:avLst/>
              <a:gdLst>
                <a:gd name="connsiteX0" fmla="*/ 0 w 464176"/>
                <a:gd name="connsiteY0" fmla="*/ 107636 h 538182"/>
                <a:gd name="connsiteX1" fmla="*/ 232088 w 464176"/>
                <a:gd name="connsiteY1" fmla="*/ 107636 h 538182"/>
                <a:gd name="connsiteX2" fmla="*/ 232088 w 464176"/>
                <a:gd name="connsiteY2" fmla="*/ 0 h 538182"/>
                <a:gd name="connsiteX3" fmla="*/ 464176 w 464176"/>
                <a:gd name="connsiteY3" fmla="*/ 269091 h 538182"/>
                <a:gd name="connsiteX4" fmla="*/ 232088 w 464176"/>
                <a:gd name="connsiteY4" fmla="*/ 538182 h 538182"/>
                <a:gd name="connsiteX5" fmla="*/ 232088 w 464176"/>
                <a:gd name="connsiteY5" fmla="*/ 430546 h 538182"/>
                <a:gd name="connsiteX6" fmla="*/ 0 w 464176"/>
                <a:gd name="connsiteY6" fmla="*/ 430546 h 538182"/>
                <a:gd name="connsiteX7" fmla="*/ 0 w 464176"/>
                <a:gd name="connsiteY7" fmla="*/ 107636 h 5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176" h="538182">
                  <a:moveTo>
                    <a:pt x="0" y="107636"/>
                  </a:moveTo>
                  <a:lnTo>
                    <a:pt x="232088" y="107636"/>
                  </a:lnTo>
                  <a:lnTo>
                    <a:pt x="232088" y="0"/>
                  </a:lnTo>
                  <a:lnTo>
                    <a:pt x="464176" y="269091"/>
                  </a:lnTo>
                  <a:lnTo>
                    <a:pt x="232088" y="538182"/>
                  </a:lnTo>
                  <a:lnTo>
                    <a:pt x="232088" y="430546"/>
                  </a:lnTo>
                  <a:lnTo>
                    <a:pt x="0" y="430546"/>
                  </a:lnTo>
                  <a:lnTo>
                    <a:pt x="0" y="107636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107636" rIns="139253" bIns="107636" numCol="1" spcCol="1270" anchor="ctr" anchorCtr="false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pic>
          <p:nvPicPr>
            <p:cNvPr id="50" name="Grafik 49" descr="Filter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7937" y="2916091"/>
              <a:ext cx="297539" cy="297539"/>
            </a:xfrm>
            <a:prstGeom prst="rect">
              <a:avLst/>
            </a:prstGeom>
          </p:spPr>
        </p:pic>
      </p:grpSp>
      <p:sp>
        <p:nvSpPr>
          <p:cNvPr id="58" name="Pfeil: nach rechts 57"/>
          <p:cNvSpPr/>
          <p:nvPr/>
        </p:nvSpPr>
        <p:spPr>
          <a:xfrm>
            <a:off x="3554619" y="2923038"/>
            <a:ext cx="2964168" cy="538182"/>
          </a:xfrm>
          <a:prstGeom prst="rightArrow">
            <a:avLst>
              <a:gd name="adj1" fmla="val 58221"/>
              <a:gd name="adj2" fmla="val 441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feld 58"/>
          <p:cNvSpPr txBox="true"/>
          <p:nvPr/>
        </p:nvSpPr>
        <p:spPr>
          <a:xfrm>
            <a:off x="3416884" y="4224817"/>
            <a:ext cx="8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</a:t>
            </a:r>
            <a:endParaRPr lang="en-US" dirty="0"/>
          </a:p>
        </p:txBody>
      </p:sp>
      <p:sp>
        <p:nvSpPr>
          <p:cNvPr id="60" name="Textfeld 59"/>
          <p:cNvSpPr txBox="true"/>
          <p:nvPr/>
        </p:nvSpPr>
        <p:spPr>
          <a:xfrm>
            <a:off x="3807540" y="2611041"/>
            <a:ext cx="24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Protocol Imports</a:t>
            </a:r>
            <a:endParaRPr lang="en-US" dirty="0"/>
          </a:p>
        </p:txBody>
      </p:sp>
      <p:sp>
        <p:nvSpPr>
          <p:cNvPr id="61" name="Freihandform: Form 60"/>
          <p:cNvSpPr/>
          <p:nvPr/>
        </p:nvSpPr>
        <p:spPr>
          <a:xfrm>
            <a:off x="6054611" y="3473453"/>
            <a:ext cx="464176" cy="785488"/>
          </a:xfrm>
          <a:custGeom>
            <a:avLst/>
            <a:gdLst>
              <a:gd name="connsiteX0" fmla="*/ 0 w 464176"/>
              <a:gd name="connsiteY0" fmla="*/ 107636 h 538182"/>
              <a:gd name="connsiteX1" fmla="*/ 232088 w 464176"/>
              <a:gd name="connsiteY1" fmla="*/ 107636 h 538182"/>
              <a:gd name="connsiteX2" fmla="*/ 232088 w 464176"/>
              <a:gd name="connsiteY2" fmla="*/ 0 h 538182"/>
              <a:gd name="connsiteX3" fmla="*/ 464176 w 464176"/>
              <a:gd name="connsiteY3" fmla="*/ 269091 h 538182"/>
              <a:gd name="connsiteX4" fmla="*/ 232088 w 464176"/>
              <a:gd name="connsiteY4" fmla="*/ 538182 h 538182"/>
              <a:gd name="connsiteX5" fmla="*/ 232088 w 464176"/>
              <a:gd name="connsiteY5" fmla="*/ 430546 h 538182"/>
              <a:gd name="connsiteX6" fmla="*/ 0 w 464176"/>
              <a:gd name="connsiteY6" fmla="*/ 430546 h 538182"/>
              <a:gd name="connsiteX7" fmla="*/ 0 w 464176"/>
              <a:gd name="connsiteY7" fmla="*/ 107636 h 5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176" h="538182">
                <a:moveTo>
                  <a:pt x="0" y="107636"/>
                </a:moveTo>
                <a:lnTo>
                  <a:pt x="232088" y="107636"/>
                </a:lnTo>
                <a:lnTo>
                  <a:pt x="232088" y="0"/>
                </a:lnTo>
                <a:lnTo>
                  <a:pt x="464176" y="269091"/>
                </a:lnTo>
                <a:lnTo>
                  <a:pt x="232088" y="538182"/>
                </a:lnTo>
                <a:lnTo>
                  <a:pt x="232088" y="430546"/>
                </a:lnTo>
                <a:lnTo>
                  <a:pt x="0" y="430546"/>
                </a:lnTo>
                <a:lnTo>
                  <a:pt x="0" y="10763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0" tIns="107636" rIns="139253" bIns="107636" numCol="1" spcCol="1270" anchor="ctr" anchorCtr="false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64" name="Textfeld 63"/>
          <p:cNvSpPr txBox="true"/>
          <p:nvPr/>
        </p:nvSpPr>
        <p:spPr>
          <a:xfrm>
            <a:off x="5403988" y="4246286"/>
            <a:ext cx="17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  <a:endParaRPr lang="en-US" dirty="0"/>
          </a:p>
        </p:txBody>
      </p:sp>
      <p:sp>
        <p:nvSpPr>
          <p:cNvPr id="65" name="Pfeil: nach rechts 64"/>
          <p:cNvSpPr/>
          <p:nvPr/>
        </p:nvSpPr>
        <p:spPr>
          <a:xfrm>
            <a:off x="3554619" y="3486531"/>
            <a:ext cx="492577" cy="231242"/>
          </a:xfrm>
          <a:prstGeom prst="rightArrow">
            <a:avLst>
              <a:gd name="adj1" fmla="val 58221"/>
              <a:gd name="adj2" fmla="val 441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fik 66" descr="Webdesign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1263" y="3701303"/>
            <a:ext cx="342389" cy="342389"/>
          </a:xfrm>
          <a:prstGeom prst="rect">
            <a:avLst/>
          </a:prstGeom>
        </p:spPr>
      </p:pic>
      <p:sp>
        <p:nvSpPr>
          <p:cNvPr id="52" name="Freihandform: Form 51"/>
          <p:cNvSpPr/>
          <p:nvPr/>
        </p:nvSpPr>
        <p:spPr>
          <a:xfrm>
            <a:off x="4163644" y="3480065"/>
            <a:ext cx="1765422" cy="267204"/>
          </a:xfrm>
          <a:custGeom>
            <a:avLst/>
            <a:gdLst>
              <a:gd name="connsiteX0" fmla="*/ 0 w 1765422"/>
              <a:gd name="connsiteY0" fmla="*/ 82071 h 820709"/>
              <a:gd name="connsiteX1" fmla="*/ 82071 w 1765422"/>
              <a:gd name="connsiteY1" fmla="*/ 0 h 820709"/>
              <a:gd name="connsiteX2" fmla="*/ 1683351 w 1765422"/>
              <a:gd name="connsiteY2" fmla="*/ 0 h 820709"/>
              <a:gd name="connsiteX3" fmla="*/ 1765422 w 1765422"/>
              <a:gd name="connsiteY3" fmla="*/ 82071 h 820709"/>
              <a:gd name="connsiteX4" fmla="*/ 1765422 w 1765422"/>
              <a:gd name="connsiteY4" fmla="*/ 738638 h 820709"/>
              <a:gd name="connsiteX5" fmla="*/ 1683351 w 1765422"/>
              <a:gd name="connsiteY5" fmla="*/ 820709 h 820709"/>
              <a:gd name="connsiteX6" fmla="*/ 82071 w 1765422"/>
              <a:gd name="connsiteY6" fmla="*/ 820709 h 820709"/>
              <a:gd name="connsiteX7" fmla="*/ 0 w 1765422"/>
              <a:gd name="connsiteY7" fmla="*/ 738638 h 820709"/>
              <a:gd name="connsiteX8" fmla="*/ 0 w 1765422"/>
              <a:gd name="connsiteY8" fmla="*/ 82071 h 8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422" h="820709">
                <a:moveTo>
                  <a:pt x="0" y="82071"/>
                </a:moveTo>
                <a:cubicBezTo>
                  <a:pt x="0" y="36744"/>
                  <a:pt x="36744" y="0"/>
                  <a:pt x="82071" y="0"/>
                </a:cubicBezTo>
                <a:lnTo>
                  <a:pt x="1683351" y="0"/>
                </a:lnTo>
                <a:cubicBezTo>
                  <a:pt x="1728678" y="0"/>
                  <a:pt x="1765422" y="36744"/>
                  <a:pt x="1765422" y="82071"/>
                </a:cubicBezTo>
                <a:lnTo>
                  <a:pt x="1765422" y="738638"/>
                </a:lnTo>
                <a:cubicBezTo>
                  <a:pt x="1765422" y="783965"/>
                  <a:pt x="1728678" y="820709"/>
                  <a:pt x="1683351" y="820709"/>
                </a:cubicBezTo>
                <a:lnTo>
                  <a:pt x="82071" y="820709"/>
                </a:lnTo>
                <a:cubicBezTo>
                  <a:pt x="36744" y="820709"/>
                  <a:pt x="0" y="783965"/>
                  <a:pt x="0" y="738638"/>
                </a:cubicBezTo>
                <a:lnTo>
                  <a:pt x="0" y="82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28" tIns="96428" rIns="96428" bIns="96428" numCol="1" spcCol="1270" anchor="ctr" anchorCtr="false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SD</a:t>
            </a:r>
            <a:endParaRPr lang="en-US" sz="1900" kern="1200" dirty="0"/>
          </a:p>
        </p:txBody>
      </p:sp>
      <p:pic>
        <p:nvPicPr>
          <p:cNvPr id="4" name="Grafik 3" descr="Dokument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7034" y="3076633"/>
            <a:ext cx="223278" cy="2232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/>
          <p:cNvSpPr/>
          <p:nvPr/>
        </p:nvSpPr>
        <p:spPr>
          <a:xfrm>
            <a:off x="6015843" y="615904"/>
            <a:ext cx="3785516" cy="129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/>
          <p:cNvSpPr/>
          <p:nvPr/>
        </p:nvSpPr>
        <p:spPr>
          <a:xfrm>
            <a:off x="288001" y="2722966"/>
            <a:ext cx="9513358" cy="2427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Evaluation – Case Studies 1 &amp; 2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940374" y="729629"/>
            <a:ext cx="1799304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Button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940374" y="1310080"/>
            <a:ext cx="1799304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LED-strip</a:t>
            </a:r>
            <a:endParaRPr lang="en-US" dirty="0"/>
          </a:p>
        </p:txBody>
      </p:sp>
      <p:pic>
        <p:nvPicPr>
          <p:cNvPr id="5" name="Grafik 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126234" y="1019387"/>
            <a:ext cx="923606" cy="589006"/>
          </a:xfrm>
          <a:prstGeom prst="rect">
            <a:avLst/>
          </a:prstGeom>
        </p:spPr>
      </p:pic>
      <p:sp>
        <p:nvSpPr>
          <p:cNvPr id="9" name="Textfeld 8"/>
          <p:cNvSpPr txBox="true"/>
          <p:nvPr/>
        </p:nvSpPr>
        <p:spPr>
          <a:xfrm>
            <a:off x="288000" y="733439"/>
            <a:ext cx="5250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Scenario 1</a:t>
            </a:r>
            <a:br>
              <a:rPr lang="en-US" dirty="0"/>
            </a:br>
            <a:r>
              <a:rPr lang="en-US" dirty="0"/>
              <a:t>Simple, Turn LEDs for 10s on, if button is pushed.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Scenario 2</a:t>
            </a:r>
            <a:br>
              <a:rPr lang="en-US" dirty="0"/>
            </a:br>
            <a:r>
              <a:rPr lang="en-US" dirty="0"/>
              <a:t>W3C 2</a:t>
            </a:r>
            <a:r>
              <a:rPr lang="en-US" baseline="30000" dirty="0"/>
              <a:t>nd</a:t>
            </a:r>
            <a:r>
              <a:rPr lang="en-US" dirty="0"/>
              <a:t> WoT Workshop, Smart home scenario.</a:t>
            </a:r>
            <a:br>
              <a:rPr lang="en-US" dirty="0"/>
            </a:br>
            <a:r>
              <a:rPr lang="en-US" dirty="0"/>
              <a:t>Provide come home/go away (lights on/off).</a:t>
            </a:r>
            <a:br>
              <a:rPr lang="en-US" dirty="0"/>
            </a:br>
            <a:r>
              <a:rPr lang="en-US" dirty="0"/>
              <a:t>-&gt; Provide, for example Smart Assistant Integration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5" idx="3"/>
            <a:endCxn id="3" idx="1"/>
          </p:cNvCxnSpPr>
          <p:nvPr/>
        </p:nvCxnSpPr>
        <p:spPr>
          <a:xfrm flipV="true">
            <a:off x="7049840" y="950855"/>
            <a:ext cx="890534" cy="363035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8" idx="1"/>
          </p:cNvCxnSpPr>
          <p:nvPr/>
        </p:nvCxnSpPr>
        <p:spPr>
          <a:xfrm>
            <a:off x="7049840" y="1313890"/>
            <a:ext cx="890534" cy="217416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940374" y="2822968"/>
            <a:ext cx="1799304" cy="427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ZigBee Lamp 1</a:t>
            </a:r>
            <a:endParaRPr lang="en-US" dirty="0"/>
          </a:p>
        </p:txBody>
      </p:sp>
      <p:pic>
        <p:nvPicPr>
          <p:cNvPr id="18" name="Grafik 17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122479" y="3318648"/>
            <a:ext cx="923606" cy="589006"/>
          </a:xfrm>
          <a:prstGeom prst="rect">
            <a:avLst/>
          </a:prstGeom>
        </p:spPr>
      </p:pic>
      <p:cxnSp>
        <p:nvCxnSpPr>
          <p:cNvPr id="19" name="Gerade Verbindung mit Pfeil 18"/>
          <p:cNvCxnSpPr>
            <a:stCxn id="31" idx="3"/>
            <a:endCxn id="16" idx="1"/>
          </p:cNvCxnSpPr>
          <p:nvPr/>
        </p:nvCxnSpPr>
        <p:spPr>
          <a:xfrm flipV="true">
            <a:off x="6903362" y="3036510"/>
            <a:ext cx="1037012" cy="577917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940374" y="4552998"/>
            <a:ext cx="1799304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LED-strip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7940374" y="3400885"/>
            <a:ext cx="1799304" cy="427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ZigBee Lamp 2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7940374" y="3973313"/>
            <a:ext cx="1799304" cy="427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ZigBee Lamp 3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538019" y="3270532"/>
            <a:ext cx="1365343" cy="6877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 Gateway</a:t>
            </a:r>
            <a:endParaRPr lang="en-US" dirty="0"/>
          </a:p>
        </p:txBody>
      </p:sp>
      <p:cxnSp>
        <p:nvCxnSpPr>
          <p:cNvPr id="33" name="Gerade Verbindung mit Pfeil 32"/>
          <p:cNvCxnSpPr>
            <a:stCxn id="31" idx="3"/>
            <a:endCxn id="29" idx="1"/>
          </p:cNvCxnSpPr>
          <p:nvPr/>
        </p:nvCxnSpPr>
        <p:spPr>
          <a:xfrm>
            <a:off x="6903362" y="3614427"/>
            <a:ext cx="1037012" cy="0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31" idx="3"/>
            <a:endCxn id="30" idx="1"/>
          </p:cNvCxnSpPr>
          <p:nvPr/>
        </p:nvCxnSpPr>
        <p:spPr>
          <a:xfrm>
            <a:off x="6903362" y="3614427"/>
            <a:ext cx="1037012" cy="572428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8" idx="3"/>
            <a:endCxn id="21" idx="1"/>
          </p:cNvCxnSpPr>
          <p:nvPr/>
        </p:nvCxnSpPr>
        <p:spPr>
          <a:xfrm>
            <a:off x="4046085" y="3613151"/>
            <a:ext cx="3894289" cy="1161073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3"/>
            <a:endCxn id="31" idx="1"/>
          </p:cNvCxnSpPr>
          <p:nvPr/>
        </p:nvCxnSpPr>
        <p:spPr>
          <a:xfrm>
            <a:off x="4046085" y="3613151"/>
            <a:ext cx="1491934" cy="1276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447477" y="4225470"/>
            <a:ext cx="1799304" cy="588799"/>
            <a:chOff x="792322" y="4063441"/>
            <a:chExt cx="1799304" cy="588799"/>
          </a:xfrm>
        </p:grpSpPr>
        <p:sp>
          <p:nvSpPr>
            <p:cNvPr id="17" name="Rechteck: abgerundete Ecken 16"/>
            <p:cNvSpPr/>
            <p:nvPr/>
          </p:nvSpPr>
          <p:spPr>
            <a:xfrm>
              <a:off x="792322" y="4063441"/>
              <a:ext cx="1799304" cy="588799"/>
            </a:xfrm>
            <a:prstGeom prst="roundRect">
              <a:avLst>
                <a:gd name="adj" fmla="val 404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WebThings Gateway</a:t>
              </a:r>
              <a:endParaRPr lang="en-US" dirty="0"/>
            </a:p>
          </p:txBody>
        </p:sp>
        <p:pic>
          <p:nvPicPr>
            <p:cNvPr id="57" name="Grafik 56" descr="Welt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198" y="4236103"/>
              <a:ext cx="328588" cy="328588"/>
            </a:xfrm>
            <a:prstGeom prst="rect">
              <a:avLst/>
            </a:prstGeom>
          </p:spPr>
        </p:pic>
      </p:grpSp>
      <p:cxnSp>
        <p:nvCxnSpPr>
          <p:cNvPr id="58" name="Gerade Verbindung mit Pfeil 57"/>
          <p:cNvCxnSpPr>
            <a:stCxn id="18" idx="2"/>
            <a:endCxn id="17" idx="3"/>
          </p:cNvCxnSpPr>
          <p:nvPr/>
        </p:nvCxnSpPr>
        <p:spPr>
          <a:xfrm rot="5400000">
            <a:off x="2609424" y="3545012"/>
            <a:ext cx="612216" cy="1337501"/>
          </a:xfrm>
          <a:prstGeom prst="bentConnector2">
            <a:avLst/>
          </a:prstGeom>
          <a:ln w="31750" cap="sq" cmpd="sng">
            <a:prstDash val="dash"/>
            <a:miter lim="800000"/>
            <a:headEnd type="none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ussdiagramm: Vordefinierter Prozess 67"/>
          <p:cNvSpPr/>
          <p:nvPr/>
        </p:nvSpPr>
        <p:spPr>
          <a:xfrm>
            <a:off x="2898053" y="4201788"/>
            <a:ext cx="1889760" cy="63616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Actions: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Come Home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Away</a:t>
            </a:r>
            <a:endParaRPr lang="en-US" sz="1400" dirty="0"/>
          </a:p>
        </p:txBody>
      </p:sp>
      <p:cxnSp>
        <p:nvCxnSpPr>
          <p:cNvPr id="20" name="Gerade Verbindung mit Pfeil 19"/>
          <p:cNvCxnSpPr>
            <a:stCxn id="18" idx="1"/>
            <a:endCxn id="17" idx="0"/>
          </p:cNvCxnSpPr>
          <p:nvPr/>
        </p:nvCxnSpPr>
        <p:spPr>
          <a:xfrm flipH="true">
            <a:off x="1347129" y="3613151"/>
            <a:ext cx="1775350" cy="612319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true"/>
          <p:nvPr/>
        </p:nvSpPr>
        <p:spPr>
          <a:xfrm>
            <a:off x="288000" y="2676713"/>
            <a:ext cx="34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2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Textfeld 82"/>
          <p:cNvSpPr txBox="true"/>
          <p:nvPr/>
        </p:nvSpPr>
        <p:spPr>
          <a:xfrm>
            <a:off x="5993229" y="520576"/>
            <a:ext cx="34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1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288001" y="2991844"/>
            <a:ext cx="682717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Evaluation – Case Study 3 </a:t>
            </a:r>
            <a:endParaRPr lang="en-US" dirty="0"/>
          </a:p>
        </p:txBody>
      </p:sp>
      <p:sp>
        <p:nvSpPr>
          <p:cNvPr id="5" name="Textfeld 4"/>
          <p:cNvSpPr txBox="true"/>
          <p:nvPr/>
        </p:nvSpPr>
        <p:spPr>
          <a:xfrm>
            <a:off x="288000" y="733439"/>
            <a:ext cx="476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Scenario 3</a:t>
            </a:r>
            <a:br>
              <a:rPr lang="en-US" dirty="0"/>
            </a:br>
            <a:r>
              <a:rPr lang="en-US" dirty="0"/>
              <a:t>ESI industrial scenario testbench. </a:t>
            </a:r>
            <a:br>
              <a:rPr lang="en-US" dirty="0"/>
            </a:br>
            <a:r>
              <a:rPr lang="en-US" b="1" dirty="0"/>
              <a:t>Task</a:t>
            </a:r>
            <a:r>
              <a:rPr lang="en-US" dirty="0"/>
              <a:t>: Sort objects from conveyor belts. 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227700" y="541329"/>
            <a:ext cx="4650496" cy="2337854"/>
            <a:chOff x="5140496" y="507161"/>
            <a:chExt cx="4650496" cy="2337854"/>
          </a:xfrm>
        </p:grpSpPr>
        <p:pic>
          <p:nvPicPr>
            <p:cNvPr id="4" name="Grafik 3" descr="Ein Bild, das Screenshot, Uhr, Zeichnung, Computer enthält.&#10;&#10;Automatisch generierte Beschreibung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6205795" y="809665"/>
              <a:ext cx="3036860" cy="1716486"/>
            </a:xfrm>
            <a:prstGeom prst="rect">
              <a:avLst/>
            </a:prstGeom>
          </p:spPr>
        </p:pic>
        <p:sp>
          <p:nvSpPr>
            <p:cNvPr id="8" name="Textfeld 7"/>
            <p:cNvSpPr txBox="true"/>
            <p:nvPr/>
          </p:nvSpPr>
          <p:spPr>
            <a:xfrm>
              <a:off x="6951454" y="2260240"/>
              <a:ext cx="1698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Robot Arm on Actuated Slider</a:t>
              </a:r>
              <a:endParaRPr lang="en-US" sz="1600" dirty="0"/>
            </a:p>
          </p:txBody>
        </p:sp>
        <p:sp>
          <p:nvSpPr>
            <p:cNvPr id="9" name="Textfeld 8"/>
            <p:cNvSpPr txBox="true"/>
            <p:nvPr/>
          </p:nvSpPr>
          <p:spPr>
            <a:xfrm>
              <a:off x="5160900" y="507161"/>
              <a:ext cx="1346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Conveyor Belt with objects</a:t>
              </a:r>
              <a:endParaRPr lang="en-US" sz="1600" dirty="0"/>
            </a:p>
          </p:txBody>
        </p:sp>
        <p:sp>
          <p:nvSpPr>
            <p:cNvPr id="10" name="Textfeld 9"/>
            <p:cNvSpPr txBox="true"/>
            <p:nvPr/>
          </p:nvSpPr>
          <p:spPr>
            <a:xfrm>
              <a:off x="6951454" y="1116652"/>
              <a:ext cx="1404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Dropping Area</a:t>
              </a:r>
              <a:endParaRPr lang="en-US" sz="1600" dirty="0"/>
            </a:p>
          </p:txBody>
        </p:sp>
        <p:sp>
          <p:nvSpPr>
            <p:cNvPr id="11" name="Textfeld 10"/>
            <p:cNvSpPr txBox="true"/>
            <p:nvPr/>
          </p:nvSpPr>
          <p:spPr>
            <a:xfrm>
              <a:off x="8931103" y="1057032"/>
              <a:ext cx="859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Infrared Sensor</a:t>
              </a:r>
              <a:endParaRPr lang="en-US" sz="1600" dirty="0"/>
            </a:p>
          </p:txBody>
        </p:sp>
        <p:sp>
          <p:nvSpPr>
            <p:cNvPr id="12" name="Textfeld 11"/>
            <p:cNvSpPr txBox="true"/>
            <p:nvPr/>
          </p:nvSpPr>
          <p:spPr>
            <a:xfrm>
              <a:off x="5140496" y="1622601"/>
              <a:ext cx="1271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Color Sensor</a:t>
              </a:r>
              <a:endParaRPr lang="en-US" sz="1600" dirty="0"/>
            </a:p>
          </p:txBody>
        </p:sp>
      </p:grpSp>
      <p:cxnSp>
        <p:nvCxnSpPr>
          <p:cNvPr id="39" name="Gerade Verbindung mit Pfeil 38"/>
          <p:cNvCxnSpPr>
            <a:stCxn id="20" idx="2"/>
            <a:endCxn id="26" idx="0"/>
          </p:cNvCxnSpPr>
          <p:nvPr/>
        </p:nvCxnSpPr>
        <p:spPr>
          <a:xfrm>
            <a:off x="3734582" y="3620259"/>
            <a:ext cx="0" cy="1136242"/>
          </a:xfrm>
          <a:prstGeom prst="straightConnector1">
            <a:avLst/>
          </a:prstGeom>
          <a:ln w="31750" cap="rnd" cmpd="sng">
            <a:prstDash val="sysDot"/>
            <a:miter lim="800000"/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461292" y="3031253"/>
            <a:ext cx="6546580" cy="2167700"/>
            <a:chOff x="1911710" y="3018537"/>
            <a:chExt cx="6546580" cy="2167700"/>
          </a:xfrm>
        </p:grpSpPr>
        <p:sp>
          <p:nvSpPr>
            <p:cNvPr id="18" name="Rechteck 17"/>
            <p:cNvSpPr/>
            <p:nvPr/>
          </p:nvSpPr>
          <p:spPr>
            <a:xfrm>
              <a:off x="6658986" y="3566967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Conveyor Belt 1</a:t>
              </a:r>
              <a:endParaRPr lang="en-US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658986" y="4155376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Conveyor Belt 2</a:t>
              </a:r>
              <a:endParaRPr lang="en-US" dirty="0"/>
            </a:p>
          </p:txBody>
        </p:sp>
        <p:pic>
          <p:nvPicPr>
            <p:cNvPr id="20" name="Grafik 1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4723197" y="3018537"/>
              <a:ext cx="923606" cy="589006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>
              <a:stCxn id="20" idx="2"/>
              <a:endCxn id="18" idx="1"/>
            </p:cNvCxnSpPr>
            <p:nvPr/>
          </p:nvCxnSpPr>
          <p:spPr>
            <a:xfrm>
              <a:off x="5185000" y="3607543"/>
              <a:ext cx="1473986" cy="180650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20" idx="2"/>
              <a:endCxn id="19" idx="1"/>
            </p:cNvCxnSpPr>
            <p:nvPr/>
          </p:nvCxnSpPr>
          <p:spPr>
            <a:xfrm>
              <a:off x="5185000" y="3607543"/>
              <a:ext cx="1473986" cy="769059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/>
            <p:cNvSpPr/>
            <p:nvPr/>
          </p:nvSpPr>
          <p:spPr>
            <a:xfrm>
              <a:off x="6658986" y="4743785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 Sensor 2</a:t>
              </a:r>
              <a:endParaRPr lang="en-US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285348" y="4743785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 Sensor 1</a:t>
              </a:r>
              <a:endParaRPr lang="en-US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911710" y="4717498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Infrared Sensor 2</a:t>
              </a:r>
              <a:endParaRPr lang="en-US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11710" y="4129089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Infrared Sensor 1</a:t>
              </a:r>
              <a:endParaRPr lang="en-US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911710" y="3607543"/>
              <a:ext cx="1799304" cy="442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Robot Arm</a:t>
              </a:r>
              <a:endParaRPr lang="en-US" dirty="0"/>
            </a:p>
          </p:txBody>
        </p:sp>
        <p:cxnSp>
          <p:nvCxnSpPr>
            <p:cNvPr id="34" name="Gerade Verbindung mit Pfeil 33"/>
            <p:cNvCxnSpPr>
              <a:stCxn id="20" idx="2"/>
              <a:endCxn id="23" idx="1"/>
            </p:cNvCxnSpPr>
            <p:nvPr/>
          </p:nvCxnSpPr>
          <p:spPr>
            <a:xfrm>
              <a:off x="5185000" y="3607543"/>
              <a:ext cx="1473986" cy="1357468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0" idx="2"/>
              <a:endCxn id="27" idx="3"/>
            </p:cNvCxnSpPr>
            <p:nvPr/>
          </p:nvCxnSpPr>
          <p:spPr>
            <a:xfrm flipH="true">
              <a:off x="3711014" y="3607543"/>
              <a:ext cx="1473986" cy="1331181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20" idx="2"/>
              <a:endCxn id="29" idx="3"/>
            </p:cNvCxnSpPr>
            <p:nvPr/>
          </p:nvCxnSpPr>
          <p:spPr>
            <a:xfrm flipH="true">
              <a:off x="3711014" y="3607543"/>
              <a:ext cx="1473986" cy="221226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20" idx="2"/>
              <a:endCxn id="28" idx="3"/>
            </p:cNvCxnSpPr>
            <p:nvPr/>
          </p:nvCxnSpPr>
          <p:spPr>
            <a:xfrm flipH="true">
              <a:off x="3711014" y="3607543"/>
              <a:ext cx="1473986" cy="742772"/>
            </a:xfrm>
            <a:prstGeom prst="straightConnector1">
              <a:avLst/>
            </a:prstGeom>
            <a:ln w="31750" cap="rnd" cmpd="sng">
              <a:prstDash val="sysDot"/>
              <a:miter lim="800000"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feld 31"/>
          <p:cNvSpPr txBox="true"/>
          <p:nvPr/>
        </p:nvSpPr>
        <p:spPr>
          <a:xfrm>
            <a:off x="287999" y="2918152"/>
            <a:ext cx="34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3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altLang="en-US" dirty="0"/>
              <a:t>Further Information</a:t>
            </a:r>
            <a:endParaRPr lang="en-US" altLang="en-US" dirty="0"/>
          </a:p>
        </p:txBody>
      </p:sp>
      <p:sp>
        <p:nvSpPr>
          <p:cNvPr id="5" name="Textfeld 4"/>
          <p:cNvSpPr txBox="true"/>
          <p:nvPr/>
        </p:nvSpPr>
        <p:spPr>
          <a:xfrm>
            <a:off x="338455" y="733425"/>
            <a:ext cx="9108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Code generation implementation, examples, JSON-LD context file, grammar and more at </a:t>
            </a:r>
            <a:r>
              <a:rPr lang="en-US" altLang="en-US" dirty="0">
                <a:hlinkClick r:id="rId1" action="ppaction://hlinkfile"/>
              </a:rPr>
              <a:t>https://github.com/tum-esi/wot-system-description</a:t>
            </a:r>
            <a:r>
              <a:rPr lang="en-US" altLang="en-US" dirty="0"/>
              <a:t> 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Paper available at </a:t>
            </a:r>
            <a:r>
              <a:rPr lang="en-US" altLang="en-US" dirty="0">
                <a:hlinkClick r:id="rId2" action="ppaction://hlinkfile"/>
              </a:rPr>
              <a:t>https://www.ei.tum.de/fileadmin/tueifei/esi/2020-05-26_CRV_WoT-System-Description-COINS-compressed.pdf</a:t>
            </a:r>
            <a:r>
              <a:rPr lang="en-US" altLang="en-US" dirty="0"/>
              <a:t> 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Evaluation data (SDs, Sequence Diagrams, generated code) available as zip on request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Video from the conference: </a:t>
            </a:r>
            <a:r>
              <a:rPr lang="en-US" altLang="en-US" dirty="0">
                <a:hlinkClick r:id="rId3" action="ppaction://hlinkfile"/>
              </a:rPr>
              <a:t>https://www.youtube.com/watch?v=yOfA24lbGj0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Conclusion</a:t>
            </a:r>
            <a:endParaRPr lang="en-US" dirty="0"/>
          </a:p>
        </p:txBody>
      </p:sp>
      <p:sp>
        <p:nvSpPr>
          <p:cNvPr id="5" name="Textfeld 4"/>
          <p:cNvSpPr txBox="true"/>
          <p:nvPr/>
        </p:nvSpPr>
        <p:spPr>
          <a:xfrm>
            <a:off x="288000" y="733439"/>
            <a:ext cx="4114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WoT Sequence Diagram</a:t>
            </a:r>
            <a:br>
              <a:rPr lang="en-US" dirty="0"/>
            </a:br>
            <a:r>
              <a:rPr lang="en-US" dirty="0"/>
              <a:t>-&gt; gives an insight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WoT System Description</a:t>
            </a:r>
            <a:br>
              <a:rPr lang="en-US" dirty="0"/>
            </a:br>
            <a:r>
              <a:rPr lang="en-US" dirty="0"/>
              <a:t>-&gt; open, machine-understandable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Conversions combine advantages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generation reduces manual effort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Interaction Affordance creation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with three case studies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Improved WoT Mashup Management</a:t>
            </a:r>
            <a:endParaRPr lang="en-US" dirty="0"/>
          </a:p>
        </p:txBody>
      </p:sp>
      <p:pic>
        <p:nvPicPr>
          <p:cNvPr id="4" name="Grafik 3" descr="Ein Bild, das Parkplatz, Anzeige, Computer, Straße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434468" y="1118865"/>
            <a:ext cx="5358157" cy="3728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Web of Things System Description for Representation of Mashups | IEEE COINS 2020</a:t>
            </a:r>
            <a:endParaRPr lang="en-US" dirty="0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altLang="en-US" dirty="0"/>
              <a:t>Contact</a:t>
            </a:r>
            <a:endParaRPr lang="en-US" altLang="en-US" dirty="0"/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4294967295"/>
          </p:nvPr>
        </p:nvSpPr>
        <p:spPr>
          <a:xfrm>
            <a:off x="288000" y="1145424"/>
            <a:ext cx="9405360" cy="3676015"/>
          </a:xfrm>
        </p:spPr>
        <p:txBody>
          <a:bodyPr>
            <a:spAutoFit/>
          </a:bodyPr>
          <a:lstStyle/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Ege Korkan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Research Associate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Associate Professorship of Embedded Systems and Internet of Things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Department of Electrical and Computer Engineering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Technical University of Munich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E-Mail: ege.korkan@tum.de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r>
              <a:rPr lang="de-DE" sz="1600" spc="-1">
                <a:solidFill>
                  <a:srgbClr val="000000"/>
                </a:solidFill>
                <a:sym typeface="+mn-ea"/>
              </a:rPr>
              <a:t>Phone: +49.89.289.23573</a:t>
            </a:r>
            <a:endParaRPr lang="de-DE" sz="1600" b="0" strike="noStrike" spc="-1">
              <a:solidFill>
                <a:srgbClr val="000000"/>
              </a:solidFill>
              <a:latin typeface="Arial" panose="020B0604020202020204" pitchFamily="34"/>
            </a:endParaRPr>
          </a:p>
          <a:p>
            <a:pPr lvl="0">
              <a:buSzPct val="100000"/>
              <a:buNone/>
            </a:pPr>
            <a:endParaRPr lang="de-DE" sz="1600" spc="-1">
              <a:solidFill>
                <a:srgbClr val="000000"/>
              </a:solidFill>
              <a:sym typeface="+mn-ea"/>
            </a:endParaRPr>
          </a:p>
          <a:p>
            <a:pPr lvl="0">
              <a:buSzPct val="100000"/>
              <a:buNone/>
            </a:pPr>
            <a:r>
              <a:rPr lang="en-US" altLang="en-US" sz="1600" dirty="0"/>
              <a:t>Website: </a:t>
            </a:r>
            <a:r>
              <a:rPr lang="en-US" altLang="en-US" sz="1600" dirty="0">
                <a:hlinkClick r:id="rId1" action="ppaction://hlinkfile"/>
              </a:rPr>
              <a:t>https://www.ei.tum.de/en/esi/staff/korkan/</a:t>
            </a:r>
            <a:endParaRPr lang="en-US" altLang="en-US" sz="1600" dirty="0"/>
          </a:p>
          <a:p>
            <a:pPr lvl="0">
              <a:buSzPct val="100000"/>
              <a:buNone/>
            </a:pPr>
            <a:r>
              <a:rPr lang="en-US" altLang="en-US" sz="1600" dirty="0"/>
              <a:t>Personal Website: </a:t>
            </a:r>
            <a:r>
              <a:rPr lang="en-US" altLang="en-US" sz="1600" dirty="0">
                <a:hlinkClick r:id="rId2"/>
              </a:rPr>
              <a:t>http://egekorkan.com/</a:t>
            </a:r>
            <a:endParaRPr lang="en-US" altLang="en-US" sz="1600" dirty="0"/>
          </a:p>
          <a:p>
            <a:pPr lvl="0">
              <a:buSzPct val="100000"/>
              <a:buNone/>
            </a:pPr>
            <a:r>
              <a:rPr lang="en-US" altLang="en-US" sz="1600" dirty="0"/>
              <a:t>Twitter: </a:t>
            </a:r>
            <a:r>
              <a:rPr lang="en-US" altLang="en-US" sz="1600" dirty="0">
                <a:hlinkClick r:id="rId3" action="ppaction://hlinkfile"/>
              </a:rPr>
              <a:t>@egekorkan</a:t>
            </a:r>
            <a:endParaRPr lang="en-US" altLang="en-US" sz="1600" dirty="0"/>
          </a:p>
        </p:txBody>
      </p:sp>
      <p:pic>
        <p:nvPicPr>
          <p:cNvPr id="305" name="Picture 304"/>
          <p:cNvPicPr/>
          <p:nvPr/>
        </p:nvPicPr>
        <p:blipFill>
          <a:blip r:embed="rId4"/>
          <a:srcRect l="22921" t="22471" r="20324" b="16109"/>
          <a:stretch>
            <a:fillRect/>
          </a:stretch>
        </p:blipFill>
        <p:spPr>
          <a:xfrm>
            <a:off x="5775085" y="2270140"/>
            <a:ext cx="4320000" cy="353772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/>
            <a:fld id="{FED6C2C6-C83E-40B1-B35A-1CBB317F4331}" type="slidenum">
              <a:rPr/>
            </a:fld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18B25-5627-426A-8EBB-3C26D333490A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Questions?</a:t>
            </a:r>
            <a:endParaRPr lang="en-US" dirty="0"/>
          </a:p>
        </p:txBody>
      </p:sp>
      <p:pic>
        <p:nvPicPr>
          <p:cNvPr id="7" name="Grafik 6" descr="Podcast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0496" y="1129524"/>
            <a:ext cx="622993" cy="622993"/>
          </a:xfrm>
          <a:prstGeom prst="rect">
            <a:avLst/>
          </a:prstGeom>
        </p:spPr>
      </p:pic>
      <p:pic>
        <p:nvPicPr>
          <p:cNvPr id="9" name="Grafik 8" descr="Chat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623" y="1129525"/>
            <a:ext cx="622993" cy="622993"/>
          </a:xfrm>
          <a:prstGeom prst="rect">
            <a:avLst/>
          </a:prstGeom>
        </p:spPr>
      </p:pic>
      <p:pic>
        <p:nvPicPr>
          <p:cNvPr id="14" name="Folienzoom 13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547" y="952341"/>
            <a:ext cx="1432315" cy="805706"/>
          </a:xfrm>
          <a:prstGeom prst="rect">
            <a:avLst/>
          </a:prstGeom>
        </p:spPr>
      </p:pic>
      <p:pic>
        <p:nvPicPr>
          <p:cNvPr id="16" name="Folienzoom 15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123" y="952341"/>
            <a:ext cx="1432315" cy="805706"/>
          </a:xfrm>
          <a:prstGeom prst="rect">
            <a:avLst/>
          </a:prstGeom>
        </p:spPr>
      </p:pic>
      <p:pic>
        <p:nvPicPr>
          <p:cNvPr id="18" name="Folienzoom 17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699" y="952341"/>
            <a:ext cx="1432315" cy="805706"/>
          </a:xfrm>
          <a:prstGeom prst="rect">
            <a:avLst/>
          </a:prstGeom>
        </p:spPr>
      </p:pic>
      <p:pic>
        <p:nvPicPr>
          <p:cNvPr id="20" name="Folienzoom 19">
            <a:hlinkClick r:id="rId9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0276" y="952341"/>
            <a:ext cx="1432315" cy="805706"/>
          </a:xfrm>
          <a:prstGeom prst="rect">
            <a:avLst/>
          </a:prstGeom>
        </p:spPr>
      </p:pic>
      <p:pic>
        <p:nvPicPr>
          <p:cNvPr id="22" name="Folienzoom 21">
            <a:hlinkClick r:id="rId11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970" y="2059674"/>
            <a:ext cx="1432315" cy="805706"/>
          </a:xfrm>
          <a:prstGeom prst="rect">
            <a:avLst/>
          </a:prstGeom>
        </p:spPr>
      </p:pic>
      <p:pic>
        <p:nvPicPr>
          <p:cNvPr id="24" name="Folienzoom 23">
            <a:hlinkClick r:id="rId13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9547" y="2059674"/>
            <a:ext cx="1432315" cy="805706"/>
          </a:xfrm>
          <a:prstGeom prst="rect">
            <a:avLst/>
          </a:prstGeom>
        </p:spPr>
      </p:pic>
      <p:pic>
        <p:nvPicPr>
          <p:cNvPr id="26" name="Folienzoom 25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4233124" y="2059674"/>
            <a:ext cx="1432315" cy="805706"/>
          </a:xfrm>
          <a:prstGeom prst="rect">
            <a:avLst/>
          </a:prstGeom>
        </p:spPr>
      </p:pic>
      <p:pic>
        <p:nvPicPr>
          <p:cNvPr id="28" name="Folienzoom 27">
            <a:hlinkClick r:id="rId16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6701" y="2059674"/>
            <a:ext cx="1432315" cy="805706"/>
          </a:xfrm>
          <a:prstGeom prst="rect">
            <a:avLst/>
          </a:prstGeom>
        </p:spPr>
      </p:pic>
      <p:pic>
        <p:nvPicPr>
          <p:cNvPr id="30" name="Folienzoom 29">
            <a:hlinkClick r:id="rId18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8120277" y="2059674"/>
            <a:ext cx="1432315" cy="805706"/>
          </a:xfrm>
          <a:prstGeom prst="rect">
            <a:avLst/>
          </a:prstGeom>
        </p:spPr>
      </p:pic>
      <p:pic>
        <p:nvPicPr>
          <p:cNvPr id="32" name="Folienzoom 31">
            <a:hlinkClick r:id="rId20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345971" y="3167008"/>
            <a:ext cx="1432315" cy="805706"/>
          </a:xfrm>
          <a:prstGeom prst="rect">
            <a:avLst/>
          </a:prstGeom>
        </p:spPr>
      </p:pic>
      <p:pic>
        <p:nvPicPr>
          <p:cNvPr id="34" name="Folienzoom 33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9548" y="3167007"/>
            <a:ext cx="1432315" cy="805706"/>
          </a:xfrm>
          <a:prstGeom prst="rect">
            <a:avLst/>
          </a:prstGeom>
        </p:spPr>
      </p:pic>
      <p:pic>
        <p:nvPicPr>
          <p:cNvPr id="36" name="Folienzoom 35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4233124" y="3167007"/>
            <a:ext cx="1432315" cy="805706"/>
          </a:xfrm>
          <a:prstGeom prst="rect">
            <a:avLst/>
          </a:prstGeom>
        </p:spPr>
      </p:pic>
      <p:pic>
        <p:nvPicPr>
          <p:cNvPr id="38" name="Folienzoom 37">
            <a:hlinkClick r:id="rId24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6176700" y="3167007"/>
            <a:ext cx="1432315" cy="805706"/>
          </a:xfrm>
          <a:prstGeom prst="rect">
            <a:avLst/>
          </a:prstGeom>
        </p:spPr>
      </p:pic>
      <p:pic>
        <p:nvPicPr>
          <p:cNvPr id="42" name="Folienzoom 41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972" y="4274341"/>
            <a:ext cx="1432315" cy="805706"/>
          </a:xfrm>
          <a:prstGeom prst="rect">
            <a:avLst/>
          </a:prstGeom>
        </p:spPr>
      </p:pic>
      <p:pic>
        <p:nvPicPr>
          <p:cNvPr id="44" name="Folienzoom 43">
            <a:hlinkClick r:id="rId27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8"/>
          <a:stretch>
            <a:fillRect/>
          </a:stretch>
        </p:blipFill>
        <p:spPr>
          <a:xfrm>
            <a:off x="2289548" y="4274341"/>
            <a:ext cx="1432315" cy="805706"/>
          </a:xfrm>
          <a:prstGeom prst="rect">
            <a:avLst/>
          </a:prstGeom>
        </p:spPr>
      </p:pic>
      <p:pic>
        <p:nvPicPr>
          <p:cNvPr id="46" name="Folienzoom 45">
            <a:hlinkClick r:id="rId29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30"/>
          <a:stretch>
            <a:fillRect/>
          </a:stretch>
        </p:blipFill>
        <p:spPr>
          <a:xfrm>
            <a:off x="4233124" y="4274341"/>
            <a:ext cx="1432315" cy="805706"/>
          </a:xfrm>
          <a:prstGeom prst="rect">
            <a:avLst/>
          </a:prstGeom>
        </p:spPr>
      </p:pic>
      <p:pic>
        <p:nvPicPr>
          <p:cNvPr id="48" name="Folienzoom 47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31"/>
          <a:stretch>
            <a:fillRect/>
          </a:stretch>
        </p:blipFill>
        <p:spPr>
          <a:xfrm>
            <a:off x="6176700" y="4274341"/>
            <a:ext cx="1432315" cy="805706"/>
          </a:xfrm>
          <a:prstGeom prst="rect">
            <a:avLst/>
          </a:prstGeom>
        </p:spPr>
      </p:pic>
      <p:pic>
        <p:nvPicPr>
          <p:cNvPr id="50" name="Folienzoom 49">
            <a:hlinkClick r:id="rId32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33"/>
          <a:stretch>
            <a:fillRect/>
          </a:stretch>
        </p:blipFill>
        <p:spPr>
          <a:xfrm>
            <a:off x="8120277" y="4274341"/>
            <a:ext cx="1432315" cy="805706"/>
          </a:xfrm>
          <a:prstGeom prst="rect">
            <a:avLst/>
          </a:prstGeom>
        </p:spPr>
      </p:pic>
      <p:sp>
        <p:nvSpPr>
          <p:cNvPr id="51" name="Textfeld 50"/>
          <p:cNvSpPr txBox="true"/>
          <p:nvPr/>
        </p:nvSpPr>
        <p:spPr>
          <a:xfrm>
            <a:off x="3604109" y="1583855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feld 51"/>
          <p:cNvSpPr txBox="true"/>
          <p:nvPr/>
        </p:nvSpPr>
        <p:spPr>
          <a:xfrm>
            <a:off x="5547685" y="1567851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feld 52"/>
          <p:cNvSpPr txBox="true"/>
          <p:nvPr/>
        </p:nvSpPr>
        <p:spPr>
          <a:xfrm>
            <a:off x="7496635" y="1567851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feld 53"/>
          <p:cNvSpPr txBox="true"/>
          <p:nvPr/>
        </p:nvSpPr>
        <p:spPr>
          <a:xfrm>
            <a:off x="9189954" y="1583855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true"/>
          <p:nvPr/>
        </p:nvSpPr>
        <p:spPr>
          <a:xfrm>
            <a:off x="1660532" y="2680714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feld 55"/>
          <p:cNvSpPr txBox="true"/>
          <p:nvPr/>
        </p:nvSpPr>
        <p:spPr>
          <a:xfrm>
            <a:off x="3604108" y="2691475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feld 56"/>
          <p:cNvSpPr txBox="true"/>
          <p:nvPr/>
        </p:nvSpPr>
        <p:spPr>
          <a:xfrm>
            <a:off x="3602107" y="3799095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feld 57"/>
          <p:cNvSpPr txBox="true"/>
          <p:nvPr/>
        </p:nvSpPr>
        <p:spPr>
          <a:xfrm>
            <a:off x="3602106" y="4906715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feld 58"/>
          <p:cNvSpPr txBox="true"/>
          <p:nvPr/>
        </p:nvSpPr>
        <p:spPr>
          <a:xfrm>
            <a:off x="5547684" y="2679863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feld 59"/>
          <p:cNvSpPr txBox="true"/>
          <p:nvPr/>
        </p:nvSpPr>
        <p:spPr>
          <a:xfrm>
            <a:off x="7491267" y="2679863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true"/>
          <p:nvPr/>
        </p:nvSpPr>
        <p:spPr>
          <a:xfrm>
            <a:off x="1660532" y="3788047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feld 61"/>
          <p:cNvSpPr txBox="true"/>
          <p:nvPr/>
        </p:nvSpPr>
        <p:spPr>
          <a:xfrm>
            <a:off x="1660532" y="4898766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true"/>
          <p:nvPr/>
        </p:nvSpPr>
        <p:spPr>
          <a:xfrm>
            <a:off x="9179208" y="2679863"/>
            <a:ext cx="3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true"/>
          <p:nvPr/>
        </p:nvSpPr>
        <p:spPr>
          <a:xfrm>
            <a:off x="5543682" y="3784059"/>
            <a:ext cx="4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true"/>
          <p:nvPr/>
        </p:nvSpPr>
        <p:spPr>
          <a:xfrm>
            <a:off x="5543680" y="4899016"/>
            <a:ext cx="4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feld 65"/>
          <p:cNvSpPr txBox="true"/>
          <p:nvPr/>
        </p:nvSpPr>
        <p:spPr>
          <a:xfrm>
            <a:off x="7485257" y="3791875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feld 66"/>
          <p:cNvSpPr txBox="true"/>
          <p:nvPr/>
        </p:nvSpPr>
        <p:spPr>
          <a:xfrm>
            <a:off x="7483253" y="4895381"/>
            <a:ext cx="45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/>
          <p:cNvSpPr txBox="true"/>
          <p:nvPr/>
        </p:nvSpPr>
        <p:spPr>
          <a:xfrm>
            <a:off x="9189954" y="3784059"/>
            <a:ext cx="4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feld 68"/>
          <p:cNvSpPr txBox="true"/>
          <p:nvPr/>
        </p:nvSpPr>
        <p:spPr>
          <a:xfrm>
            <a:off x="9180579" y="4891641"/>
            <a:ext cx="45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Folienzoom 5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34"/>
          <a:stretch>
            <a:fillRect/>
          </a:stretch>
        </p:blipFill>
        <p:spPr>
          <a:xfrm>
            <a:off x="8120276" y="3171686"/>
            <a:ext cx="1430803" cy="804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6D37C-B299-4208-B735-D25AB227C988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References &amp; Download</a:t>
            </a:r>
            <a:endParaRPr lang="en-US" dirty="0"/>
          </a:p>
        </p:txBody>
      </p:sp>
      <p:sp>
        <p:nvSpPr>
          <p:cNvPr id="3" name="Textplatzhalter 2"/>
          <p:cNvSpPr txBox="true">
            <a:spLocks noGrp="true"/>
          </p:cNvSpPr>
          <p:nvPr>
            <p:ph type="body" idx="4294967295"/>
          </p:nvPr>
        </p:nvSpPr>
        <p:spPr>
          <a:xfrm>
            <a:off x="288000" y="678064"/>
            <a:ext cx="9405360" cy="3292824"/>
          </a:xfrm>
        </p:spPr>
        <p:txBody>
          <a:bodyPr>
            <a:spAutoFit/>
          </a:bodyPr>
          <a:lstStyle/>
          <a:p>
            <a:pPr lvl="0">
              <a:buSzPct val="100000"/>
              <a:buAutoNum type="arabicParenR"/>
            </a:pPr>
            <a:r>
              <a:rPr lang="en-US" sz="1100" dirty="0">
                <a:hlinkClick r:id="rId1"/>
              </a:rPr>
              <a:t>https://iot-analytics.com/state-of-the-iot-update-q1-q2-2018-number-of-iot-devices-now-7b/</a:t>
            </a:r>
            <a:r>
              <a:rPr lang="en-US" sz="1100" dirty="0"/>
              <a:t> 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2"/>
              </a:rPr>
              <a:t>https://www.w3.org/WoT/IG/wiki/images/4/40/Wot-large.png</a:t>
            </a:r>
            <a:r>
              <a:rPr lang="en-US" sz="1100" dirty="0"/>
              <a:t> 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3"/>
              </a:rPr>
              <a:t>https://plantuml.com</a:t>
            </a:r>
            <a:r>
              <a:rPr lang="en-US" sz="1100" dirty="0"/>
              <a:t>  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4"/>
              </a:rPr>
              <a:t>https://json-ld.org/images/json-ld-data.png</a:t>
            </a:r>
            <a:r>
              <a:rPr lang="en-US" sz="1100" dirty="0"/>
              <a:t> </a:t>
            </a:r>
            <a:endParaRPr lang="en-US" sz="1100" dirty="0">
              <a:hlinkClick r:id="rId5"/>
            </a:endParaRPr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5"/>
              </a:rPr>
              <a:t>https://json-schema.org/assets/logo.svg</a:t>
            </a:r>
            <a:r>
              <a:rPr lang="en-US" sz="1100" dirty="0"/>
              <a:t> 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/>
              <a:t>H. Störrle, “Semantics of Interactions in UML 2.0,” in Proc. HCC., IEEE, 2003, pp. 129–136.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6"/>
              </a:rPr>
              <a:t>https://github.com/npm/logos/blob/master/npm%20logo/npm-logo-black.png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7"/>
              </a:rPr>
              <a:t>https://www.typescriptlang.org/favicon.ico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8"/>
              </a:rPr>
              <a:t>https://nodejs.org/static/images/logos/nodejs-new-pantone-black.svg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/>
              <a:t>K.-H. Le, S. K. Datta, C. Bonnet, and F. Hamon, “WoT-AD: A Descriptive Language for Group of Things in Massive IoT,” in Proc. 5th WF-IoT. IEEE, 2019, pp. 257–262.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/>
              <a:t>E. Korkan, H. B. Hassine, V. E. Schlott, S. Käbisch, and S. Steinhorst, “WoTify: A platform to bring Web of Things to your devices,” </a:t>
            </a:r>
            <a:r>
              <a:rPr lang="en-US" sz="1100" dirty="0" err="1"/>
              <a:t>arXiv</a:t>
            </a:r>
            <a:r>
              <a:rPr lang="en-US" sz="1100" dirty="0"/>
              <a:t> preprint arXiv:1909.03296, 2019.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9"/>
              </a:rPr>
              <a:t>https://wotify.org</a:t>
            </a:r>
            <a:r>
              <a:rPr lang="en-US" sz="1100" dirty="0"/>
              <a:t> 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/>
              <a:t>L. </a:t>
            </a:r>
            <a:r>
              <a:rPr lang="en-US" sz="1100" dirty="0" err="1"/>
              <a:t>Sciullo</a:t>
            </a:r>
            <a:r>
              <a:rPr lang="en-US" sz="1100" dirty="0"/>
              <a:t>, C. </a:t>
            </a:r>
            <a:r>
              <a:rPr lang="en-US" sz="1100" dirty="0" err="1"/>
              <a:t>Aguzzi</a:t>
            </a:r>
            <a:r>
              <a:rPr lang="en-US" sz="1100" dirty="0"/>
              <a:t>, M. Di Felice, and T. S. </a:t>
            </a:r>
            <a:r>
              <a:rPr lang="en-US" sz="1100" dirty="0" err="1"/>
              <a:t>Cinotti</a:t>
            </a:r>
            <a:r>
              <a:rPr lang="en-US" sz="1100" dirty="0"/>
              <a:t>, “WoT Store: Enabling Things and Applications Discovery for the W3C Web of Things,” in Proc. 16th CCNC. IEEE, 2019, pp. 1–8.</a:t>
            </a:r>
            <a:endParaRPr lang="en-US" sz="1100" dirty="0"/>
          </a:p>
          <a:p>
            <a:pPr lvl="0">
              <a:buSzPct val="100000"/>
              <a:buAutoNum type="arabicParenR"/>
            </a:pPr>
            <a:r>
              <a:rPr lang="en-US" sz="1100" dirty="0">
                <a:hlinkClick r:id="rId10"/>
              </a:rPr>
              <a:t>https://iot.mozilla.org/gateway/</a:t>
            </a:r>
            <a:r>
              <a:rPr lang="en-US" sz="1100" dirty="0"/>
              <a:t> </a:t>
            </a:r>
            <a:endParaRPr lang="en-US" sz="1100" dirty="0"/>
          </a:p>
        </p:txBody>
      </p:sp>
      <p:sp>
        <p:nvSpPr>
          <p:cNvPr id="6" name="Textfeld 5"/>
          <p:cNvSpPr txBox="true"/>
          <p:nvPr/>
        </p:nvSpPr>
        <p:spPr>
          <a:xfrm>
            <a:off x="288000" y="4209379"/>
            <a:ext cx="940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this Presentation: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PowerPoint (PPTX): </a:t>
            </a:r>
            <a:r>
              <a:rPr lang="en-US" dirty="0">
                <a:hlinkClick r:id="rId11"/>
              </a:rPr>
              <a:t>https://1drv.ms/p/s!AmKo76mC4ZS5k78BO8PRReyfEe1qxg?e=uhX6oQ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PDF: </a:t>
            </a:r>
            <a:r>
              <a:rPr lang="en-US" dirty="0">
                <a:hlinkClick r:id="rId12"/>
              </a:rPr>
              <a:t>https://1drv.ms/b/s!AmKo76mC4ZS5k78CIjDGQQISY2ANLg?e=5u2Cuj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Overview </a:t>
            </a:r>
            <a:endParaRPr lang="en-US" dirty="0"/>
          </a:p>
        </p:txBody>
      </p:sp>
      <p:pic>
        <p:nvPicPr>
          <p:cNvPr id="16" name="Folienzoom 15">
            <a:hlinkClick r:id="rId1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867198"/>
            <a:ext cx="1866446" cy="1049913"/>
          </a:xfrm>
          <a:prstGeom prst="rect">
            <a:avLst/>
          </a:prstGeom>
        </p:spPr>
      </p:pic>
      <p:pic>
        <p:nvPicPr>
          <p:cNvPr id="18" name="Folienzoom 17">
            <a:hlinkClick r:id="rId3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28" y="867198"/>
            <a:ext cx="1866446" cy="1049913"/>
          </a:xfrm>
          <a:prstGeom prst="rect">
            <a:avLst/>
          </a:prstGeom>
        </p:spPr>
      </p:pic>
      <p:pic>
        <p:nvPicPr>
          <p:cNvPr id="20" name="Folienzoom 19">
            <a:hlinkClick r:id="rId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456" y="867198"/>
            <a:ext cx="1866446" cy="1049913"/>
          </a:xfrm>
          <a:prstGeom prst="rect">
            <a:avLst/>
          </a:prstGeom>
        </p:spPr>
      </p:pic>
      <p:pic>
        <p:nvPicPr>
          <p:cNvPr id="22" name="Folienzoom 21">
            <a:hlinkClick r:id="rId7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023184" y="867198"/>
            <a:ext cx="1866446" cy="1049913"/>
          </a:xfrm>
          <a:prstGeom prst="rect">
            <a:avLst/>
          </a:prstGeom>
        </p:spPr>
      </p:pic>
      <p:pic>
        <p:nvPicPr>
          <p:cNvPr id="24" name="Folienzoom 23">
            <a:hlinkClick r:id="rId9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913" y="867198"/>
            <a:ext cx="1866446" cy="1049913"/>
          </a:xfrm>
          <a:prstGeom prst="rect">
            <a:avLst/>
          </a:prstGeom>
        </p:spPr>
      </p:pic>
      <p:pic>
        <p:nvPicPr>
          <p:cNvPr id="26" name="Folienzoom 25">
            <a:hlinkClick r:id="rId11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000" y="2136087"/>
            <a:ext cx="1866446" cy="1049913"/>
          </a:xfrm>
          <a:prstGeom prst="rect">
            <a:avLst/>
          </a:prstGeom>
        </p:spPr>
      </p:pic>
      <p:pic>
        <p:nvPicPr>
          <p:cNvPr id="28" name="Folienzoom 27">
            <a:hlinkClick r:id="rId13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2974" y="2136087"/>
            <a:ext cx="1866446" cy="1049913"/>
          </a:xfrm>
          <a:prstGeom prst="rect">
            <a:avLst/>
          </a:prstGeom>
        </p:spPr>
      </p:pic>
      <p:pic>
        <p:nvPicPr>
          <p:cNvPr id="30" name="Folienzoom 29">
            <a:hlinkClick r:id="rId1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4157948" y="2136087"/>
            <a:ext cx="1866446" cy="1049913"/>
          </a:xfrm>
          <a:prstGeom prst="rect">
            <a:avLst/>
          </a:prstGeom>
        </p:spPr>
      </p:pic>
      <p:pic>
        <p:nvPicPr>
          <p:cNvPr id="34" name="Folienzoom 33">
            <a:hlinkClick r:id="rId17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2922" y="2136087"/>
            <a:ext cx="1866446" cy="1049913"/>
          </a:xfrm>
          <a:prstGeom prst="rect">
            <a:avLst/>
          </a:prstGeom>
        </p:spPr>
      </p:pic>
      <p:pic>
        <p:nvPicPr>
          <p:cNvPr id="36" name="Folienzoom 35">
            <a:hlinkClick r:id="rId19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8027897" y="2140358"/>
            <a:ext cx="1866446" cy="1049913"/>
          </a:xfrm>
          <a:prstGeom prst="rect">
            <a:avLst/>
          </a:prstGeom>
        </p:spPr>
      </p:pic>
      <p:pic>
        <p:nvPicPr>
          <p:cNvPr id="38" name="Folienzoom 37">
            <a:hlinkClick r:id="rId21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288000" y="3404976"/>
            <a:ext cx="1866446" cy="1049913"/>
          </a:xfrm>
          <a:prstGeom prst="rect">
            <a:avLst/>
          </a:prstGeom>
        </p:spPr>
      </p:pic>
      <p:pic>
        <p:nvPicPr>
          <p:cNvPr id="40" name="Folienzoom 39">
            <a:hlinkClick r:id="rId23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2199728" y="3404976"/>
            <a:ext cx="1866446" cy="1049913"/>
          </a:xfrm>
          <a:prstGeom prst="rect">
            <a:avLst/>
          </a:prstGeom>
        </p:spPr>
      </p:pic>
      <p:pic>
        <p:nvPicPr>
          <p:cNvPr id="6" name="Folienzoom 5">
            <a:hlinkClick r:id="rId25" action="ppaction://hlinksldjump"/>
          </p:cNvPr>
          <p:cNvPicPr>
            <a:picLocks noGrp="true" noRot="true" noChangeAspect="true" noMove="true" noResize="true" noEditPoints="true" noAdjustHandles="true" noChangeArrowheads="true" noChangeShapeType="true"/>
          </p:cNvPicPr>
          <p:nvPr/>
        </p:nvPicPr>
        <p:blipFill>
          <a:blip r:embed="rId26"/>
          <a:stretch>
            <a:fillRect/>
          </a:stretch>
        </p:blipFill>
        <p:spPr>
          <a:xfrm>
            <a:off x="4111456" y="3404976"/>
            <a:ext cx="1866447" cy="1049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Mashups</a:t>
            </a:r>
            <a:endParaRPr lang="en-US" dirty="0"/>
          </a:p>
        </p:txBody>
      </p:sp>
      <p:pic>
        <p:nvPicPr>
          <p:cNvPr id="4" name="Grafik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810796" y="749543"/>
            <a:ext cx="4459378" cy="42878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/>
              <a:t>Approach – WoT Sequence Diagram – Definition</a:t>
            </a:r>
            <a:endParaRPr lang="en-US" dirty="0"/>
          </a:p>
        </p:txBody>
      </p:sp>
      <p:sp>
        <p:nvSpPr>
          <p:cNvPr id="5" name="Textfeld 4"/>
          <p:cNvSpPr txBox="true"/>
          <p:nvPr/>
        </p:nvSpPr>
        <p:spPr>
          <a:xfrm>
            <a:off x="288000" y="803950"/>
            <a:ext cx="642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of UML Sequence Diagrams standard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PlantUML as implementation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Grammar to specify the subset</a:t>
            </a:r>
            <a:endParaRPr lang="en-US" dirty="0"/>
          </a:p>
        </p:txBody>
      </p:sp>
      <p:pic>
        <p:nvPicPr>
          <p:cNvPr id="9" name="Grafik 8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88000" y="2223376"/>
            <a:ext cx="2514848" cy="2330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 descr="Ein Bild, das Screenshot enthält.&#10;&#10;Automatisch generierte Beschreibu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974042" y="2739180"/>
            <a:ext cx="2817450" cy="1298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Screenshot enthält.&#10;&#10;Automatisch generierte Beschreibu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962686" y="2739179"/>
            <a:ext cx="1829939" cy="1298777"/>
          </a:xfrm>
          <a:prstGeom prst="rect">
            <a:avLst/>
          </a:prstGeom>
        </p:spPr>
      </p:pic>
      <p:sp>
        <p:nvSpPr>
          <p:cNvPr id="14" name="Pfeil: nach rechts 13"/>
          <p:cNvSpPr/>
          <p:nvPr/>
        </p:nvSpPr>
        <p:spPr>
          <a:xfrm>
            <a:off x="3087455" y="3227826"/>
            <a:ext cx="601980" cy="29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rechts 18"/>
          <p:cNvSpPr/>
          <p:nvPr/>
        </p:nvSpPr>
        <p:spPr>
          <a:xfrm>
            <a:off x="7076099" y="3227826"/>
            <a:ext cx="601980" cy="29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true"/>
          <p:nvPr/>
        </p:nvSpPr>
        <p:spPr>
          <a:xfrm>
            <a:off x="967890" y="4660704"/>
            <a:ext cx="13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Grammar</a:t>
            </a:r>
            <a:endParaRPr lang="en-US" dirty="0"/>
          </a:p>
        </p:txBody>
      </p:sp>
      <p:sp>
        <p:nvSpPr>
          <p:cNvPr id="21" name="Textfeld 20"/>
          <p:cNvSpPr txBox="true"/>
          <p:nvPr/>
        </p:nvSpPr>
        <p:spPr>
          <a:xfrm>
            <a:off x="8212811" y="4659089"/>
            <a:ext cx="149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  <a:endParaRPr lang="en-US" dirty="0"/>
          </a:p>
        </p:txBody>
      </p:sp>
      <p:sp>
        <p:nvSpPr>
          <p:cNvPr id="23" name="Textfeld 22"/>
          <p:cNvSpPr txBox="true"/>
          <p:nvPr/>
        </p:nvSpPr>
        <p:spPr>
          <a:xfrm>
            <a:off x="4373882" y="4659089"/>
            <a:ext cx="18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Notation 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Atomic Mashup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544097" y="1607574"/>
            <a:ext cx="1452716" cy="35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44097" y="3057261"/>
            <a:ext cx="1452716" cy="35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13706" y="1607574"/>
            <a:ext cx="1452716" cy="35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013706" y="3058306"/>
            <a:ext cx="1452716" cy="35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44097" y="2201506"/>
            <a:ext cx="1452716" cy="5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Reception of last async.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013706" y="2201506"/>
            <a:ext cx="1452716" cy="5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Reception of first async.</a:t>
            </a:r>
            <a:endParaRPr lang="en-US" dirty="0"/>
          </a:p>
        </p:txBody>
      </p:sp>
      <p:sp>
        <p:nvSpPr>
          <p:cNvPr id="11" name="Textfeld 10"/>
          <p:cNvSpPr txBox="true"/>
          <p:nvPr/>
        </p:nvSpPr>
        <p:spPr>
          <a:xfrm>
            <a:off x="2787445" y="951271"/>
            <a:ext cx="1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  <a:endParaRPr lang="en-US" dirty="0"/>
          </a:p>
        </p:txBody>
      </p:sp>
      <p:sp>
        <p:nvSpPr>
          <p:cNvPr id="12" name="Textfeld 11"/>
          <p:cNvSpPr txBox="true"/>
          <p:nvPr/>
        </p:nvSpPr>
        <p:spPr>
          <a:xfrm>
            <a:off x="6194478" y="778341"/>
            <a:ext cx="12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on data push</a:t>
            </a:r>
            <a:endParaRPr lang="en-US" dirty="0"/>
          </a:p>
        </p:txBody>
      </p:sp>
      <p:sp>
        <p:nvSpPr>
          <p:cNvPr id="13" name="Textfeld 12"/>
          <p:cNvSpPr txBox="true"/>
          <p:nvPr/>
        </p:nvSpPr>
        <p:spPr>
          <a:xfrm>
            <a:off x="5771400" y="3790948"/>
            <a:ext cx="251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e.g., poll same physical value from different sensors</a:t>
            </a:r>
            <a:endParaRPr lang="en-US" sz="1600" dirty="0"/>
          </a:p>
        </p:txBody>
      </p:sp>
      <p:sp>
        <p:nvSpPr>
          <p:cNvPr id="14" name="Textfeld 13"/>
          <p:cNvSpPr txBox="true"/>
          <p:nvPr/>
        </p:nvSpPr>
        <p:spPr>
          <a:xfrm>
            <a:off x="2281015" y="3790947"/>
            <a:ext cx="2028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e.g., receive independent values </a:t>
            </a:r>
            <a:endParaRPr lang="en-US" sz="1600" dirty="0"/>
          </a:p>
        </p:txBody>
      </p:sp>
      <p:sp>
        <p:nvSpPr>
          <p:cNvPr id="16" name="Rechteck 15"/>
          <p:cNvSpPr/>
          <p:nvPr/>
        </p:nvSpPr>
        <p:spPr>
          <a:xfrm>
            <a:off x="5709837" y="1462194"/>
            <a:ext cx="2060453" cy="218053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281015" y="1424672"/>
            <a:ext cx="2060453" cy="218053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0" name="Gerade Verbindung mit Pfeil 19"/>
          <p:cNvCxnSpPr>
            <a:stCxn id="3" idx="2"/>
            <a:endCxn id="9" idx="0"/>
          </p:cNvCxnSpPr>
          <p:nvPr/>
        </p:nvCxnSpPr>
        <p:spPr>
          <a:xfrm>
            <a:off x="3270455" y="1960014"/>
            <a:ext cx="0" cy="24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6" idx="0"/>
          </p:cNvCxnSpPr>
          <p:nvPr/>
        </p:nvCxnSpPr>
        <p:spPr>
          <a:xfrm>
            <a:off x="3270455" y="2795470"/>
            <a:ext cx="0" cy="261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2"/>
            <a:endCxn id="8" idx="0"/>
          </p:cNvCxnSpPr>
          <p:nvPr/>
        </p:nvCxnSpPr>
        <p:spPr>
          <a:xfrm>
            <a:off x="6740064" y="2795470"/>
            <a:ext cx="0" cy="262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10" idx="0"/>
          </p:cNvCxnSpPr>
          <p:nvPr/>
        </p:nvCxnSpPr>
        <p:spPr>
          <a:xfrm>
            <a:off x="6740064" y="1960014"/>
            <a:ext cx="0" cy="24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1203209" y="3887790"/>
            <a:ext cx="6678976" cy="1324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5992690" y="2946116"/>
            <a:ext cx="3646609" cy="293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992690" y="996491"/>
            <a:ext cx="3646609" cy="1053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Approach – Proof of Equality – Methodology</a:t>
            </a:r>
            <a:endParaRPr lang="en-US" dirty="0"/>
          </a:p>
        </p:txBody>
      </p:sp>
      <p:sp>
        <p:nvSpPr>
          <p:cNvPr id="5" name="Textfeld 4"/>
          <p:cNvSpPr txBox="true"/>
          <p:nvPr/>
        </p:nvSpPr>
        <p:spPr>
          <a:xfrm>
            <a:off x="288001" y="905554"/>
            <a:ext cx="492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State formalisms to represent a WoT Mashup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Conclude formalisms from Sequence Diagram (and System Description)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to show their equality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Conclude overall proof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true"/>
              <p:nvPr/>
            </p:nvSpPr>
            <p:spPr>
              <a:xfrm>
                <a:off x="6029741" y="996491"/>
                <a:ext cx="3347327" cy="4124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feld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9741" y="996491"/>
                <a:ext cx="3347327" cy="412485"/>
              </a:xfrm>
              <a:prstGeom prst="rect">
                <a:avLst/>
              </a:prstGeom>
              <a:blipFill rotWithShape="true">
                <a:blip r:embed="rId1"/>
                <a:stretch>
                  <a:fillRect l="-12" t="-43" r="1" b="-343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true"/>
              <p:nvPr/>
            </p:nvSpPr>
            <p:spPr>
              <a:xfrm>
                <a:off x="6029741" y="1403308"/>
                <a:ext cx="1651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feld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9741" y="1403308"/>
                <a:ext cx="165109" cy="276999"/>
              </a:xfrm>
              <a:prstGeom prst="rect">
                <a:avLst/>
              </a:prstGeom>
              <a:blipFill rotWithShape="true">
                <a:blip r:embed="rId2"/>
                <a:stretch>
                  <a:fillRect l="-252" t="-214" r="257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5992690" y="2108635"/>
            <a:ext cx="3646609" cy="7910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true"/>
          <p:nvPr/>
        </p:nvSpPr>
        <p:spPr>
          <a:xfrm>
            <a:off x="6194851" y="1357142"/>
            <a:ext cx="34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logic sequence</a:t>
            </a:r>
            <a:endParaRPr lang="en-US" dirty="0"/>
          </a:p>
          <a:p>
            <a:r>
              <a:rPr lang="en-US" dirty="0"/>
              <a:t>Set of all application logic elements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true"/>
              <p:nvPr/>
            </p:nvSpPr>
            <p:spPr>
              <a:xfrm>
                <a:off x="6029741" y="1680307"/>
                <a:ext cx="1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feld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9741" y="1680307"/>
                <a:ext cx="182742" cy="276999"/>
              </a:xfrm>
              <a:prstGeom prst="rect">
                <a:avLst/>
              </a:prstGeom>
              <a:blipFill rotWithShape="true">
                <a:blip r:embed="rId3"/>
                <a:stretch>
                  <a:fillRect l="-228" t="-35" r="152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true"/>
              <p:nvPr/>
            </p:nvSpPr>
            <p:spPr>
              <a:xfrm>
                <a:off x="6029741" y="2148454"/>
                <a:ext cx="24358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trict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feld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9741" y="2148454"/>
                <a:ext cx="2435859" cy="276999"/>
              </a:xfrm>
              <a:prstGeom prst="rect">
                <a:avLst/>
              </a:prstGeom>
              <a:blipFill rotWithShape="true">
                <a:blip r:embed="rId4"/>
                <a:stretch>
                  <a:fillRect l="-17" t="-90" r="17" b="-988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true"/>
              <p:nvPr/>
            </p:nvSpPr>
            <p:spPr>
              <a:xfrm>
                <a:off x="6029741" y="2472032"/>
                <a:ext cx="4392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feld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9741" y="2472032"/>
                <a:ext cx="439287" cy="276999"/>
              </a:xfrm>
              <a:prstGeom prst="rect">
                <a:avLst/>
              </a:prstGeom>
              <a:blipFill rotWithShape="true">
                <a:blip r:embed="rId5"/>
                <a:stretch>
                  <a:fillRect l="-95" t="-221" r="-19884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true"/>
          <p:nvPr/>
        </p:nvSpPr>
        <p:spPr>
          <a:xfrm>
            <a:off x="6431497" y="2425145"/>
            <a:ext cx="275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further constraint sets</a:t>
            </a:r>
            <a:endParaRPr lang="en-US" dirty="0"/>
          </a:p>
        </p:txBody>
      </p:sp>
      <p:sp>
        <p:nvSpPr>
          <p:cNvPr id="16" name="Textfeld 15"/>
          <p:cNvSpPr txBox="true"/>
          <p:nvPr/>
        </p:nvSpPr>
        <p:spPr>
          <a:xfrm>
            <a:off x="5992691" y="2892908"/>
            <a:ext cx="30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Concatenation of elements.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true"/>
              <p:nvPr/>
            </p:nvSpPr>
            <p:spPr>
              <a:xfrm>
                <a:off x="1279409" y="4100114"/>
                <a:ext cx="6485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equenceDiagram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SystemDescription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feld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79409" y="4100114"/>
                <a:ext cx="6485750" cy="369332"/>
              </a:xfrm>
              <a:prstGeom prst="rect">
                <a:avLst/>
              </a:prstGeom>
              <a:blipFill rotWithShape="true">
                <a:blip r:embed="rId6"/>
                <a:stretch>
                  <a:fillRect l="-8" t="-150" r="-16012" b="-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true"/>
              <p:nvPr/>
            </p:nvSpPr>
            <p:spPr>
              <a:xfrm>
                <a:off x="2122240" y="4725991"/>
                <a:ext cx="4800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set of possible Mashups</a:t>
                </a:r>
                <a:endParaRPr lang="en-US" dirty="0"/>
              </a:p>
            </p:txBody>
          </p:sp>
        </mc:Choice>
        <mc:Fallback>
          <p:sp>
            <p:nvSpPr>
              <p:cNvPr id="19" name="Textfeld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22240" y="4725991"/>
                <a:ext cx="4800089" cy="369332"/>
              </a:xfrm>
              <a:prstGeom prst="rect">
                <a:avLst/>
              </a:prstGeom>
              <a:blipFill rotWithShape="true">
                <a:blip r:embed="rId7"/>
                <a:stretch>
                  <a:fillRect l="-1" t="-87" r="4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true"/>
          <p:nvPr/>
        </p:nvSpPr>
        <p:spPr>
          <a:xfrm>
            <a:off x="5508296" y="1273569"/>
            <a:ext cx="3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1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" name="Textfeld 24"/>
          <p:cNvSpPr txBox="true"/>
          <p:nvPr/>
        </p:nvSpPr>
        <p:spPr>
          <a:xfrm>
            <a:off x="5493583" y="2255962"/>
            <a:ext cx="3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2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true"/>
          <p:nvPr/>
        </p:nvSpPr>
        <p:spPr>
          <a:xfrm>
            <a:off x="5495412" y="2836639"/>
            <a:ext cx="3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3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true"/>
          <p:nvPr/>
        </p:nvSpPr>
        <p:spPr>
          <a:xfrm>
            <a:off x="734141" y="4325195"/>
            <a:ext cx="3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4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Mashup Cascade</a:t>
            </a:r>
            <a:endParaRPr lang="en-US" dirty="0"/>
          </a:p>
        </p:txBody>
      </p:sp>
      <p:pic>
        <p:nvPicPr>
          <p:cNvPr id="6" name="Grafik 5" descr="Ein Bild, das Uhr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636672" y="1054751"/>
            <a:ext cx="5975775" cy="35610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Sequence Diagram – Elements</a:t>
            </a:r>
            <a:endParaRPr lang="en-US" dirty="0"/>
          </a:p>
        </p:txBody>
      </p:sp>
      <p:pic>
        <p:nvPicPr>
          <p:cNvPr id="6" name="Grafik 5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35736" y="884801"/>
            <a:ext cx="3177648" cy="39009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SD Keywords 1</a:t>
            </a:r>
            <a:endParaRPr lang="en-US" dirty="0"/>
          </a:p>
        </p:txBody>
      </p:sp>
      <p:pic>
        <p:nvPicPr>
          <p:cNvPr id="6" name="Grafik 5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2449" y="764885"/>
            <a:ext cx="7344221" cy="4436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SD Keywords 2</a:t>
            </a:r>
            <a:endParaRPr lang="en-US" dirty="0"/>
          </a:p>
        </p:txBody>
      </p:sp>
      <p:pic>
        <p:nvPicPr>
          <p:cNvPr id="7" name="Grafik 6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6947" y="713046"/>
            <a:ext cx="7435225" cy="454054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SD Object Types</a:t>
            </a:r>
            <a:endParaRPr lang="en-US" dirty="0"/>
          </a:p>
        </p:txBody>
      </p:sp>
      <p:pic>
        <p:nvPicPr>
          <p:cNvPr id="6" name="Grafik 5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88242" y="1238029"/>
            <a:ext cx="8904139" cy="31944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SD longer extract</a:t>
            </a:r>
            <a:endParaRPr lang="en-US" dirty="0"/>
          </a:p>
        </p:txBody>
      </p:sp>
      <p:pic>
        <p:nvPicPr>
          <p:cNvPr id="7" name="Grafik 6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25140" y="810142"/>
            <a:ext cx="3473022" cy="4346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JSON Schema Example</a:t>
            </a:r>
            <a:endParaRPr lang="en-US" dirty="0"/>
          </a:p>
        </p:txBody>
      </p:sp>
      <p:pic>
        <p:nvPicPr>
          <p:cNvPr id="6" name="Grafik 5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569797" y="1147032"/>
            <a:ext cx="6109525" cy="337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051498" y="1231013"/>
            <a:ext cx="543303" cy="590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altLang="en-US" dirty="0"/>
              <a:t>How are </a:t>
            </a:r>
            <a:r>
              <a:rPr lang="en-US" dirty="0"/>
              <a:t>Mashup</a:t>
            </a:r>
            <a:r>
              <a:rPr lang="en-US" altLang="en-US" dirty="0"/>
              <a:t>s done today?</a:t>
            </a:r>
            <a:endParaRPr lang="en-US" altLang="en-US" dirty="0"/>
          </a:p>
        </p:txBody>
      </p:sp>
      <p:sp>
        <p:nvSpPr>
          <p:cNvPr id="3" name="Textfeld 2"/>
          <p:cNvSpPr txBox="true"/>
          <p:nvPr/>
        </p:nvSpPr>
        <p:spPr>
          <a:xfrm>
            <a:off x="211485" y="741325"/>
            <a:ext cx="934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Code with an arbitrary language, library/framework</a:t>
            </a:r>
            <a:endParaRPr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1861185"/>
            <a:ext cx="7696835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Sequence Diagram Example 2</a:t>
            </a:r>
            <a:endParaRPr lang="en-US" dirty="0"/>
          </a:p>
        </p:txBody>
      </p:sp>
      <p:pic>
        <p:nvPicPr>
          <p:cNvPr id="8" name="Grafik 7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408442" y="818605"/>
            <a:ext cx="2922365" cy="43294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Algorithms Pseudo – Conversion</a:t>
            </a:r>
            <a:endParaRPr lang="en-US" dirty="0"/>
          </a:p>
        </p:txBody>
      </p:sp>
      <p:pic>
        <p:nvPicPr>
          <p:cNvPr id="7" name="Grafik 6" descr="Ein Bild, das Tex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89863" y="692282"/>
            <a:ext cx="7700898" cy="4285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Algorithms Pseudo – Code Generation</a:t>
            </a:r>
            <a:endParaRPr lang="en-US" dirty="0"/>
          </a:p>
        </p:txBody>
      </p:sp>
      <p:pic>
        <p:nvPicPr>
          <p:cNvPr id="6" name="Grafik 5" descr="Ein Bild, das Person, Vogel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18197" y="1154020"/>
            <a:ext cx="8044229" cy="365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5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33EF6-25D9-461C-86B3-B2F7EE859D92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Backup Slides – Evaluation – Videos</a:t>
            </a:r>
            <a:endParaRPr lang="en-US" dirty="0"/>
          </a:p>
        </p:txBody>
      </p:sp>
      <p:sp>
        <p:nvSpPr>
          <p:cNvPr id="3" name="Textfeld 2"/>
          <p:cNvSpPr txBox="true"/>
          <p:nvPr/>
        </p:nvSpPr>
        <p:spPr>
          <a:xfrm>
            <a:off x="1811924" y="239353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Study 2</a:t>
            </a:r>
            <a:endParaRPr lang="en-US" dirty="0"/>
          </a:p>
        </p:txBody>
      </p:sp>
      <p:sp>
        <p:nvSpPr>
          <p:cNvPr id="7" name="Textfeld 6"/>
          <p:cNvSpPr txBox="true"/>
          <p:nvPr/>
        </p:nvSpPr>
        <p:spPr>
          <a:xfrm>
            <a:off x="6371866" y="239353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Study 3</a:t>
            </a:r>
            <a:endParaRPr lang="en-US" dirty="0"/>
          </a:p>
        </p:txBody>
      </p:sp>
      <p:sp>
        <p:nvSpPr>
          <p:cNvPr id="8" name="Textfeld 7"/>
          <p:cNvSpPr txBox="true"/>
          <p:nvPr/>
        </p:nvSpPr>
        <p:spPr>
          <a:xfrm>
            <a:off x="864681" y="2926771"/>
            <a:ext cx="36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"/>
              </a:rPr>
              <a:t>https://1drv.ms/v/s!AmKo76mC4ZS5k7573_H69oUmbATyIA?e=VAEGDh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9" name="Textfeld 8"/>
          <p:cNvSpPr txBox="true"/>
          <p:nvPr/>
        </p:nvSpPr>
        <p:spPr>
          <a:xfrm>
            <a:off x="5418906" y="2926771"/>
            <a:ext cx="354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https://1drv.ms/v/s!AmKo76mC4ZS5k758DjnnKp0ThrZr6A?e=4qIrMV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/>
              <a:t>W3C TPAC 2020 | Web of Things System Description for Representation of Mashups</a:t>
            </a:r>
            <a:endParaRPr lang="en-US"/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/>
            <a:fld id="{FED6C2C6-C83E-40B1-B35A-1CBB317F4331}" type="slidenum">
              <a:rPr/>
            </a:fld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1359535" y="1348740"/>
            <a:ext cx="8056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var myTemperature;</a:t>
            </a:r>
            <a:endParaRPr lang="en-US"/>
          </a:p>
          <a:p>
            <a:r>
              <a:rPr lang="en-US"/>
              <a:t>var myHumidity;</a:t>
            </a:r>
            <a:endParaRPr lang="en-US"/>
          </a:p>
          <a:p>
            <a:r>
              <a:rPr lang="en-US"/>
              <a:t>request('http://myThing.com/properties/temperature', function (body1) {</a:t>
            </a:r>
            <a:endParaRPr lang="en-US"/>
          </a:p>
          <a:p>
            <a:r>
              <a:rPr lang="en-US"/>
              <a:t>  myTemperature = body1;</a:t>
            </a:r>
            <a:endParaRPr lang="en-US"/>
          </a:p>
          <a:p>
            <a:r>
              <a:rPr lang="en-US"/>
              <a:t>  request('http://myOtherThing.com/properties/humidity', function (body2) {</a:t>
            </a:r>
            <a:endParaRPr lang="en-US"/>
          </a:p>
          <a:p>
            <a:r>
              <a:rPr lang="en-US"/>
              <a:t>  	myHumidity = body2;</a:t>
            </a:r>
            <a:endParaRPr lang="en-US"/>
          </a:p>
          <a:p>
            <a:r>
              <a:rPr lang="en-US"/>
              <a:t>    console.log( calculateRainProbability (myTemperature, myHumidity) );</a:t>
            </a:r>
            <a:endParaRPr lang="en-US"/>
          </a:p>
          <a:p>
            <a:r>
              <a:rPr lang="en-US"/>
              <a:t>  });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altLang="en-US" dirty="0">
                <a:sym typeface="+mn-ea"/>
              </a:rPr>
              <a:t>How are </a:t>
            </a:r>
            <a:r>
              <a:rPr dirty="0">
                <a:sym typeface="+mn-ea"/>
              </a:rPr>
              <a:t>Mashup</a:t>
            </a:r>
            <a:r>
              <a:rPr altLang="en-US" dirty="0">
                <a:sym typeface="+mn-ea"/>
              </a:rPr>
              <a:t>s done today?</a:t>
            </a:r>
            <a:endParaRPr lang="en-US" dirty="0"/>
          </a:p>
        </p:txBody>
      </p:sp>
      <p:sp>
        <p:nvSpPr>
          <p:cNvPr id="3" name="Textfeld 2"/>
          <p:cNvSpPr txBox="true"/>
          <p:nvPr/>
        </p:nvSpPr>
        <p:spPr>
          <a:xfrm>
            <a:off x="211485" y="741325"/>
            <a:ext cx="934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Scripting API!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1581150"/>
            <a:ext cx="874649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altLang="en-US" dirty="0">
                <a:sym typeface="+mn-ea"/>
              </a:rPr>
              <a:t>How are </a:t>
            </a:r>
            <a:r>
              <a:rPr dirty="0">
                <a:sym typeface="+mn-ea"/>
              </a:rPr>
              <a:t>Mashup</a:t>
            </a:r>
            <a:r>
              <a:rPr altLang="en-US" dirty="0">
                <a:sym typeface="+mn-ea"/>
              </a:rPr>
              <a:t>s done today?</a:t>
            </a:r>
            <a:endParaRPr lang="en-US" dirty="0"/>
          </a:p>
        </p:txBody>
      </p:sp>
      <p:sp>
        <p:nvSpPr>
          <p:cNvPr id="3" name="Textfeld 2"/>
          <p:cNvSpPr txBox="true"/>
          <p:nvPr/>
        </p:nvSpPr>
        <p:spPr>
          <a:xfrm>
            <a:off x="211485" y="741325"/>
            <a:ext cx="934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Node-RED with node-gen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rcRect l="30826" t="1425" r="978" b="21046"/>
          <a:stretch>
            <a:fillRect/>
          </a:stretch>
        </p:blipFill>
        <p:spPr>
          <a:xfrm>
            <a:off x="2235835" y="1362710"/>
            <a:ext cx="5609590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Mashup Management Approach</a:t>
            </a:r>
            <a:endParaRPr lang="en-US" dirty="0"/>
          </a:p>
        </p:txBody>
      </p:sp>
      <p:pic>
        <p:nvPicPr>
          <p:cNvPr id="4" name="Grafik 3" descr="Ein Bild, das Computer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850295" y="803950"/>
            <a:ext cx="2721651" cy="2874897"/>
          </a:xfrm>
          <a:prstGeom prst="rect">
            <a:avLst/>
          </a:prstGeom>
        </p:spPr>
      </p:pic>
      <p:pic>
        <p:nvPicPr>
          <p:cNvPr id="8" name="Grafik 7" descr="Ein Bild, das Essen, Hemd enthält.&#10;&#10;Automatisch generierte Beschreibu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085216" y="826135"/>
            <a:ext cx="2782949" cy="16857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631942" y="2074640"/>
            <a:ext cx="4799668" cy="2665802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5059" y="3084665"/>
            <a:ext cx="1747006" cy="1501812"/>
          </a:xfrm>
          <a:prstGeom prst="rect">
            <a:avLst/>
          </a:prstGeom>
        </p:spPr>
      </p:pic>
      <p:sp>
        <p:nvSpPr>
          <p:cNvPr id="9" name="Textfeld 8"/>
          <p:cNvSpPr txBox="true"/>
          <p:nvPr/>
        </p:nvSpPr>
        <p:spPr>
          <a:xfrm>
            <a:off x="288000" y="803950"/>
            <a:ext cx="3553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WoT Sequence Diagram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WoT System Description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code generation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Affordances creation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dirty="0"/>
              <a:t>Published on COINS2020 Conference on September 2020</a:t>
            </a:r>
            <a:endParaRPr lang="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842390" y="965763"/>
            <a:ext cx="5564339" cy="3739024"/>
          </a:xfrm>
          <a:prstGeom prst="rect">
            <a:avLst/>
          </a:prstGeom>
        </p:spPr>
      </p:pic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WoT Sequence Diagram – Example</a:t>
            </a:r>
            <a:endParaRPr lang="en-US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965932" y="901997"/>
            <a:ext cx="2632675" cy="463055"/>
            <a:chOff x="965932" y="901997"/>
            <a:chExt cx="2632675" cy="463055"/>
          </a:xfrm>
        </p:grpSpPr>
        <p:sp>
          <p:nvSpPr>
            <p:cNvPr id="14" name="Rechteck 13"/>
            <p:cNvSpPr/>
            <p:nvPr/>
          </p:nvSpPr>
          <p:spPr>
            <a:xfrm>
              <a:off x="2918675" y="915629"/>
              <a:ext cx="679932" cy="44942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Textfeld 14"/>
            <p:cNvSpPr txBox="true"/>
            <p:nvPr/>
          </p:nvSpPr>
          <p:spPr>
            <a:xfrm>
              <a:off x="965932" y="901997"/>
              <a:ext cx="196153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Mashup Controller</a:t>
              </a:r>
              <a:endParaRPr lang="en-US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4807974" y="901664"/>
            <a:ext cx="4366905" cy="463389"/>
            <a:chOff x="4807974" y="901664"/>
            <a:chExt cx="4366905" cy="463389"/>
          </a:xfrm>
        </p:grpSpPr>
        <p:sp>
          <p:nvSpPr>
            <p:cNvPr id="13" name="Rechteck 12"/>
            <p:cNvSpPr/>
            <p:nvPr/>
          </p:nvSpPr>
          <p:spPr>
            <a:xfrm>
              <a:off x="4807974" y="915630"/>
              <a:ext cx="2731505" cy="4494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Textfeld 15"/>
            <p:cNvSpPr txBox="true"/>
            <p:nvPr/>
          </p:nvSpPr>
          <p:spPr>
            <a:xfrm>
              <a:off x="7539479" y="901664"/>
              <a:ext cx="163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Involved Things</a:t>
              </a:r>
              <a:endParaRPr lang="en-US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221997" y="1351280"/>
            <a:ext cx="3193530" cy="369332"/>
            <a:chOff x="221997" y="1398910"/>
            <a:chExt cx="3193530" cy="369332"/>
          </a:xfrm>
        </p:grpSpPr>
        <p:sp>
          <p:nvSpPr>
            <p:cNvPr id="11" name="Rechteck 10"/>
            <p:cNvSpPr/>
            <p:nvPr/>
          </p:nvSpPr>
          <p:spPr>
            <a:xfrm>
              <a:off x="1804586" y="1413505"/>
              <a:ext cx="1610941" cy="33495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Textfeld 22"/>
            <p:cNvSpPr txBox="true"/>
            <p:nvPr/>
          </p:nvSpPr>
          <p:spPr>
            <a:xfrm>
              <a:off x="221997" y="1398910"/>
              <a:ext cx="1610942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Type &amp; Name</a:t>
              </a:r>
              <a:endParaRPr lang="en-US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2308807" y="1699781"/>
            <a:ext cx="6572579" cy="2444516"/>
            <a:chOff x="2308807" y="1699781"/>
            <a:chExt cx="6572579" cy="2444516"/>
          </a:xfrm>
        </p:grpSpPr>
        <p:sp>
          <p:nvSpPr>
            <p:cNvPr id="17" name="Textfeld 16"/>
            <p:cNvSpPr txBox="true"/>
            <p:nvPr/>
          </p:nvSpPr>
          <p:spPr>
            <a:xfrm>
              <a:off x="7539479" y="1699781"/>
              <a:ext cx="1341907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Interaction Sequence </a:t>
              </a:r>
              <a:endParaRPr lang="en-US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2308807" y="1723400"/>
              <a:ext cx="5230672" cy="2420897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482" y="3037922"/>
            <a:ext cx="3614317" cy="369332"/>
            <a:chOff x="221997" y="1398910"/>
            <a:chExt cx="3193530" cy="369332"/>
          </a:xfrm>
        </p:grpSpPr>
        <p:sp>
          <p:nvSpPr>
            <p:cNvPr id="31" name="Rechteck 30"/>
            <p:cNvSpPr/>
            <p:nvPr/>
          </p:nvSpPr>
          <p:spPr>
            <a:xfrm>
              <a:off x="1804586" y="1413505"/>
              <a:ext cx="1610941" cy="33495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2" name="Textfeld 31"/>
            <p:cNvSpPr txBox="true"/>
            <p:nvPr/>
          </p:nvSpPr>
          <p:spPr>
            <a:xfrm>
              <a:off x="221997" y="1398910"/>
              <a:ext cx="1610942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Setter Function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W3C TPAC 2020 | Web of Things System Description for Representation of Mashups</a:t>
            </a:r>
            <a:endParaRPr lang="en-US" dirty="0"/>
          </a:p>
        </p:txBody>
      </p:sp>
      <p:sp>
        <p:nvSpPr>
          <p:cNvPr id="7" name="Foliennummernplatzhalt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87D15-E183-4EA3-85C6-DF3566CD2576}" type="slidenum">
              <a:rPr lang="en-US" smtClean="0"/>
            </a:fld>
            <a:r>
              <a:rPr lang="en-US"/>
              <a:t> </a:t>
            </a:r>
            <a:endParaRPr lang="en-US"/>
          </a:p>
        </p:txBody>
      </p:sp>
      <p:sp>
        <p:nvSpPr>
          <p:cNvPr id="2" name="Titel 1"/>
          <p:cNvSpPr txBox="true">
            <a:spLocks noGrp="true"/>
          </p:cNvSpPr>
          <p:nvPr>
            <p:ph type="title" idx="4294967295"/>
          </p:nvPr>
        </p:nvSpPr>
        <p:spPr>
          <a:xfrm>
            <a:off x="288000" y="243000"/>
            <a:ext cx="8673120" cy="352440"/>
          </a:xfrm>
        </p:spPr>
        <p:txBody>
          <a:bodyPr/>
          <a:lstStyle/>
          <a:p>
            <a:pPr lvl="0"/>
            <a:r>
              <a:rPr lang="en-US" dirty="0"/>
              <a:t>WoT System Description – Structure</a:t>
            </a:r>
            <a:endParaRPr lang="en-US" dirty="0"/>
          </a:p>
        </p:txBody>
      </p:sp>
      <p:pic>
        <p:nvPicPr>
          <p:cNvPr id="4" name="Grafik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11632" y="2436036"/>
            <a:ext cx="651969" cy="823876"/>
          </a:xfrm>
          <a:prstGeom prst="rect">
            <a:avLst/>
          </a:prstGeom>
        </p:spPr>
      </p:pic>
      <p:sp>
        <p:nvSpPr>
          <p:cNvPr id="8" name="Textfeld 7"/>
          <p:cNvSpPr txBox="true"/>
          <p:nvPr/>
        </p:nvSpPr>
        <p:spPr>
          <a:xfrm flipV="true">
            <a:off x="1485139" y="2247810"/>
            <a:ext cx="63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+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true"/>
          <p:nvPr/>
        </p:nvSpPr>
        <p:spPr>
          <a:xfrm>
            <a:off x="2440858" y="1005282"/>
            <a:ext cx="3701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Keywords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Things:</a:t>
            </a:r>
            <a:endParaRPr lang="en-US" i="1" dirty="0"/>
          </a:p>
          <a:p>
            <a:pPr lvl="1"/>
            <a:r>
              <a:rPr lang="en-US" dirty="0"/>
              <a:t>Things involved in the Mashup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Path:</a:t>
            </a:r>
            <a:endParaRPr lang="en-US" i="1" dirty="0"/>
          </a:p>
          <a:p>
            <a:pPr lvl="1"/>
            <a:r>
              <a:rPr lang="en-US" dirty="0"/>
              <a:t>Application logic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Functions</a:t>
            </a:r>
            <a:r>
              <a:rPr lang="en-US" dirty="0"/>
              <a:t> &amp; </a:t>
            </a:r>
            <a:r>
              <a:rPr lang="en-US" i="1" dirty="0"/>
              <a:t>Variables:</a:t>
            </a:r>
            <a:endParaRPr lang="en-US" i="1" dirty="0"/>
          </a:p>
          <a:p>
            <a:pPr lvl="1"/>
            <a:r>
              <a:rPr lang="en-US" dirty="0"/>
              <a:t>Internal logic and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 for their child elements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Semantics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JSON-LD context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 ontology</a:t>
            </a:r>
            <a:endParaRPr lang="en-US" dirty="0"/>
          </a:p>
        </p:txBody>
      </p:sp>
      <p:sp>
        <p:nvSpPr>
          <p:cNvPr id="10" name="Pfeil: nach rechts 9"/>
          <p:cNvSpPr/>
          <p:nvPr/>
        </p:nvSpPr>
        <p:spPr>
          <a:xfrm>
            <a:off x="6194322" y="2671754"/>
            <a:ext cx="648929" cy="35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in Bild, das Zeichnung enthält.&#10;&#10;Automatisch generierte Beschreibu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39479" y="2107262"/>
            <a:ext cx="1230809" cy="158038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448562" y="3731150"/>
            <a:ext cx="351996" cy="351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I_Title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I_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SI_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8563</Words>
  <Application>WPS Presentation</Application>
  <PresentationFormat>Benutzerdefiniert</PresentationFormat>
  <Paragraphs>500</Paragraphs>
  <Slides>33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Arial Unicode MS</vt:lpstr>
      <vt:lpstr>Times New Roman</vt:lpstr>
      <vt:lpstr>Tahoma</vt:lpstr>
      <vt:lpstr>Droid Sans</vt:lpstr>
      <vt:lpstr>Arial</vt:lpstr>
      <vt:lpstr>Microsoft YaHei</vt:lpstr>
      <vt:lpstr>Noto Sans CJK SC</vt:lpstr>
      <vt:lpstr>Mangal</vt:lpstr>
      <vt:lpstr>StarSymbol</vt:lpstr>
      <vt:lpstr>URW Bookman</vt:lpstr>
      <vt:lpstr>Standard Symbols PS</vt:lpstr>
      <vt:lpstr>Cambria Math</vt:lpstr>
      <vt:lpstr>DejaVu Math TeX Gyre</vt:lpstr>
      <vt:lpstr>微软雅黑</vt:lpstr>
      <vt:lpstr>Arial Unicode MS</vt:lpstr>
      <vt:lpstr>Calibri</vt:lpstr>
      <vt:lpstr>ESI_Titlepage</vt:lpstr>
      <vt:lpstr>ESI_Slide</vt:lpstr>
      <vt:lpstr>1_ESI_Slide</vt:lpstr>
      <vt:lpstr>Web of Things System Description for Representation of Mashups W3C TPAC 2020</vt:lpstr>
      <vt:lpstr>Mashups</vt:lpstr>
      <vt:lpstr>How are Mashups done today?</vt:lpstr>
      <vt:lpstr>PowerPoint 演示文稿</vt:lpstr>
      <vt:lpstr>How are Mashups done today?</vt:lpstr>
      <vt:lpstr>How are Mashups done today?</vt:lpstr>
      <vt:lpstr>Mashup Management Approach</vt:lpstr>
      <vt:lpstr>WoT Sequence Diagram – Example</vt:lpstr>
      <vt:lpstr>WoT System Description – Structure</vt:lpstr>
      <vt:lpstr>WoT System Description – Example</vt:lpstr>
      <vt:lpstr>Algorithms</vt:lpstr>
      <vt:lpstr>Evaluation – Case Studies 1 &amp; 2</vt:lpstr>
      <vt:lpstr>Evaluation – Case Study 3 </vt:lpstr>
      <vt:lpstr>Further Information</vt:lpstr>
      <vt:lpstr>Conclusion</vt:lpstr>
      <vt:lpstr>Contact</vt:lpstr>
      <vt:lpstr>Questions?</vt:lpstr>
      <vt:lpstr>References &amp; Download</vt:lpstr>
      <vt:lpstr>Backup Slides – Overview </vt:lpstr>
      <vt:lpstr>Approach – WoT Sequence Diagram – Definition</vt:lpstr>
      <vt:lpstr>Backup Slides – Atomic Mashup</vt:lpstr>
      <vt:lpstr>Approach – Proof of Equality – Methodology</vt:lpstr>
      <vt:lpstr>Backup Slides – Mashup Cascade</vt:lpstr>
      <vt:lpstr>Backup Slides – Sequence Diagram – Elements</vt:lpstr>
      <vt:lpstr>Backup Slides – SD Keywords 1</vt:lpstr>
      <vt:lpstr>Backup Slides – SD Keywords 2</vt:lpstr>
      <vt:lpstr>Backup Slides – SD Object Types</vt:lpstr>
      <vt:lpstr>Backup Slides – SD longer extract</vt:lpstr>
      <vt:lpstr>Backup Slides – JSON Schema Example</vt:lpstr>
      <vt:lpstr>Backup Slides – Sequence Diagram Example 2</vt:lpstr>
      <vt:lpstr>Backup Slides – Algorithms Pseudo – Conversion</vt:lpstr>
      <vt:lpstr>Backup Slides – Algorithms Pseudo – Code Generation</vt:lpstr>
      <vt:lpstr>Backup Slides – Evaluation – 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Things System Description for Respresentation of Mashups</dc:title>
  <dc:creator>Adrian Kast</dc:creator>
  <dc:description>Rechteinhaber: Technische Universität München, https://www.tum.de
Gestaltung: ediundsepp Gestaltungsgesellschaft, München, http://www.ediundsepp.de
Technische Umsetzung: eWorks GmbH, Frankfurt am Main, http://www.eworks.de</dc:description>
  <cp:lastModifiedBy>eko</cp:lastModifiedBy>
  <cp:revision>270</cp:revision>
  <dcterms:created xsi:type="dcterms:W3CDTF">2020-10-21T12:07:40Z</dcterms:created>
  <dcterms:modified xsi:type="dcterms:W3CDTF">2020-10-21T12:07:40Z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