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628" r:id="rId4"/>
    <p:sldId id="629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7"/>
    <p:restoredTop sz="96018"/>
  </p:normalViewPr>
  <p:slideViewPr>
    <p:cSldViewPr snapToGrid="0" snapToObjects="1">
      <p:cViewPr varScale="1">
        <p:scale>
          <a:sx n="151" d="100"/>
          <a:sy n="151" d="100"/>
        </p:scale>
        <p:origin x="8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hing-description/issues/303" TargetMode="External"/><Relationship Id="rId2" Type="http://schemas.openxmlformats.org/officeDocument/2006/relationships/hyperlink" Target="https://github.com/w3c/wot-discovery/issues/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7807" TargetMode="External"/><Relationship Id="rId4" Type="http://schemas.openxmlformats.org/officeDocument/2006/relationships/hyperlink" Target="https://github.com/w3c/wot-scripting-api/issues/2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48" TargetMode="External"/><Relationship Id="rId7" Type="http://schemas.openxmlformats.org/officeDocument/2006/relationships/hyperlink" Target="https://github.com/w3c/wot-discovery/issues" TargetMode="External"/><Relationship Id="rId2" Type="http://schemas.openxmlformats.org/officeDocument/2006/relationships/hyperlink" Target="https://github.com/w3c/wot-discovery/issues/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discovery/issues/18" TargetMode="External"/><Relationship Id="rId5" Type="http://schemas.openxmlformats.org/officeDocument/2006/relationships/hyperlink" Target="https://github.com/w3c/wot-discovery/issues/30" TargetMode="External"/><Relationship Id="rId4" Type="http://schemas.openxmlformats.org/officeDocument/2006/relationships/hyperlink" Target="https://github.com/w3c/wot-discovery/issues/5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t.fraunhofer.de/en.html" TargetMode="External"/><Relationship Id="rId2" Type="http://schemas.openxmlformats.org/officeDocument/2006/relationships/hyperlink" Target="https://w3c.github.io/wot-disco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hyperlink" Target="https://tools.ietf.org/html/draft-irtf-t2trg-rest-iot-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34" TargetMode="External"/><Relationship Id="rId2" Type="http://schemas.openxmlformats.org/officeDocument/2006/relationships/hyperlink" Target="https://github.com/w3c/wot-discovery/issues/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34" TargetMode="External"/><Relationship Id="rId2" Type="http://schemas.openxmlformats.org/officeDocument/2006/relationships/hyperlink" Target="https://github.com/w3c/wot-discovery/issues/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28" TargetMode="External"/><Relationship Id="rId2" Type="http://schemas.openxmlformats.org/officeDocument/2006/relationships/hyperlink" Target="https://github.com/w3c/wot-discovery/issues/4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28" TargetMode="External"/><Relationship Id="rId2" Type="http://schemas.openxmlformats.org/officeDocument/2006/relationships/hyperlink" Target="https://github.com/w3c/wot-discovery/issues/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28" TargetMode="External"/><Relationship Id="rId2" Type="http://schemas.openxmlformats.org/officeDocument/2006/relationships/hyperlink" Target="https://github.com/w3c/wot-discovery/issues/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WoT</a:t>
            </a:r>
            <a:r>
              <a:rPr lang="en-US" sz="4400" dirty="0"/>
              <a:t> Directory API</a:t>
            </a:r>
            <a:br>
              <a:rPr lang="en-US" sz="4400" dirty="0"/>
            </a:br>
            <a:r>
              <a:rPr lang="en-US" sz="1800" dirty="0"/>
              <a:t>Registration, Notification, Error Responses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Farshid Tavakolizadeh (Fraunhofer)</a:t>
            </a:r>
          </a:p>
          <a:p>
            <a:br>
              <a:rPr lang="en-US" dirty="0"/>
            </a:br>
            <a:r>
              <a:rPr lang="en-US" dirty="0"/>
              <a:t>2020-10-20</a:t>
            </a:r>
          </a:p>
          <a:p>
            <a:r>
              <a:rPr lang="en-US" dirty="0" err="1"/>
              <a:t>WoT</a:t>
            </a:r>
            <a:r>
              <a:rPr lang="en-US" dirty="0"/>
              <a:t> Online F2F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Error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73494" cy="487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Based on Problem Details*</a:t>
            </a:r>
          </a:p>
          <a:p>
            <a:pPr marL="0" indent="0">
              <a:buNone/>
            </a:pP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/>
              <a:t>For now, type is omitted (defaults to </a:t>
            </a:r>
            <a:r>
              <a:rPr lang="en-GB" sz="1800" dirty="0" err="1"/>
              <a:t>about:blank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Suggestion: </a:t>
            </a:r>
          </a:p>
          <a:p>
            <a:r>
              <a:rPr lang="en-GB" sz="1800" dirty="0"/>
              <a:t>Globally defined, protocol-agnostic </a:t>
            </a:r>
            <a:r>
              <a:rPr lang="en-GB" sz="1800" dirty="0" err="1"/>
              <a:t>WoT</a:t>
            </a:r>
            <a:r>
              <a:rPr lang="en-GB" sz="1800" dirty="0"/>
              <a:t> error types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63C80-94D1-224E-AD33-C24EB2983C21}"/>
              </a:ext>
            </a:extLst>
          </p:cNvPr>
          <p:cNvSpPr/>
          <p:nvPr/>
        </p:nvSpPr>
        <p:spPr>
          <a:xfrm>
            <a:off x="6066818" y="1690688"/>
            <a:ext cx="5888478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Error response example:</a:t>
            </a:r>
          </a:p>
          <a:p>
            <a:r>
              <a:rPr lang="en-GB" sz="1400" dirty="0"/>
              <a:t>{</a:t>
            </a:r>
          </a:p>
          <a:p>
            <a:r>
              <a:rPr lang="en-GB" sz="1400" dirty="0"/>
              <a:t>    "</a:t>
            </a:r>
            <a:r>
              <a:rPr lang="en-GB" sz="1400" dirty="0" err="1"/>
              <a:t>type":"https</a:t>
            </a:r>
            <a:r>
              <a:rPr lang="en-GB" sz="1400" dirty="0"/>
              <a:t>://w3c.org/wot/</a:t>
            </a:r>
            <a:r>
              <a:rPr lang="en-GB" sz="1400" dirty="0" err="1"/>
              <a:t>invalid_td</a:t>
            </a:r>
            <a:r>
              <a:rPr lang="en-GB" sz="1400" dirty="0"/>
              <a:t>",</a:t>
            </a:r>
          </a:p>
          <a:p>
            <a:r>
              <a:rPr lang="en-GB" sz="1400" dirty="0"/>
              <a:t>    "</a:t>
            </a:r>
            <a:r>
              <a:rPr lang="en-GB" sz="1400" dirty="0" err="1"/>
              <a:t>title":"Invalid</a:t>
            </a:r>
            <a:r>
              <a:rPr lang="en-GB" sz="1400" dirty="0"/>
              <a:t> Registration",</a:t>
            </a:r>
          </a:p>
          <a:p>
            <a:r>
              <a:rPr lang="en-GB" sz="1400" dirty="0"/>
              <a:t>    "status":400,</a:t>
            </a:r>
          </a:p>
          <a:p>
            <a:r>
              <a:rPr lang="en-GB" sz="1400" dirty="0"/>
              <a:t>    "</a:t>
            </a:r>
            <a:r>
              <a:rPr lang="en-GB" sz="1400" dirty="0" err="1"/>
              <a:t>detail":"Validation</a:t>
            </a:r>
            <a:r>
              <a:rPr lang="en-GB" sz="1400" dirty="0"/>
              <a:t> against </a:t>
            </a:r>
            <a:r>
              <a:rPr lang="en-GB" sz="1400" dirty="0" err="1"/>
              <a:t>JSONSchema</a:t>
            </a:r>
            <a:r>
              <a:rPr lang="en-GB" sz="1400" dirty="0"/>
              <a:t> detected one or more errors",</a:t>
            </a:r>
          </a:p>
          <a:p>
            <a:r>
              <a:rPr lang="en-GB" sz="1400" dirty="0"/>
              <a:t>    "instance":"/error/123e4567-e89b-12d3-a456-426655440000",</a:t>
            </a:r>
          </a:p>
          <a:p>
            <a:r>
              <a:rPr lang="en-GB" sz="1400" dirty="0"/>
              <a:t>    "validation-errors":[</a:t>
            </a:r>
          </a:p>
          <a:p>
            <a:r>
              <a:rPr lang="en-GB" sz="1400" dirty="0"/>
              <a:t>        "(root): security is required",</a:t>
            </a:r>
          </a:p>
          <a:p>
            <a:r>
              <a:rPr lang="en-GB" sz="1400" dirty="0"/>
              <a:t>        "properties.lightInformation.properties.state.properties.lastupdated.type: properties.lightInformation.properties.state.properties.lastupdated.type must be one of the following: \"</a:t>
            </a:r>
            <a:r>
              <a:rPr lang="en-GB" sz="1400" dirty="0" err="1"/>
              <a:t>boolean</a:t>
            </a:r>
            <a:r>
              <a:rPr lang="en-GB" sz="1400" dirty="0"/>
              <a:t>\", \"integer\", \"number\", \"string\", \"object\", \"array\", \"null\""</a:t>
            </a:r>
          </a:p>
          <a:p>
            <a:r>
              <a:rPr lang="en-GB" sz="1400" dirty="0"/>
              <a:t>    ]</a:t>
            </a:r>
          </a:p>
          <a:p>
            <a:r>
              <a:rPr lang="en-GB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AEFD-8AF3-4E4C-936B-43222DEB7DBF}"/>
              </a:ext>
            </a:extLst>
          </p:cNvPr>
          <p:cNvSpPr/>
          <p:nvPr/>
        </p:nvSpPr>
        <p:spPr>
          <a:xfrm>
            <a:off x="953311" y="4971355"/>
            <a:ext cx="60193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Related Issues:</a:t>
            </a:r>
          </a:p>
          <a:p>
            <a:r>
              <a:rPr lang="en-GB" sz="1200" dirty="0"/>
              <a:t>Define error responses: </a:t>
            </a:r>
            <a:r>
              <a:rPr lang="en-GB" sz="1200" dirty="0">
                <a:hlinkClick r:id="rId2"/>
              </a:rPr>
              <a:t>https://github.com/w3c/wot-discovery/issues/44</a:t>
            </a:r>
            <a:br>
              <a:rPr lang="en-GB" sz="1200" dirty="0"/>
            </a:br>
            <a:r>
              <a:rPr lang="en-GB" sz="1200" dirty="0"/>
              <a:t>Error conditions for form requests: </a:t>
            </a:r>
            <a:r>
              <a:rPr lang="en-GB" sz="1200" dirty="0">
                <a:hlinkClick r:id="rId3"/>
              </a:rPr>
              <a:t>https://github.com/w3c/wot-thing-description/issues/303</a:t>
            </a:r>
            <a:br>
              <a:rPr lang="en-GB" sz="1200" dirty="0"/>
            </a:br>
            <a:r>
              <a:rPr lang="en-GB" sz="1200" dirty="0"/>
              <a:t>Error Handling: </a:t>
            </a:r>
            <a:r>
              <a:rPr lang="en-GB" sz="1200" dirty="0">
                <a:hlinkClick r:id="rId4"/>
              </a:rPr>
              <a:t>https://github.com/w3c/wot-scripting-api/issues/200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* Problem Details: </a:t>
            </a:r>
            <a:r>
              <a:rPr lang="en-GB" sz="1200" dirty="0">
                <a:hlinkClick r:id="rId5"/>
              </a:rPr>
              <a:t>https://tools.ietf.org/html/rfc7807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5469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Other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222"/>
            <a:ext cx="10400489" cy="48787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Identifier of TD in directory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Using OAuth scopes for fine-grained access control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E.g. allow updates but prevent creation (same HTTP path and method)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Equivalent </a:t>
            </a:r>
            <a:r>
              <a:rPr lang="en-GB" sz="1800" dirty="0" err="1"/>
              <a:t>OpenAPI</a:t>
            </a:r>
            <a:r>
              <a:rPr lang="en-GB" sz="1800" dirty="0"/>
              <a:t> spec: </a:t>
            </a:r>
            <a:r>
              <a:rPr lang="en-GB" sz="1800" dirty="0">
                <a:hlinkClick r:id="rId2"/>
              </a:rPr>
              <a:t>https://github.com/w3c/wot-discovery/issues/82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Anonymous TD Deduplication: </a:t>
            </a:r>
            <a:r>
              <a:rPr lang="en-GB" sz="1800" dirty="0">
                <a:hlinkClick r:id="rId3"/>
              </a:rPr>
              <a:t>https://github.com/w3c/wot-discovery/issues/48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Define directory vocab: </a:t>
            </a:r>
            <a:r>
              <a:rPr lang="en-GB" sz="1800" dirty="0">
                <a:hlinkClick r:id="rId4"/>
              </a:rPr>
              <a:t>https://github.com/w3c/wot-discovery/issues/54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Out-of-band information: </a:t>
            </a:r>
            <a:r>
              <a:rPr lang="en-GB" sz="1800" dirty="0">
                <a:hlinkClick r:id="rId5"/>
              </a:rPr>
              <a:t>https://github.com/w3c/wot-discovery/issues/30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TTL Use cases: </a:t>
            </a:r>
            <a:r>
              <a:rPr lang="en-GB" sz="1800" dirty="0">
                <a:hlinkClick r:id="rId6"/>
              </a:rPr>
              <a:t>https://github.com/w3c/wot-discovery/issues/18</a:t>
            </a: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/>
              <a:t>And many more </a:t>
            </a:r>
            <a:r>
              <a:rPr lang="en-GB" sz="1800" dirty="0">
                <a:hlinkClick r:id="rId7"/>
              </a:rPr>
              <a:t>https://github.com/w3c/wot-discovery/issues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5F4CC6-14EF-6D4A-8763-FD72A802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00" y="1052670"/>
            <a:ext cx="8208000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 you for listening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E744AD-1E60-0243-8B74-A17688EE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2286000"/>
            <a:ext cx="8208000" cy="351933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b="1" dirty="0" err="1"/>
              <a:t>WoT</a:t>
            </a:r>
            <a:r>
              <a:rPr lang="en-GB" b="1" dirty="0"/>
              <a:t> Discovery Draft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https://w3c.github.io/wot-discovery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Fraunhofer FIT</a:t>
            </a: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https://www.fit.fraunhofer.de/en.html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800" dirty="0"/>
              <a:t>Contact: </a:t>
            </a:r>
            <a:r>
              <a:rPr lang="en-US" sz="1800" dirty="0"/>
              <a:t>Farshid Tavakolizadeh &lt;</a:t>
            </a:r>
            <a:r>
              <a:rPr lang="en-US" sz="1800" dirty="0" err="1"/>
              <a:t>firstname.lastname@fit.fraunhofer.de</a:t>
            </a:r>
            <a:r>
              <a:rPr lang="en-US" sz="1800" dirty="0"/>
              <a:t>&gt;</a:t>
            </a:r>
            <a:endParaRPr lang="en-GB" sz="1800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4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Overview</a:t>
            </a:r>
          </a:p>
          <a:p>
            <a:r>
              <a:rPr lang="en-US" dirty="0"/>
              <a:t>Registration API</a:t>
            </a:r>
          </a:p>
          <a:p>
            <a:r>
              <a:rPr lang="en-US" dirty="0"/>
              <a:t>Notification API</a:t>
            </a:r>
          </a:p>
          <a:p>
            <a:r>
              <a:rPr lang="en-US" dirty="0"/>
              <a:t>Error Responses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API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Registration</a:t>
            </a:r>
          </a:p>
          <a:p>
            <a:pPr lvl="1"/>
            <a:r>
              <a:rPr lang="en-GB" sz="1400" dirty="0"/>
              <a:t>Management (CRUD) of Thing Descriptions</a:t>
            </a:r>
          </a:p>
          <a:p>
            <a:pPr lvl="1"/>
            <a:r>
              <a:rPr lang="en-GB" sz="1400" dirty="0"/>
              <a:t>CRUD spec in First Public Working Draft (FPWD) </a:t>
            </a:r>
          </a:p>
          <a:p>
            <a:r>
              <a:rPr lang="en-GB" sz="1800" dirty="0"/>
              <a:t>Notification</a:t>
            </a:r>
          </a:p>
          <a:p>
            <a:pPr lvl="1"/>
            <a:r>
              <a:rPr lang="en-GB" sz="1400" dirty="0"/>
              <a:t>Registration events </a:t>
            </a:r>
          </a:p>
          <a:p>
            <a:pPr lvl="1"/>
            <a:r>
              <a:rPr lang="en-GB" sz="1400" dirty="0"/>
              <a:t>Spec in FPWD</a:t>
            </a:r>
          </a:p>
          <a:p>
            <a:r>
              <a:rPr lang="en-GB" sz="1800" dirty="0"/>
              <a:t>Search</a:t>
            </a:r>
          </a:p>
          <a:p>
            <a:pPr lvl="1"/>
            <a:r>
              <a:rPr lang="en-GB" sz="1400" dirty="0"/>
              <a:t>Syntactic and semantic search</a:t>
            </a:r>
          </a:p>
          <a:p>
            <a:pPr lvl="1"/>
            <a:r>
              <a:rPr lang="en-GB" sz="1400" dirty="0"/>
              <a:t>Spec in FPWD</a:t>
            </a:r>
          </a:p>
          <a:p>
            <a:pPr lvl="1"/>
            <a:r>
              <a:rPr lang="en-GB" sz="1400" dirty="0"/>
              <a:t>More in the next presentation</a:t>
            </a:r>
          </a:p>
          <a:p>
            <a:r>
              <a:rPr lang="en-GB" sz="1800" dirty="0"/>
              <a:t>Management</a:t>
            </a:r>
          </a:p>
          <a:p>
            <a:pPr lvl="1"/>
            <a:r>
              <a:rPr lang="en-GB" sz="1400" dirty="0"/>
              <a:t>Administration (server, security config)</a:t>
            </a:r>
          </a:p>
          <a:p>
            <a:pPr lvl="1"/>
            <a:r>
              <a:rPr lang="en-GB" sz="1400" dirty="0"/>
              <a:t>To be specified. Should this even be in the spec?</a:t>
            </a:r>
          </a:p>
          <a:p>
            <a:pPr lvl="1"/>
            <a:endParaRPr lang="en-GB" sz="1400" dirty="0"/>
          </a:p>
          <a:p>
            <a:pPr marL="0" indent="0">
              <a:buNone/>
            </a:pPr>
            <a:r>
              <a:rPr lang="en-GB" sz="1800" dirty="0"/>
              <a:t>API is defined in a Thing Description and supporting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</a:t>
            </a:r>
            <a:r>
              <a:rPr lang="en-US" dirty="0" err="1"/>
              <a:t>WoT</a:t>
            </a:r>
            <a:r>
              <a:rPr lang="en-US" dirty="0"/>
              <a:t>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Registration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433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RESTful</a:t>
            </a:r>
            <a:r>
              <a:rPr lang="en-GB" sz="1800" baseline="30000" dirty="0"/>
              <a:t>1</a:t>
            </a:r>
            <a:r>
              <a:rPr lang="en-GB" sz="1800" dirty="0"/>
              <a:t> HTTP</a:t>
            </a:r>
            <a:r>
              <a:rPr lang="en-GB" sz="1800" baseline="30000" dirty="0"/>
              <a:t>2</a:t>
            </a:r>
            <a:r>
              <a:rPr lang="en-GB" sz="1800" dirty="0"/>
              <a:t> Create, retrieve, update, and delete (CRUD) operations:</a:t>
            </a:r>
          </a:p>
          <a:p>
            <a:pPr marL="0" indent="0">
              <a:buNone/>
            </a:pPr>
            <a:r>
              <a:rPr lang="en-GB" sz="1800" b="1" dirty="0"/>
              <a:t>/td </a:t>
            </a:r>
          </a:p>
          <a:p>
            <a:r>
              <a:rPr lang="en-GB" sz="1800" dirty="0"/>
              <a:t>POST a TD</a:t>
            </a:r>
            <a:r>
              <a:rPr lang="en-GB" sz="1800" baseline="30000" dirty="0"/>
              <a:t>3</a:t>
            </a:r>
          </a:p>
          <a:p>
            <a:pPr lvl="1"/>
            <a:r>
              <a:rPr lang="en-GB" sz="1400" dirty="0"/>
              <a:t>Create an Anonymous TD -&gt; Response header provides a system-generated identifier (i.e. UUID v4)</a:t>
            </a:r>
          </a:p>
          <a:p>
            <a:pPr marL="0" indent="0">
              <a:buNone/>
            </a:pPr>
            <a:r>
              <a:rPr lang="en-GB" sz="1800" b="1" dirty="0"/>
              <a:t>/td/{id}</a:t>
            </a:r>
          </a:p>
          <a:p>
            <a:r>
              <a:rPr lang="en-GB" sz="1800" dirty="0"/>
              <a:t>GET a TD </a:t>
            </a:r>
          </a:p>
          <a:p>
            <a:pPr lvl="1"/>
            <a:r>
              <a:rPr lang="en-GB" sz="1400" dirty="0"/>
              <a:t>Retrieve a TD with the given identifier</a:t>
            </a:r>
          </a:p>
          <a:p>
            <a:r>
              <a:rPr lang="en-GB" sz="1800" dirty="0"/>
              <a:t>PUT a TD</a:t>
            </a:r>
            <a:r>
              <a:rPr lang="en-GB" sz="1800" baseline="30000" dirty="0"/>
              <a:t>3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sz="1400" dirty="0"/>
              <a:t>Create/Update a TD with the given identifier –&gt; Response status is 201 Created/204 No Content</a:t>
            </a:r>
          </a:p>
          <a:p>
            <a:r>
              <a:rPr lang="en-GB" sz="1800" dirty="0"/>
              <a:t>PATCH a TD</a:t>
            </a:r>
            <a:r>
              <a:rPr lang="en-GB" sz="1800" baseline="30000" dirty="0"/>
              <a:t>3</a:t>
            </a:r>
            <a:endParaRPr lang="en-GB" sz="1800" dirty="0"/>
          </a:p>
          <a:p>
            <a:pPr lvl="1"/>
            <a:r>
              <a:rPr lang="en-GB" sz="1400" dirty="0"/>
              <a:t>Update a Partial TD or whole TD with the given identifier</a:t>
            </a:r>
          </a:p>
          <a:p>
            <a:r>
              <a:rPr lang="en-GB" sz="1800" dirty="0"/>
              <a:t>DELETE a TD</a:t>
            </a:r>
          </a:p>
          <a:p>
            <a:pPr lvl="1"/>
            <a:r>
              <a:rPr lang="en-GB" sz="1400" dirty="0"/>
              <a:t>Delete a TD with the given identifier</a:t>
            </a:r>
          </a:p>
          <a:p>
            <a:pPr marL="457200" lvl="1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AE246-92E1-E445-ADA8-EFAE6D9D4B94}"/>
              </a:ext>
            </a:extLst>
          </p:cNvPr>
          <p:cNvSpPr/>
          <p:nvPr/>
        </p:nvSpPr>
        <p:spPr>
          <a:xfrm>
            <a:off x="838200" y="5759834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aseline="30000" dirty="0"/>
              <a:t>1 </a:t>
            </a:r>
            <a:r>
              <a:rPr lang="en-GB" sz="1200" dirty="0"/>
              <a:t>RESTful Design for Internet of Things Systems: </a:t>
            </a:r>
            <a:r>
              <a:rPr lang="en-GB" sz="1200" dirty="0">
                <a:hlinkClick r:id="rId2"/>
              </a:rPr>
              <a:t>https://tools.ietf.org/html/draft-irtf-t2trg-rest-iot-06</a:t>
            </a:r>
            <a:endParaRPr lang="en-GB" sz="1200" dirty="0"/>
          </a:p>
          <a:p>
            <a:r>
              <a:rPr lang="en-GB" sz="1200" baseline="30000" dirty="0"/>
              <a:t>2 </a:t>
            </a:r>
            <a:r>
              <a:rPr lang="en-GB" sz="1200" dirty="0"/>
              <a:t>Hypertext Transfer Protocol (HTTP/1.1): Semantics and Content: </a:t>
            </a:r>
            <a:r>
              <a:rPr lang="en-GB" sz="1200" dirty="0">
                <a:hlinkClick r:id="rId3"/>
              </a:rPr>
              <a:t>https://tools.ietf.org/html/rfc7231</a:t>
            </a:r>
            <a:endParaRPr lang="en-GB" sz="1200" dirty="0"/>
          </a:p>
          <a:p>
            <a:r>
              <a:rPr lang="en-GB" sz="1200" baseline="30000" dirty="0"/>
              <a:t>3</a:t>
            </a:r>
            <a:r>
              <a:rPr lang="en-GB" sz="1200" dirty="0"/>
              <a:t> [Recommended] TD validation against TD </a:t>
            </a:r>
            <a:r>
              <a:rPr lang="en-GB" sz="1200" dirty="0" err="1"/>
              <a:t>JSONSchema</a:t>
            </a:r>
            <a:endParaRPr lang="en-GB" sz="1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Registration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u="sng" dirty="0"/>
              <a:t>Beyond FPWD</a:t>
            </a:r>
          </a:p>
          <a:p>
            <a:pPr marL="0" indent="0">
              <a:buNone/>
            </a:pPr>
            <a:r>
              <a:rPr lang="en-GB" sz="1800" dirty="0"/>
              <a:t>RESTful Listing (CRUD</a:t>
            </a:r>
            <a:r>
              <a:rPr lang="en-GB" sz="1800" b="1" dirty="0"/>
              <a:t>L</a:t>
            </a:r>
            <a:r>
              <a:rPr lang="en-GB" sz="1800" dirty="0"/>
              <a:t>):</a:t>
            </a:r>
          </a:p>
          <a:p>
            <a:pPr marL="0" indent="0">
              <a:buNone/>
            </a:pPr>
            <a:r>
              <a:rPr lang="en-GB" sz="1800" b="1" dirty="0"/>
              <a:t>/td </a:t>
            </a:r>
          </a:p>
          <a:p>
            <a:r>
              <a:rPr lang="en-GB" sz="1800" dirty="0"/>
              <a:t>Get TDs</a:t>
            </a:r>
          </a:p>
          <a:p>
            <a:pPr lvl="1"/>
            <a:r>
              <a:rPr lang="en-GB" sz="1600" dirty="0"/>
              <a:t>Get a list of all TDs</a:t>
            </a:r>
          </a:p>
          <a:p>
            <a:pPr lvl="1"/>
            <a:r>
              <a:rPr lang="en-GB" sz="1600" dirty="0"/>
              <a:t>Requires pagination/streaming to reduce server and client load</a:t>
            </a:r>
          </a:p>
          <a:p>
            <a:pPr lvl="1"/>
            <a:r>
              <a:rPr lang="en-GB" sz="1600" b="1" dirty="0"/>
              <a:t>Pagination</a:t>
            </a:r>
            <a:r>
              <a:rPr lang="en-GB" sz="1600" dirty="0"/>
              <a:t>: limit total TDs per page</a:t>
            </a:r>
          </a:p>
          <a:p>
            <a:pPr lvl="2"/>
            <a:r>
              <a:rPr lang="en-GB" sz="1600" dirty="0"/>
              <a:t>How to deal with a single, large TD?</a:t>
            </a:r>
          </a:p>
          <a:p>
            <a:pPr lvl="3"/>
            <a:r>
              <a:rPr lang="en-GB" sz="1600" dirty="0"/>
              <a:t>Replace large TDs with TD links? Inconsistent results, but easy to process if links have a specific @type.</a:t>
            </a:r>
          </a:p>
          <a:p>
            <a:pPr lvl="3"/>
            <a:r>
              <a:rPr lang="en-GB" sz="1600" dirty="0"/>
              <a:t>List only links to TDs? Too much overhead to query every TD separately.</a:t>
            </a:r>
          </a:p>
          <a:p>
            <a:pPr lvl="3"/>
            <a:r>
              <a:rPr lang="en-GB" sz="1600" dirty="0"/>
              <a:t>Erase the problem: prevent creation of TDs that are larger than a configurable value?</a:t>
            </a:r>
          </a:p>
          <a:p>
            <a:pPr lvl="3"/>
            <a:r>
              <a:rPr lang="en-GB" sz="1600" dirty="0"/>
              <a:t>Give control to client to choose (Full </a:t>
            </a:r>
            <a:r>
              <a:rPr lang="en-GB" sz="1600" dirty="0" err="1"/>
              <a:t>TDs|TD</a:t>
            </a:r>
            <a:r>
              <a:rPr lang="en-GB" sz="1600" dirty="0"/>
              <a:t> Links). Server can reject the request if it doesn't want to return a list that is too big.</a:t>
            </a:r>
          </a:p>
          <a:p>
            <a:pPr lvl="1"/>
            <a:r>
              <a:rPr lang="en-GB" sz="1600" dirty="0"/>
              <a:t>Streaming: next slide</a:t>
            </a:r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D09DF-B77E-064E-8D81-11D96E446541}"/>
              </a:ext>
            </a:extLst>
          </p:cNvPr>
          <p:cNvSpPr/>
          <p:nvPr/>
        </p:nvSpPr>
        <p:spPr>
          <a:xfrm>
            <a:off x="838200" y="5617686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4292E"/>
                </a:solidFill>
              </a:rPr>
              <a:t>Related Issues: </a:t>
            </a:r>
          </a:p>
          <a:p>
            <a:r>
              <a:rPr lang="en-GB" sz="1200" dirty="0">
                <a:solidFill>
                  <a:srgbClr val="24292E"/>
                </a:solidFill>
              </a:rPr>
              <a:t>Handle huge set of Thing Descriptions: </a:t>
            </a:r>
            <a:r>
              <a:rPr lang="en-GB" sz="1200" dirty="0">
                <a:solidFill>
                  <a:srgbClr val="24292E"/>
                </a:solidFill>
                <a:hlinkClick r:id="rId2"/>
              </a:rPr>
              <a:t>https://github.com/w3c/wot-discovery/issues/16</a:t>
            </a:r>
            <a:endParaRPr lang="en-GB" sz="1200" dirty="0">
              <a:solidFill>
                <a:srgbClr val="24292E"/>
              </a:solidFill>
            </a:endParaRPr>
          </a:p>
          <a:p>
            <a:r>
              <a:rPr lang="en-GB" sz="1200" dirty="0"/>
              <a:t>Add links section to directory information model</a:t>
            </a:r>
            <a:r>
              <a:rPr lang="en-GB" sz="1200" dirty="0">
                <a:solidFill>
                  <a:srgbClr val="24292E"/>
                </a:solidFill>
              </a:rPr>
              <a:t>: </a:t>
            </a:r>
            <a:r>
              <a:rPr lang="en-GB" sz="1200" dirty="0">
                <a:solidFill>
                  <a:srgbClr val="24292E"/>
                </a:solidFill>
                <a:hlinkClick r:id="rId3"/>
              </a:rPr>
              <a:t>https://</a:t>
            </a:r>
            <a:r>
              <a:rPr lang="en-GB" sz="1200" dirty="0" err="1">
                <a:solidFill>
                  <a:srgbClr val="24292E"/>
                </a:solidFill>
                <a:hlinkClick r:id="rId3"/>
              </a:rPr>
              <a:t>github.com</a:t>
            </a:r>
            <a:r>
              <a:rPr lang="en-GB" sz="1200" dirty="0">
                <a:solidFill>
                  <a:srgbClr val="24292E"/>
                </a:solidFill>
                <a:hlinkClick r:id="rId3"/>
              </a:rPr>
              <a:t>/w3c/wot-discovery/issues/34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CC503-33E9-E540-A67F-2AD5B2B1C41D}"/>
              </a:ext>
            </a:extLst>
          </p:cNvPr>
          <p:cNvSpPr/>
          <p:nvPr/>
        </p:nvSpPr>
        <p:spPr>
          <a:xfrm>
            <a:off x="8392886" y="681037"/>
            <a:ext cx="260168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/>
              <a:t>TD Link example: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"@context":"…",</a:t>
            </a:r>
          </a:p>
          <a:p>
            <a:r>
              <a:rPr lang="en-GB" sz="1200" dirty="0"/>
              <a:t>    "@</a:t>
            </a:r>
            <a:r>
              <a:rPr lang="en-GB" sz="1200" dirty="0" err="1"/>
              <a:t>type":"Link</a:t>
            </a:r>
            <a:r>
              <a:rPr lang="en-GB" sz="1200" dirty="0"/>
              <a:t>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title":"Title</a:t>
            </a:r>
            <a:r>
              <a:rPr lang="en-GB" sz="1200" dirty="0"/>
              <a:t> of linked TD",</a:t>
            </a:r>
          </a:p>
          <a:p>
            <a:r>
              <a:rPr lang="en-GB" sz="1200" dirty="0"/>
              <a:t>    "security":"...",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securityDefinitions</a:t>
            </a:r>
            <a:r>
              <a:rPr lang="en-GB" sz="1200" dirty="0"/>
              <a:t>":"...",</a:t>
            </a:r>
          </a:p>
          <a:p>
            <a:r>
              <a:rPr lang="en-GB" sz="1200" dirty="0"/>
              <a:t>    "links":[</a:t>
            </a:r>
          </a:p>
          <a:p>
            <a:r>
              <a:rPr lang="en-GB" sz="1200" dirty="0"/>
              <a:t>        {</a:t>
            </a:r>
          </a:p>
          <a:p>
            <a:r>
              <a:rPr lang="en-GB" sz="1200" dirty="0"/>
              <a:t>            "</a:t>
            </a:r>
            <a:r>
              <a:rPr lang="en-GB" sz="1200" dirty="0" err="1"/>
              <a:t>rel</a:t>
            </a:r>
            <a:r>
              <a:rPr lang="en-GB" sz="1200" dirty="0"/>
              <a:t>":"</a:t>
            </a:r>
            <a:r>
              <a:rPr lang="en-GB" sz="1200" dirty="0" err="1"/>
              <a:t>furtherExploration</a:t>
            </a:r>
            <a:r>
              <a:rPr lang="en-GB" sz="1200" dirty="0"/>
              <a:t>",</a:t>
            </a:r>
          </a:p>
          <a:p>
            <a:r>
              <a:rPr lang="en-GB" sz="1200" dirty="0"/>
              <a:t>            "</a:t>
            </a:r>
            <a:r>
              <a:rPr lang="en-GB" sz="1200" dirty="0" err="1"/>
              <a:t>href</a:t>
            </a:r>
            <a:r>
              <a:rPr lang="en-GB" sz="1200" dirty="0"/>
              <a:t>":"/td/1234",</a:t>
            </a:r>
          </a:p>
          <a:p>
            <a:r>
              <a:rPr lang="en-GB" sz="1200" dirty="0"/>
              <a:t>            "</a:t>
            </a:r>
            <a:r>
              <a:rPr lang="en-GB" sz="1200" dirty="0" err="1"/>
              <a:t>type":"application</a:t>
            </a:r>
            <a:r>
              <a:rPr lang="en-GB" sz="1200" dirty="0"/>
              <a:t>/</a:t>
            </a:r>
            <a:r>
              <a:rPr lang="en-GB" sz="1200" dirty="0" err="1"/>
              <a:t>td+json</a:t>
            </a:r>
            <a:r>
              <a:rPr lang="en-GB" sz="1200" dirty="0"/>
              <a:t>"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]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Registration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u="sng" dirty="0"/>
              <a:t>Beyond FPWD</a:t>
            </a:r>
          </a:p>
          <a:p>
            <a:pPr marL="0" indent="0">
              <a:buNone/>
            </a:pPr>
            <a:r>
              <a:rPr lang="en-GB" sz="1800" dirty="0"/>
              <a:t>RESTful Listing (CRUD</a:t>
            </a:r>
            <a:r>
              <a:rPr lang="en-GB" sz="1800" b="1" dirty="0"/>
              <a:t>L</a:t>
            </a:r>
            <a:r>
              <a:rPr lang="en-GB" sz="1800" dirty="0"/>
              <a:t>):</a:t>
            </a:r>
          </a:p>
          <a:p>
            <a:pPr marL="0" indent="0">
              <a:buNone/>
            </a:pPr>
            <a:r>
              <a:rPr lang="en-GB" sz="1800" b="1" dirty="0"/>
              <a:t>/td </a:t>
            </a:r>
          </a:p>
          <a:p>
            <a:r>
              <a:rPr lang="en-GB" sz="1800" dirty="0"/>
              <a:t>Get TDs</a:t>
            </a:r>
          </a:p>
          <a:p>
            <a:pPr lvl="1"/>
            <a:r>
              <a:rPr lang="en-GB" sz="1600" dirty="0"/>
              <a:t>Get a list of all TDs</a:t>
            </a:r>
          </a:p>
          <a:p>
            <a:pPr lvl="1"/>
            <a:r>
              <a:rPr lang="en-GB" sz="1600" dirty="0"/>
              <a:t>Requires pagination/streaming to reduce server and client load</a:t>
            </a:r>
          </a:p>
          <a:p>
            <a:pPr lvl="1"/>
            <a:r>
              <a:rPr lang="en-GB" sz="1600" b="1" dirty="0"/>
              <a:t>Streaming</a:t>
            </a:r>
            <a:endParaRPr lang="en-GB" sz="1600" dirty="0"/>
          </a:p>
          <a:p>
            <a:pPr lvl="2"/>
            <a:r>
              <a:rPr lang="en-GB" sz="1600" dirty="0"/>
              <a:t>Revisit this in the follow-up discovery versions?</a:t>
            </a:r>
          </a:p>
          <a:p>
            <a:pPr lvl="2"/>
            <a:r>
              <a:rPr lang="en-GB" sz="1600" dirty="0" err="1"/>
              <a:t>gRPC</a:t>
            </a:r>
            <a:r>
              <a:rPr lang="en-GB" sz="1600" dirty="0"/>
              <a:t>/HTTP2 (not just good for TD stream fetch, but also request/response and notifications)</a:t>
            </a:r>
          </a:p>
          <a:p>
            <a:pPr lvl="3"/>
            <a:r>
              <a:rPr lang="en-GB" sz="1400" dirty="0"/>
              <a:t>Defining the </a:t>
            </a:r>
            <a:r>
              <a:rPr lang="en-GB" sz="1400" dirty="0" err="1"/>
              <a:t>protobuf</a:t>
            </a:r>
            <a:r>
              <a:rPr lang="en-GB" sz="1400" dirty="0"/>
              <a:t> message for TD may be challenging</a:t>
            </a:r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B62E6-F4CD-5E47-8F91-103EA285BA3A}"/>
              </a:ext>
            </a:extLst>
          </p:cNvPr>
          <p:cNvSpPr/>
          <p:nvPr/>
        </p:nvSpPr>
        <p:spPr>
          <a:xfrm>
            <a:off x="838200" y="5617686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4292E"/>
                </a:solidFill>
              </a:rPr>
              <a:t>Related Issues: </a:t>
            </a:r>
          </a:p>
          <a:p>
            <a:r>
              <a:rPr lang="en-GB" sz="1200" dirty="0">
                <a:solidFill>
                  <a:srgbClr val="24292E"/>
                </a:solidFill>
              </a:rPr>
              <a:t>Handle huge set of Thing Descriptions: </a:t>
            </a:r>
            <a:r>
              <a:rPr lang="en-GB" sz="1200" dirty="0">
                <a:solidFill>
                  <a:srgbClr val="24292E"/>
                </a:solidFill>
                <a:hlinkClick r:id="rId2"/>
              </a:rPr>
              <a:t>https://github.com/w3c/wot-discovery/issues/16</a:t>
            </a:r>
            <a:endParaRPr lang="en-GB" sz="1200" dirty="0">
              <a:solidFill>
                <a:srgbClr val="24292E"/>
              </a:solidFill>
            </a:endParaRPr>
          </a:p>
          <a:p>
            <a:r>
              <a:rPr lang="en-GB" sz="1200" dirty="0"/>
              <a:t>Add links section to directory information model</a:t>
            </a:r>
            <a:r>
              <a:rPr lang="en-GB" sz="1200" dirty="0">
                <a:solidFill>
                  <a:srgbClr val="24292E"/>
                </a:solidFill>
              </a:rPr>
              <a:t>: </a:t>
            </a:r>
            <a:r>
              <a:rPr lang="en-GB" sz="1200" dirty="0">
                <a:solidFill>
                  <a:srgbClr val="24292E"/>
                </a:solidFill>
                <a:hlinkClick r:id="rId3"/>
              </a:rPr>
              <a:t>https://</a:t>
            </a:r>
            <a:r>
              <a:rPr lang="en-GB" sz="1200" dirty="0" err="1">
                <a:solidFill>
                  <a:srgbClr val="24292E"/>
                </a:solidFill>
                <a:hlinkClick r:id="rId3"/>
              </a:rPr>
              <a:t>github.com</a:t>
            </a:r>
            <a:r>
              <a:rPr lang="en-GB" sz="1200" dirty="0">
                <a:solidFill>
                  <a:srgbClr val="24292E"/>
                </a:solidFill>
                <a:hlinkClick r:id="rId3"/>
              </a:rPr>
              <a:t>/w3c/wot-discovery/issues/34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660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Notification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TD change events. Based on Server-Sent Events (SSE)*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Features:</a:t>
            </a:r>
          </a:p>
          <a:p>
            <a:r>
              <a:rPr lang="en-GB" sz="1800" dirty="0"/>
              <a:t>Re-connecting clients can continue from the last received event (part of SSE)</a:t>
            </a:r>
          </a:p>
          <a:p>
            <a:r>
              <a:rPr lang="en-GB" sz="1800" dirty="0"/>
              <a:t>Client-side event filtering (part of SSE)</a:t>
            </a:r>
          </a:p>
          <a:p>
            <a:r>
              <a:rPr lang="en-GB" sz="1800" dirty="0"/>
              <a:t>Server-side filtering</a:t>
            </a:r>
          </a:p>
          <a:p>
            <a:r>
              <a:rPr lang="en-GB" sz="1800" dirty="0"/>
              <a:t>TD change diffs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B5A9C-14B1-0E40-A407-ED1954997562}"/>
              </a:ext>
            </a:extLst>
          </p:cNvPr>
          <p:cNvSpPr/>
          <p:nvPr/>
        </p:nvSpPr>
        <p:spPr>
          <a:xfrm>
            <a:off x="838200" y="5218015"/>
            <a:ext cx="6999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Related issues:</a:t>
            </a:r>
          </a:p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Decide how to securely do notifications from a Directory: </a:t>
            </a:r>
            <a:r>
              <a:rPr lang="en-GB" sz="1200" dirty="0">
                <a:solidFill>
                  <a:srgbClr val="24292E"/>
                </a:solidFill>
                <a:latin typeface="-apple-system"/>
                <a:hlinkClick r:id="rId2"/>
              </a:rPr>
              <a:t>https://github.com/w3c/wot-discovery/issues/42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Directories should notify subscribers when a TD is updated: </a:t>
            </a:r>
            <a:r>
              <a:rPr lang="en-GB" sz="1200" dirty="0">
                <a:solidFill>
                  <a:srgbClr val="24292E"/>
                </a:solidFill>
                <a:latin typeface="-apple-system"/>
                <a:hlinkClick r:id="rId3"/>
              </a:rPr>
              <a:t>https://github.com/w3c/wot-discovery/issues/28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200" dirty="0"/>
              <a:t>* Server-Sent Events (SSE): https://www.w3.org/TR/</a:t>
            </a:r>
            <a:r>
              <a:rPr lang="en-GB" sz="1200" dirty="0" err="1"/>
              <a:t>eventsource</a:t>
            </a:r>
            <a:r>
              <a:rPr lang="en-GB" sz="1200" dirty="0"/>
              <a:t>/</a:t>
            </a:r>
          </a:p>
          <a:p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7893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Notification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Event Types:</a:t>
            </a:r>
          </a:p>
          <a:p>
            <a:r>
              <a:rPr lang="en-GB" sz="1600" dirty="0" err="1"/>
              <a:t>created_td</a:t>
            </a:r>
            <a:r>
              <a:rPr lang="en-GB" sz="1600" dirty="0"/>
              <a:t>, </a:t>
            </a:r>
            <a:r>
              <a:rPr lang="en-GB" sz="1600" dirty="0" err="1"/>
              <a:t>updated_td</a:t>
            </a:r>
            <a:r>
              <a:rPr lang="en-GB" sz="1600" dirty="0"/>
              <a:t>, </a:t>
            </a:r>
            <a:r>
              <a:rPr lang="en-GB" sz="1600" dirty="0" err="1"/>
              <a:t>deleted_td</a:t>
            </a: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en-GB" sz="1800" dirty="0"/>
              <a:t>Event Filtering:</a:t>
            </a:r>
          </a:p>
          <a:p>
            <a:r>
              <a:rPr lang="en-GB" sz="1600" dirty="0"/>
              <a:t>/events -&gt; all events</a:t>
            </a:r>
          </a:p>
          <a:p>
            <a:r>
              <a:rPr lang="en-GB" sz="1600" dirty="0"/>
              <a:t>/</a:t>
            </a:r>
            <a:r>
              <a:rPr lang="en-GB" sz="1600" dirty="0" err="1"/>
              <a:t>events?</a:t>
            </a:r>
            <a:r>
              <a:rPr lang="en-GB" sz="1600" b="1" dirty="0" err="1"/>
              <a:t>type</a:t>
            </a:r>
            <a:r>
              <a:rPr lang="en-GB" sz="1600" dirty="0"/>
              <a:t>=</a:t>
            </a:r>
            <a:r>
              <a:rPr lang="en-GB" sz="1600" dirty="0" err="1"/>
              <a:t>created_td&amp;</a:t>
            </a:r>
            <a:r>
              <a:rPr lang="en-GB" sz="1600" b="1" dirty="0" err="1"/>
              <a:t>type</a:t>
            </a:r>
            <a:r>
              <a:rPr lang="en-GB" sz="1600" dirty="0"/>
              <a:t>=</a:t>
            </a:r>
            <a:r>
              <a:rPr lang="en-GB" sz="1600" dirty="0" err="1"/>
              <a:t>deleted_td</a:t>
            </a:r>
            <a:r>
              <a:rPr lang="en-GB" sz="1600" dirty="0"/>
              <a:t> -&gt; all create and delete events</a:t>
            </a:r>
          </a:p>
          <a:p>
            <a:r>
              <a:rPr lang="en-GB" sz="1600" dirty="0"/>
              <a:t>/</a:t>
            </a:r>
            <a:r>
              <a:rPr lang="en-GB" sz="1600" dirty="0" err="1"/>
              <a:t>events?</a:t>
            </a:r>
            <a:r>
              <a:rPr lang="en-GB" sz="1600" b="1" dirty="0" err="1"/>
              <a:t>type</a:t>
            </a:r>
            <a:r>
              <a:rPr lang="en-GB" sz="1600" dirty="0"/>
              <a:t>=</a:t>
            </a:r>
            <a:r>
              <a:rPr lang="en-GB" sz="1600" dirty="0" err="1"/>
              <a:t>updated_td&amp;</a:t>
            </a:r>
            <a:r>
              <a:rPr lang="en-GB" sz="1600" b="1" dirty="0" err="1"/>
              <a:t>td_id</a:t>
            </a:r>
            <a:r>
              <a:rPr lang="en-GB" sz="1600" dirty="0"/>
              <a:t>=urn:example:1234 -&gt; updates on TD with urn:example:1234 ID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[Optional] /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events?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jsonpath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=$[?(@.title=~/.*Temperature Sensor/) -&gt; updates on TDs with title ending with Temperature Sensor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4B4EE-83E8-7746-99DB-959CFF292678}"/>
              </a:ext>
            </a:extLst>
          </p:cNvPr>
          <p:cNvSpPr/>
          <p:nvPr/>
        </p:nvSpPr>
        <p:spPr>
          <a:xfrm>
            <a:off x="838200" y="5438299"/>
            <a:ext cx="6999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Related issues:</a:t>
            </a:r>
          </a:p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Decide how to securely do notifications from a Directory: </a:t>
            </a:r>
            <a:r>
              <a:rPr lang="en-GB" sz="1200" dirty="0">
                <a:solidFill>
                  <a:srgbClr val="24292E"/>
                </a:solidFill>
                <a:latin typeface="-apple-system"/>
                <a:hlinkClick r:id="rId2"/>
              </a:rPr>
              <a:t>https://github.com/w3c/wot-discovery/issues/42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Directories should notify subscribers when a TD is updated: </a:t>
            </a:r>
            <a:r>
              <a:rPr lang="en-GB" sz="1200" dirty="0">
                <a:solidFill>
                  <a:srgbClr val="24292E"/>
                </a:solidFill>
                <a:latin typeface="-apple-system"/>
                <a:hlinkClick r:id="rId3"/>
              </a:rPr>
              <a:t>https://github.com/w3c/wot-discovery/issues/28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8302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64D-2F5E-E549-BD61-717AB6B7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8343" cy="1325563"/>
          </a:xfrm>
        </p:spPr>
        <p:txBody>
          <a:bodyPr/>
          <a:lstStyle/>
          <a:p>
            <a:r>
              <a:rPr lang="en-GB" dirty="0"/>
              <a:t>Notification API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F78-7267-A74F-A8E0-E9F2CCC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Event Data:</a:t>
            </a:r>
          </a:p>
          <a:p>
            <a:r>
              <a:rPr lang="en-GB" sz="1600" dirty="0"/>
              <a:t>JSON Object</a:t>
            </a:r>
          </a:p>
          <a:p>
            <a:r>
              <a:rPr lang="en-GB" sz="1600" dirty="0" err="1"/>
              <a:t>td_id</a:t>
            </a:r>
            <a:r>
              <a:rPr lang="en-GB" sz="1600" dirty="0"/>
              <a:t> set to TD identifier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[Optional] When /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events?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include_changes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=true</a:t>
            </a:r>
          </a:p>
          <a:p>
            <a:pPr lvl="1"/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created_td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event: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created_td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set to the new TD</a:t>
            </a:r>
          </a:p>
          <a:p>
            <a:pPr lvl="1"/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updated_td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event: 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td_updates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set to TD diffs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04A2-F2EE-274E-8D50-9BCBB9F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BC29-6F05-D546-A9A5-AAC20D8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F70B7-9B25-8043-BA3D-016CD6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3033-5BAA-4740-B930-D13400B26215}"/>
              </a:ext>
            </a:extLst>
          </p:cNvPr>
          <p:cNvSpPr/>
          <p:nvPr/>
        </p:nvSpPr>
        <p:spPr>
          <a:xfrm>
            <a:off x="838200" y="5438299"/>
            <a:ext cx="6999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Related issues:</a:t>
            </a:r>
          </a:p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Decide how to securely do notifications from a Directory: </a:t>
            </a:r>
            <a:r>
              <a:rPr lang="en-GB" sz="1200" dirty="0">
                <a:solidFill>
                  <a:srgbClr val="24292E"/>
                </a:solidFill>
                <a:latin typeface="-apple-system"/>
                <a:hlinkClick r:id="rId2"/>
              </a:rPr>
              <a:t>https://github.com/w3c/wot-discovery/issues/42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GB" sz="1200" dirty="0">
                <a:solidFill>
                  <a:srgbClr val="24292E"/>
                </a:solidFill>
                <a:latin typeface="-apple-system"/>
              </a:rPr>
              <a:t>Directories should notify subscribers when a TD is updated: </a:t>
            </a:r>
            <a:r>
              <a:rPr lang="en-GB" sz="1200" dirty="0">
                <a:solidFill>
                  <a:srgbClr val="24292E"/>
                </a:solidFill>
                <a:latin typeface="-apple-system"/>
                <a:hlinkClick r:id="rId3"/>
              </a:rPr>
              <a:t>https://github.com/w3c/wot-discovery/issues/28</a:t>
            </a:r>
            <a:endParaRPr lang="en-GB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191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4793</TotalTime>
  <Words>1522</Words>
  <Application>Microsoft Macintosh PowerPoint</Application>
  <PresentationFormat>Widescreen</PresentationFormat>
  <Paragraphs>223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WoT Directory API Registration, Notification, Error Responses</vt:lpstr>
      <vt:lpstr>Outline</vt:lpstr>
      <vt:lpstr>Directory API Overview</vt:lpstr>
      <vt:lpstr>Registration API</vt:lpstr>
      <vt:lpstr>Registration API (cont'd)</vt:lpstr>
      <vt:lpstr>Registration API (cont'd)</vt:lpstr>
      <vt:lpstr>Notification API</vt:lpstr>
      <vt:lpstr>Notification API (cont'd)</vt:lpstr>
      <vt:lpstr>Notification API (cont'd)</vt:lpstr>
      <vt:lpstr>Error Responses</vt:lpstr>
      <vt:lpstr>Other Open Issues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Tavakolizadeh, Farshid</dc:creator>
  <cp:lastModifiedBy>Tavakolizadeh, Farshid</cp:lastModifiedBy>
  <cp:revision>88</cp:revision>
  <dcterms:created xsi:type="dcterms:W3CDTF">2020-06-17T15:29:01Z</dcterms:created>
  <dcterms:modified xsi:type="dcterms:W3CDTF">2020-10-20T13:26:14Z</dcterms:modified>
</cp:coreProperties>
</file>