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505F40-E669-9843-86C7-DDD04F4FF44E}" v="64" dt="2020-10-20T08:05:26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 autoAdjust="0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21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25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東村邦彦 / TOUMURA，KUNIHIKO" userId="aa80352f-8581-4c8d-8917-6e2824d17308" providerId="ADAL" clId="{E4505F40-E669-9843-86C7-DDD04F4FF44E}"/>
    <pc:docChg chg="undo custSel modSld">
      <pc:chgData name="東村邦彦 / TOUMURA，KUNIHIKO" userId="aa80352f-8581-4c8d-8917-6e2824d17308" providerId="ADAL" clId="{E4505F40-E669-9843-86C7-DDD04F4FF44E}" dt="2020-10-20T08:05:40.724" v="656" actId="478"/>
      <pc:docMkLst>
        <pc:docMk/>
      </pc:docMkLst>
      <pc:sldChg chg="addSp delSp modSp mod">
        <pc:chgData name="東村邦彦 / TOUMURA，KUNIHIKO" userId="aa80352f-8581-4c8d-8917-6e2824d17308" providerId="ADAL" clId="{E4505F40-E669-9843-86C7-DDD04F4FF44E}" dt="2020-10-20T08:05:40.724" v="656" actId="478"/>
        <pc:sldMkLst>
          <pc:docMk/>
          <pc:sldMk cId="1091312084" sldId="258"/>
        </pc:sldMkLst>
        <pc:spChg chg="mod">
          <ac:chgData name="東村邦彦 / TOUMURA，KUNIHIKO" userId="aa80352f-8581-4c8d-8917-6e2824d17308" providerId="ADAL" clId="{E4505F40-E669-9843-86C7-DDD04F4FF44E}" dt="2020-10-20T07:20:09.922" v="277" actId="27636"/>
          <ac:spMkLst>
            <pc:docMk/>
            <pc:sldMk cId="1091312084" sldId="258"/>
            <ac:spMk id="13" creationId="{E46CFCC3-43F7-8F41-91C7-305DE559D4D0}"/>
          </ac:spMkLst>
        </pc:spChg>
        <pc:picChg chg="add mod">
          <ac:chgData name="東村邦彦 / TOUMURA，KUNIHIKO" userId="aa80352f-8581-4c8d-8917-6e2824d17308" providerId="ADAL" clId="{E4505F40-E669-9843-86C7-DDD04F4FF44E}" dt="2020-10-20T06:57:46.654" v="9" actId="1076"/>
          <ac:picMkLst>
            <pc:docMk/>
            <pc:sldMk cId="1091312084" sldId="258"/>
            <ac:picMk id="7" creationId="{F0E0DDF5-60B4-1243-B6A0-B62270B5876F}"/>
          </ac:picMkLst>
        </pc:picChg>
        <pc:picChg chg="add del mod">
          <ac:chgData name="東村邦彦 / TOUMURA，KUNIHIKO" userId="aa80352f-8581-4c8d-8917-6e2824d17308" providerId="ADAL" clId="{E4505F40-E669-9843-86C7-DDD04F4FF44E}" dt="2020-10-20T08:05:40.724" v="656" actId="478"/>
          <ac:picMkLst>
            <pc:docMk/>
            <pc:sldMk cId="1091312084" sldId="258"/>
            <ac:picMk id="9" creationId="{F59CE776-88F0-BE44-9974-0D7C4F26EDF5}"/>
          </ac:picMkLst>
        </pc:picChg>
        <pc:picChg chg="mod">
          <ac:chgData name="東村邦彦 / TOUMURA，KUNIHIKO" userId="aa80352f-8581-4c8d-8917-6e2824d17308" providerId="ADAL" clId="{E4505F40-E669-9843-86C7-DDD04F4FF44E}" dt="2020-10-20T06:56:40.514" v="0" actId="1076"/>
          <ac:picMkLst>
            <pc:docMk/>
            <pc:sldMk cId="1091312084" sldId="258"/>
            <ac:picMk id="12" creationId="{CAD14516-83E8-2E49-BB6C-E3D27DA45B1E}"/>
          </ac:picMkLst>
        </pc:picChg>
      </pc:sldChg>
      <pc:sldChg chg="addSp delSp modSp mod">
        <pc:chgData name="東村邦彦 / TOUMURA，KUNIHIKO" userId="aa80352f-8581-4c8d-8917-6e2824d17308" providerId="ADAL" clId="{E4505F40-E669-9843-86C7-DDD04F4FF44E}" dt="2020-10-20T07:57:01.525" v="492" actId="20577"/>
        <pc:sldMkLst>
          <pc:docMk/>
          <pc:sldMk cId="3089319073" sldId="259"/>
        </pc:sldMkLst>
        <pc:spChg chg="add del mod">
          <ac:chgData name="東村邦彦 / TOUMURA，KUNIHIKO" userId="aa80352f-8581-4c8d-8917-6e2824d17308" providerId="ADAL" clId="{E4505F40-E669-9843-86C7-DDD04F4FF44E}" dt="2020-10-20T07:36:32.544" v="381" actId="478"/>
          <ac:spMkLst>
            <pc:docMk/>
            <pc:sldMk cId="3089319073" sldId="259"/>
            <ac:spMk id="3" creationId="{497DB6C0-CA63-CE43-8FDF-A7AC3189D125}"/>
          </ac:spMkLst>
        </pc:spChg>
        <pc:spChg chg="add del mod">
          <ac:chgData name="東村邦彦 / TOUMURA，KUNIHIKO" userId="aa80352f-8581-4c8d-8917-6e2824d17308" providerId="ADAL" clId="{E4505F40-E669-9843-86C7-DDD04F4FF44E}" dt="2020-10-20T07:36:32.544" v="381" actId="478"/>
          <ac:spMkLst>
            <pc:docMk/>
            <pc:sldMk cId="3089319073" sldId="259"/>
            <ac:spMk id="7" creationId="{96F0119A-5A8D-CA47-B537-64FDA9E86C43}"/>
          </ac:spMkLst>
        </pc:spChg>
        <pc:spChg chg="add del mod">
          <ac:chgData name="東村邦彦 / TOUMURA，KUNIHIKO" userId="aa80352f-8581-4c8d-8917-6e2824d17308" providerId="ADAL" clId="{E4505F40-E669-9843-86C7-DDD04F4FF44E}" dt="2020-10-20T07:36:31.052" v="380"/>
          <ac:spMkLst>
            <pc:docMk/>
            <pc:sldMk cId="3089319073" sldId="259"/>
            <ac:spMk id="8" creationId="{195B2447-2C21-DB4E-9C49-3360CC89F63C}"/>
          </ac:spMkLst>
        </pc:spChg>
        <pc:spChg chg="add del mod">
          <ac:chgData name="東村邦彦 / TOUMURA，KUNIHIKO" userId="aa80352f-8581-4c8d-8917-6e2824d17308" providerId="ADAL" clId="{E4505F40-E669-9843-86C7-DDD04F4FF44E}" dt="2020-10-20T07:04:28.607" v="180" actId="478"/>
          <ac:spMkLst>
            <pc:docMk/>
            <pc:sldMk cId="3089319073" sldId="259"/>
            <ac:spMk id="13" creationId="{03EF0244-AB95-5D40-A581-0450DA15B9FF}"/>
          </ac:spMkLst>
        </pc:spChg>
        <pc:spChg chg="mod">
          <ac:chgData name="東村邦彦 / TOUMURA，KUNIHIKO" userId="aa80352f-8581-4c8d-8917-6e2824d17308" providerId="ADAL" clId="{E4505F40-E669-9843-86C7-DDD04F4FF44E}" dt="2020-10-20T07:46:11.756" v="424" actId="5793"/>
          <ac:spMkLst>
            <pc:docMk/>
            <pc:sldMk cId="3089319073" sldId="259"/>
            <ac:spMk id="15" creationId="{8DFB5C70-A942-2641-84EF-1ADAB8A781E2}"/>
          </ac:spMkLst>
        </pc:spChg>
        <pc:spChg chg="mod">
          <ac:chgData name="東村邦彦 / TOUMURA，KUNIHIKO" userId="aa80352f-8581-4c8d-8917-6e2824d17308" providerId="ADAL" clId="{E4505F40-E669-9843-86C7-DDD04F4FF44E}" dt="2020-10-20T07:57:01.525" v="492" actId="20577"/>
          <ac:spMkLst>
            <pc:docMk/>
            <pc:sldMk cId="3089319073" sldId="259"/>
            <ac:spMk id="16" creationId="{55E89564-A8A7-9341-BF69-FC368B517A34}"/>
          </ac:spMkLst>
        </pc:spChg>
        <pc:spChg chg="del">
          <ac:chgData name="東村邦彦 / TOUMURA，KUNIHIKO" userId="aa80352f-8581-4c8d-8917-6e2824d17308" providerId="ADAL" clId="{E4505F40-E669-9843-86C7-DDD04F4FF44E}" dt="2020-10-20T06:59:04.571" v="15" actId="478"/>
          <ac:spMkLst>
            <pc:docMk/>
            <pc:sldMk cId="3089319073" sldId="259"/>
            <ac:spMk id="17" creationId="{8B07DE17-690D-1B41-B644-94C4C58280A1}"/>
          </ac:spMkLst>
        </pc:spChg>
        <pc:spChg chg="add del mod">
          <ac:chgData name="東村邦彦 / TOUMURA，KUNIHIKO" userId="aa80352f-8581-4c8d-8917-6e2824d17308" providerId="ADAL" clId="{E4505F40-E669-9843-86C7-DDD04F4FF44E}" dt="2020-10-20T07:36:32.544" v="381" actId="478"/>
          <ac:spMkLst>
            <pc:docMk/>
            <pc:sldMk cId="3089319073" sldId="259"/>
            <ac:spMk id="18" creationId="{F4C96A9C-8EB9-A940-803D-993882BBF86D}"/>
          </ac:spMkLst>
        </pc:spChg>
        <pc:spChg chg="add del mod">
          <ac:chgData name="東村邦彦 / TOUMURA，KUNIHIKO" userId="aa80352f-8581-4c8d-8917-6e2824d17308" providerId="ADAL" clId="{E4505F40-E669-9843-86C7-DDD04F4FF44E}" dt="2020-10-20T07:36:32.544" v="381" actId="478"/>
          <ac:spMkLst>
            <pc:docMk/>
            <pc:sldMk cId="3089319073" sldId="259"/>
            <ac:spMk id="19" creationId="{D0586B3A-F28F-1A46-8FB2-515F7ACB46D4}"/>
          </ac:spMkLst>
        </pc:spChg>
        <pc:picChg chg="del">
          <ac:chgData name="東村邦彦 / TOUMURA，KUNIHIKO" userId="aa80352f-8581-4c8d-8917-6e2824d17308" providerId="ADAL" clId="{E4505F40-E669-9843-86C7-DDD04F4FF44E}" dt="2020-10-20T06:59:02.385" v="14" actId="478"/>
          <ac:picMkLst>
            <pc:docMk/>
            <pc:sldMk cId="3089319073" sldId="259"/>
            <ac:picMk id="14" creationId="{14931EF9-A841-504B-89CC-7E6A22318043}"/>
          </ac:picMkLst>
        </pc:picChg>
      </pc:sldChg>
      <pc:sldChg chg="modSp mod">
        <pc:chgData name="東村邦彦 / TOUMURA，KUNIHIKO" userId="aa80352f-8581-4c8d-8917-6e2824d17308" providerId="ADAL" clId="{E4505F40-E669-9843-86C7-DDD04F4FF44E}" dt="2020-10-20T07:47:23.702" v="449" actId="20577"/>
        <pc:sldMkLst>
          <pc:docMk/>
          <pc:sldMk cId="4231749475" sldId="261"/>
        </pc:sldMkLst>
        <pc:spChg chg="mod">
          <ac:chgData name="東村邦彦 / TOUMURA，KUNIHIKO" userId="aa80352f-8581-4c8d-8917-6e2824d17308" providerId="ADAL" clId="{E4505F40-E669-9843-86C7-DDD04F4FF44E}" dt="2020-10-20T07:47:23.702" v="449" actId="20577"/>
          <ac:spMkLst>
            <pc:docMk/>
            <pc:sldMk cId="4231749475" sldId="261"/>
            <ac:spMk id="7" creationId="{4C4BB239-1887-2C43-85E7-6C6E3BDA08CC}"/>
          </ac:spMkLst>
        </pc:spChg>
      </pc:sldChg>
      <pc:sldChg chg="addSp modSp mod">
        <pc:chgData name="東村邦彦 / TOUMURA，KUNIHIKO" userId="aa80352f-8581-4c8d-8917-6e2824d17308" providerId="ADAL" clId="{E4505F40-E669-9843-86C7-DDD04F4FF44E}" dt="2020-10-20T07:57:40.881" v="548" actId="20577"/>
        <pc:sldMkLst>
          <pc:docMk/>
          <pc:sldMk cId="2285214902" sldId="262"/>
        </pc:sldMkLst>
        <pc:spChg chg="mod">
          <ac:chgData name="東村邦彦 / TOUMURA，KUNIHIKO" userId="aa80352f-8581-4c8d-8917-6e2824d17308" providerId="ADAL" clId="{E4505F40-E669-9843-86C7-DDD04F4FF44E}" dt="2020-10-20T07:56:25.437" v="482" actId="20577"/>
          <ac:spMkLst>
            <pc:docMk/>
            <pc:sldMk cId="2285214902" sldId="262"/>
            <ac:spMk id="7" creationId="{D5A234C8-24F4-9A4F-A87F-E30CE381F52A}"/>
          </ac:spMkLst>
        </pc:spChg>
        <pc:spChg chg="add mod">
          <ac:chgData name="東村邦彦 / TOUMURA，KUNIHIKO" userId="aa80352f-8581-4c8d-8917-6e2824d17308" providerId="ADAL" clId="{E4505F40-E669-9843-86C7-DDD04F4FF44E}" dt="2020-10-20T07:57:40.881" v="548" actId="20577"/>
          <ac:spMkLst>
            <pc:docMk/>
            <pc:sldMk cId="2285214902" sldId="262"/>
            <ac:spMk id="11" creationId="{BB9F4A43-0474-A94C-B81A-B93D42CC731D}"/>
          </ac:spMkLst>
        </pc:spChg>
        <pc:spChg chg="mod">
          <ac:chgData name="東村邦彦 / TOUMURA，KUNIHIKO" userId="aa80352f-8581-4c8d-8917-6e2824d17308" providerId="ADAL" clId="{E4505F40-E669-9843-86C7-DDD04F4FF44E}" dt="2020-10-20T07:56:48.968" v="488" actId="1076"/>
          <ac:spMkLst>
            <pc:docMk/>
            <pc:sldMk cId="2285214902" sldId="262"/>
            <ac:spMk id="12" creationId="{73B36EDB-ADD0-B14F-9E0A-A02F38DC6194}"/>
          </ac:spMkLst>
        </pc:spChg>
      </pc:sldChg>
      <pc:sldChg chg="modSp mod">
        <pc:chgData name="東村邦彦 / TOUMURA，KUNIHIKO" userId="aa80352f-8581-4c8d-8917-6e2824d17308" providerId="ADAL" clId="{E4505F40-E669-9843-86C7-DDD04F4FF44E}" dt="2020-10-20T07:54:48.602" v="461" actId="20577"/>
        <pc:sldMkLst>
          <pc:docMk/>
          <pc:sldMk cId="2951448461" sldId="263"/>
        </pc:sldMkLst>
        <pc:spChg chg="mod">
          <ac:chgData name="東村邦彦 / TOUMURA，KUNIHIKO" userId="aa80352f-8581-4c8d-8917-6e2824d17308" providerId="ADAL" clId="{E4505F40-E669-9843-86C7-DDD04F4FF44E}" dt="2020-10-20T07:54:48.602" v="461" actId="20577"/>
          <ac:spMkLst>
            <pc:docMk/>
            <pc:sldMk cId="2951448461" sldId="263"/>
            <ac:spMk id="3" creationId="{8FEDE062-60C4-584A-9492-DDAC9314B5EA}"/>
          </ac:spMkLst>
        </pc:spChg>
      </pc:sldChg>
      <pc:sldChg chg="modSp mod">
        <pc:chgData name="東村邦彦 / TOUMURA，KUNIHIKO" userId="aa80352f-8581-4c8d-8917-6e2824d17308" providerId="ADAL" clId="{E4505F40-E669-9843-86C7-DDD04F4FF44E}" dt="2020-10-20T07:59:47.053" v="645" actId="20577"/>
        <pc:sldMkLst>
          <pc:docMk/>
          <pc:sldMk cId="490680745" sldId="264"/>
        </pc:sldMkLst>
        <pc:spChg chg="mod">
          <ac:chgData name="東村邦彦 / TOUMURA，KUNIHIKO" userId="aa80352f-8581-4c8d-8917-6e2824d17308" providerId="ADAL" clId="{E4505F40-E669-9843-86C7-DDD04F4FF44E}" dt="2020-10-20T07:59:47.053" v="645" actId="20577"/>
          <ac:spMkLst>
            <pc:docMk/>
            <pc:sldMk cId="490680745" sldId="264"/>
            <ac:spMk id="3" creationId="{5EAA2F55-8D4D-AB41-99CC-53DAA7BB6155}"/>
          </ac:spMkLst>
        </pc:spChg>
      </pc:sldChg>
      <pc:sldChg chg="addSp delSp modSp mod">
        <pc:chgData name="東村邦彦 / TOUMURA，KUNIHIKO" userId="aa80352f-8581-4c8d-8917-6e2824d17308" providerId="ADAL" clId="{E4505F40-E669-9843-86C7-DDD04F4FF44E}" dt="2020-10-20T08:03:09.344" v="653" actId="1076"/>
        <pc:sldMkLst>
          <pc:docMk/>
          <pc:sldMk cId="2211391353" sldId="265"/>
        </pc:sldMkLst>
        <pc:spChg chg="add del mod">
          <ac:chgData name="東村邦彦 / TOUMURA，KUNIHIKO" userId="aa80352f-8581-4c8d-8917-6e2824d17308" providerId="ADAL" clId="{E4505F40-E669-9843-86C7-DDD04F4FF44E}" dt="2020-10-20T08:02:51.871" v="649" actId="478"/>
          <ac:spMkLst>
            <pc:docMk/>
            <pc:sldMk cId="2211391353" sldId="265"/>
            <ac:spMk id="14" creationId="{CAEB1BBF-BC70-BE47-AC2B-8D9B2C47730D}"/>
          </ac:spMkLst>
        </pc:spChg>
        <pc:picChg chg="add mod">
          <ac:chgData name="東村邦彦 / TOUMURA，KUNIHIKO" userId="aa80352f-8581-4c8d-8917-6e2824d17308" providerId="ADAL" clId="{E4505F40-E669-9843-86C7-DDD04F4FF44E}" dt="2020-10-20T08:03:09.344" v="653" actId="1076"/>
          <ac:picMkLst>
            <pc:docMk/>
            <pc:sldMk cId="2211391353" sldId="265"/>
            <ac:picMk id="7" creationId="{6AF0A149-F343-1645-80C0-70FE9D9CEE32}"/>
          </ac:picMkLst>
        </pc:picChg>
        <pc:picChg chg="del">
          <ac:chgData name="東村邦彦 / TOUMURA，KUNIHIKO" userId="aa80352f-8581-4c8d-8917-6e2824d17308" providerId="ADAL" clId="{E4505F40-E669-9843-86C7-DDD04F4FF44E}" dt="2020-10-20T08:02:46.142" v="648" actId="478"/>
          <ac:picMkLst>
            <pc:docMk/>
            <pc:sldMk cId="2211391353" sldId="265"/>
            <ac:picMk id="8" creationId="{2388F5DF-A619-0E40-A413-C6FCFFB00A4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B65EDA7-AA50-4AF0-AB22-87714CC351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F97DEA-59C3-4282-A992-51EF7D04E3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F4218-9A27-4811-BA71-71018B456D8F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C57BF4-D618-4C92-9B46-DC837FF2FF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9BF8AC-9FEF-47D5-8A2F-07823229D6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7AA54-FF43-49D5-810C-4D6E93F1D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5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28AF0455-A717-4DAD-ABE4-F19DF0D5F9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0123" y="433912"/>
            <a:ext cx="4791754" cy="286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2020-10-20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E0B11BC4-42DA-470F-BF20-B836E2413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75494" y="578108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2020-10-20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10F3E9F6-62FB-4957-943C-E73C3F792C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75494" y="578108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 dirty="0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5223F8D3-F0AB-4CE7-BDE3-467F2E6794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229" y="12807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2020-10-20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16160D35-162B-4F52-A239-DD0814F6D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229" y="12807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2020-10-20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AF8BA8ED-3335-4B13-B6B0-145E9CBFBF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229" y="12807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2020-10-20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46DDBB3E-D517-4CE4-BB7A-A0DF49706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229" y="12807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2020-10-20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E53174E3-C289-48BB-A962-A2BD5C7BAA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229" y="12807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2020-10-20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7134AD6B-50F7-424B-8094-27C7C4A11B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229" y="12807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2020-10-20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BA177C85-E762-4B25-BE2B-014CC6EEC8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229" y="12807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2020-10-20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423AF2A3-2A82-4340-BAD3-97B63B56A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229" y="12807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2020-10-20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Discovery: Introduction Mechanisms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Kunihiko Toumura</a:t>
            </a:r>
          </a:p>
          <a:p>
            <a:r>
              <a:rPr lang="en-US" dirty="0"/>
              <a:t>October 20,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F467-D6AD-DB42-8513-A7902596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2F55-8D4D-AB41-99CC-53DAA7BB6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Security/Privacy Considerations</a:t>
            </a:r>
          </a:p>
          <a:p>
            <a:pPr lvl="1"/>
            <a:r>
              <a:rPr lang="en-JP" dirty="0"/>
              <a:t>Some introduction mechanisms should be used in trusted environment…</a:t>
            </a:r>
          </a:p>
          <a:p>
            <a:pPr lvl="2"/>
            <a:r>
              <a:rPr lang="en-JP" dirty="0"/>
              <a:t>Direct, well-known URL and DNS-SD are not protected from unautholized access.</a:t>
            </a:r>
          </a:p>
          <a:p>
            <a:pPr lvl="2"/>
            <a:r>
              <a:rPr lang="en-JP" dirty="0"/>
              <a:t>We should use them in a private network which is protected by authentication (WPA, 802.1x, VPN, etc.), or in a space that is protected by physical security.</a:t>
            </a:r>
          </a:p>
          <a:p>
            <a:pPr lvl="1"/>
            <a:r>
              <a:rPr lang="en-US" dirty="0"/>
              <a:t>… and/or</a:t>
            </a:r>
            <a:r>
              <a:rPr lang="en-JP" dirty="0"/>
              <a:t> TD should be protected by authentication</a:t>
            </a:r>
          </a:p>
          <a:p>
            <a:pPr lvl="2"/>
            <a:r>
              <a:rPr lang="en-JP" dirty="0"/>
              <a:t>HTTP basic/digest auth, O</a:t>
            </a:r>
            <a:r>
              <a:rPr lang="en-US" dirty="0"/>
              <a:t>A</a:t>
            </a:r>
            <a:r>
              <a:rPr lang="en-JP" dirty="0"/>
              <a:t>uth, etc.</a:t>
            </a:r>
          </a:p>
          <a:p>
            <a:pPr lvl="2"/>
            <a:endParaRPr lang="en-JP" dirty="0"/>
          </a:p>
          <a:p>
            <a:r>
              <a:rPr lang="en-JP" dirty="0"/>
              <a:t>Are there any other mechanisms that should be included in the specification?</a:t>
            </a:r>
          </a:p>
          <a:p>
            <a:pPr lvl="1"/>
            <a:endParaRPr lang="en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5F766-8470-EB4D-A749-BE718769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973F1-47DF-0442-BA50-3B2C51C4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E487989-923B-1E48-8D5B-6078EBE8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8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Current described mechanisms:</a:t>
            </a:r>
          </a:p>
          <a:p>
            <a:pPr lvl="1"/>
            <a:r>
              <a:rPr lang="en-US" dirty="0"/>
              <a:t>Direct</a:t>
            </a:r>
          </a:p>
          <a:p>
            <a:pPr lvl="1"/>
            <a:r>
              <a:rPr lang="en-US" dirty="0"/>
              <a:t>Well-known URI</a:t>
            </a:r>
          </a:p>
          <a:p>
            <a:pPr lvl="1"/>
            <a:r>
              <a:rPr lang="en-US" dirty="0"/>
              <a:t>DNS-based service discovery</a:t>
            </a:r>
          </a:p>
          <a:p>
            <a:pPr lvl="1"/>
            <a:r>
              <a:rPr lang="en-US" dirty="0" err="1"/>
              <a:t>CoRE</a:t>
            </a:r>
            <a:r>
              <a:rPr lang="en-US" dirty="0"/>
              <a:t> Link Format and Core Resource Directory</a:t>
            </a:r>
          </a:p>
          <a:p>
            <a:pPr lvl="1"/>
            <a:r>
              <a:rPr lang="en-US" dirty="0"/>
              <a:t>Decentralized Identifier (DID) documents</a:t>
            </a:r>
          </a:p>
          <a:p>
            <a:r>
              <a:rPr lang="en-US" dirty="0"/>
              <a:t>Discussions</a:t>
            </a:r>
          </a:p>
          <a:p>
            <a:pPr lvl="1"/>
            <a:r>
              <a:rPr lang="en-US" dirty="0"/>
              <a:t>Security/Privacy</a:t>
            </a:r>
          </a:p>
          <a:p>
            <a:pPr lvl="1"/>
            <a:r>
              <a:rPr lang="en-US" dirty="0"/>
              <a:t>Any other introduction mechanisms?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2020-10-20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DB8F-76AE-EF44-A956-D10B78C1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F26EF-DB74-EE41-9B8C-DB56C652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F13E2-7093-6142-A615-923DF955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7CF7C5-9869-0544-960E-52CD2549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AD14516-83E8-2E49-BB6C-E3D27DA45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5117" y="1215877"/>
            <a:ext cx="6133297" cy="4426246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6CFCC3-43F7-8F41-91C7-305DE559D4D0}"/>
              </a:ext>
            </a:extLst>
          </p:cNvPr>
          <p:cNvSpPr txBox="1">
            <a:spLocks/>
          </p:cNvSpPr>
          <p:nvPr/>
        </p:nvSpPr>
        <p:spPr>
          <a:xfrm>
            <a:off x="838199" y="1298222"/>
            <a:ext cx="5066392" cy="5058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 Mechanism:</a:t>
            </a:r>
          </a:p>
          <a:p>
            <a:pPr lvl="1"/>
            <a:r>
              <a:rPr lang="en-US" dirty="0"/>
              <a:t>Find an URL which points to Thing Description of Thing or Thing Directory.</a:t>
            </a:r>
          </a:p>
          <a:p>
            <a:pPr lvl="1"/>
            <a:r>
              <a:rPr lang="en-US" dirty="0"/>
              <a:t>Consumer may issue HTTP GET request to the URL to retrieve a TD.  </a:t>
            </a:r>
          </a:p>
          <a:p>
            <a:pPr lvl="2"/>
            <a:r>
              <a:rPr lang="en-US" dirty="0"/>
              <a:t>Accessing to TD SHOULD be authenticated</a:t>
            </a:r>
          </a:p>
          <a:p>
            <a:pPr lvl="1"/>
            <a:r>
              <a:rPr lang="en-US" dirty="0"/>
              <a:t>Utilize existing discovery mechanisms.  Avoid inventing mechanisms.</a:t>
            </a:r>
          </a:p>
          <a:p>
            <a:pPr lvl="1"/>
            <a:r>
              <a:rPr lang="en-US" dirty="0"/>
              <a:t>TD’s Content-type MUST be: 	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td+json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”@type” of Directory TD MUST be “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Type for Thing TD is ”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Thing</a:t>
            </a:r>
            <a:r>
              <a:rPr lang="en-US" dirty="0"/>
              <a:t>”, but not mandatory.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87B3C44-9447-F142-87F8-6068F30FA35B}"/>
              </a:ext>
            </a:extLst>
          </p:cNvPr>
          <p:cNvSpPr/>
          <p:nvPr/>
        </p:nvSpPr>
        <p:spPr>
          <a:xfrm>
            <a:off x="5904591" y="1059868"/>
            <a:ext cx="3908274" cy="5034337"/>
          </a:xfrm>
          <a:prstGeom prst="roundRect">
            <a:avLst>
              <a:gd name="adj" fmla="val 721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FF7ED-7C87-534B-9726-B5E923BAACAF}"/>
              </a:ext>
            </a:extLst>
          </p:cNvPr>
          <p:cNvSpPr txBox="1"/>
          <p:nvPr/>
        </p:nvSpPr>
        <p:spPr>
          <a:xfrm>
            <a:off x="6058703" y="714965"/>
            <a:ext cx="258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Introduction Mechanisms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E0DDF5-60B4-1243-B6A0-B62270B5876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4450" y="1346442"/>
            <a:ext cx="6133297" cy="442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1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F9E1-3F70-424C-A199-6C6E5243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Direct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AB370-F118-2542-8EA3-891FDB65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86F37-7268-134B-8627-040FFE1F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EC4B93-650F-B149-B6AD-F5AA382D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07D4D32-F65A-114E-A662-DE3C0D8A1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9302" y="1076325"/>
            <a:ext cx="1905000" cy="1905000"/>
          </a:xfr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DFB5C70-A942-2641-84EF-1ADAB8A781E2}"/>
              </a:ext>
            </a:extLst>
          </p:cNvPr>
          <p:cNvSpPr txBox="1">
            <a:spLocks/>
          </p:cNvSpPr>
          <p:nvPr/>
        </p:nvSpPr>
        <p:spPr>
          <a:xfrm>
            <a:off x="838200" y="1298222"/>
            <a:ext cx="5726988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mechanism that result in a single URL.</a:t>
            </a:r>
          </a:p>
          <a:p>
            <a:pPr lvl="1"/>
            <a:r>
              <a:rPr lang="en-US" dirty="0"/>
              <a:t>Bluetooth beacons, Matrix barcodes, and written URL.</a:t>
            </a:r>
          </a:p>
          <a:p>
            <a:r>
              <a:rPr lang="en-US" dirty="0"/>
              <a:t>A GET on all such URLs MUST result in a TD.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89564-A8A7-9341-BF69-FC368B517A34}"/>
              </a:ext>
            </a:extLst>
          </p:cNvPr>
          <p:cNvSpPr txBox="1"/>
          <p:nvPr/>
        </p:nvSpPr>
        <p:spPr>
          <a:xfrm>
            <a:off x="6720694" y="2837546"/>
            <a:ext cx="5282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 QR code that contains an URL</a:t>
            </a:r>
          </a:p>
          <a:p>
            <a:pPr algn="ctr"/>
            <a:r>
              <a:rPr lang="en-JP" sz="1200" dirty="0">
                <a:latin typeface="Consolas" panose="020B0609020204030204" pitchFamily="49" charset="0"/>
                <a:cs typeface="Consolas" panose="020B0609020204030204" pitchFamily="49" charset="0"/>
              </a:rPr>
              <a:t>‘http://ktorpi.local:1880/.well-known/wot-thing-description’</a:t>
            </a:r>
          </a:p>
        </p:txBody>
      </p:sp>
    </p:spTree>
    <p:extLst>
      <p:ext uri="{BB962C8B-B14F-4D97-AF65-F5344CB8AC3E}">
        <p14:creationId xmlns:p14="http://schemas.microsoft.com/office/powerpoint/2010/main" val="308931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38F4-7906-2B45-8F4A-06B88C59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Well-known URI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12FFE-770F-4C44-BBD8-2E8E787C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F19EC-4D66-F547-80C5-1C85A776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78FA6D9-304F-4C47-9EA3-D585CABC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4BB239-1887-2C43-85E7-6C6E3BDA08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RFC8615: Well-Known Uniform Resource Identifiers (URIs)</a:t>
            </a:r>
          </a:p>
          <a:p>
            <a:r>
              <a:rPr lang="en-US" dirty="0"/>
              <a:t>Thing or Directory Service can host their Thing Description as a site-wide metadata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“wot-thing-description”</a:t>
            </a:r>
            <a:r>
              <a:rPr lang="en-US" dirty="0"/>
              <a:t> (tentative) for URL suffix</a:t>
            </a:r>
          </a:p>
          <a:p>
            <a:pPr lvl="1"/>
            <a:r>
              <a:rPr lang="en-US" dirty="0"/>
              <a:t>Example 1: a Consumer heuristically get a FQDN of some site: </a:t>
            </a:r>
            <a:r>
              <a:rPr lang="en-US" dirty="0" err="1"/>
              <a:t>tdd.example.com</a:t>
            </a:r>
            <a:r>
              <a:rPr lang="en-US" dirty="0"/>
              <a:t>, then issue HTTP request</a:t>
            </a:r>
            <a:br>
              <a:rPr lang="en-US" dirty="0"/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tdd.example.com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/.well-known/wot-thing-description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to try to retrieve a Thing Description</a:t>
            </a:r>
          </a:p>
          <a:p>
            <a:pPr lvl="1"/>
            <a:r>
              <a:rPr lang="en-US" dirty="0"/>
              <a:t>Example 2: Broadcast/multicasting CoAP request </a:t>
            </a:r>
            <a:br>
              <a:rPr lang="en-US" dirty="0"/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/.well-known/wot-thing-description</a:t>
            </a:r>
          </a:p>
        </p:txBody>
      </p:sp>
    </p:spTree>
    <p:extLst>
      <p:ext uri="{BB962C8B-B14F-4D97-AF65-F5344CB8AC3E}">
        <p14:creationId xmlns:p14="http://schemas.microsoft.com/office/powerpoint/2010/main" val="423174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D260-91B9-6243-BAD9-86C1CD92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DNS-based service discovery (1/2)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40AF1-B81C-D34B-AEEB-5DD13D6A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9837D-0857-BD41-BCDA-B4454D65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49BBEC-261A-DD49-8252-8C045CF8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CC73B7-0097-AB45-8F27-50161D5639D9}"/>
              </a:ext>
            </a:extLst>
          </p:cNvPr>
          <p:cNvSpPr txBox="1">
            <a:spLocks/>
          </p:cNvSpPr>
          <p:nvPr/>
        </p:nvSpPr>
        <p:spPr>
          <a:xfrm>
            <a:off x="838200" y="1298222"/>
            <a:ext cx="41148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3FB9E4-53F1-FE40-92DA-B4BB315BFF47}"/>
              </a:ext>
            </a:extLst>
          </p:cNvPr>
          <p:cNvSpPr txBox="1">
            <a:spLocks/>
          </p:cNvSpPr>
          <p:nvPr/>
        </p:nvSpPr>
        <p:spPr>
          <a:xfrm>
            <a:off x="838200" y="1298222"/>
            <a:ext cx="111003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DNS-based Service Discovery (RFC6763)</a:t>
            </a:r>
          </a:p>
          <a:p>
            <a:r>
              <a:rPr lang="en-US" dirty="0"/>
              <a:t>Multicast DNS (RFC6762)</a:t>
            </a:r>
          </a:p>
          <a:p>
            <a:r>
              <a:rPr lang="en-US" dirty="0"/>
              <a:t>Use (multicast) DNS query to discover Things or Directory Services</a:t>
            </a:r>
          </a:p>
          <a:p>
            <a:r>
              <a:rPr lang="en-US" dirty="0"/>
              <a:t>DNS-SD Service Instance Name:</a:t>
            </a:r>
          </a:p>
          <a:p>
            <a:pPr lvl="1"/>
            <a:r>
              <a:rPr lang="en-US" i="1" dirty="0"/>
              <a:t>&lt;Instance&gt;</a:t>
            </a:r>
            <a:r>
              <a:rPr lang="en-US" dirty="0"/>
              <a:t>.</a:t>
            </a:r>
            <a:r>
              <a:rPr lang="en-US" i="1" dirty="0"/>
              <a:t>&lt;Service&gt;</a:t>
            </a:r>
            <a:r>
              <a:rPr lang="en-US" dirty="0"/>
              <a:t>.</a:t>
            </a:r>
            <a:r>
              <a:rPr lang="en-US" i="1" dirty="0"/>
              <a:t>&lt;Domain&gt;</a:t>
            </a:r>
          </a:p>
          <a:p>
            <a:r>
              <a:rPr lang="en-US" dirty="0"/>
              <a:t>&lt;Service&gt; MUST be: </a:t>
            </a:r>
          </a:p>
          <a:p>
            <a:pPr lvl="1"/>
            <a:r>
              <a:rPr lang="en-US" dirty="0"/>
              <a:t>Thing: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_wot._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tcp</a:t>
            </a:r>
            <a:r>
              <a:rPr lang="en-US" dirty="0"/>
              <a:t> (HTTP or HTTPS) 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_wot._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en-US" dirty="0"/>
              <a:t> (CoAP)</a:t>
            </a:r>
          </a:p>
          <a:p>
            <a:pPr lvl="1"/>
            <a:r>
              <a:rPr lang="en-US" dirty="0"/>
              <a:t>Directory Service: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_directory._sub._wot._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tcp</a:t>
            </a:r>
            <a:r>
              <a:rPr lang="en-US" dirty="0"/>
              <a:t> 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_directory._sub._wot._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udp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When Consumer resolves above domain name, it receives following TXT records: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dirty="0"/>
              <a:t>: Absolute pathname of the Thing Description of the Things or Directory Service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/>
              <a:t>: Type of the Things Description,  i.e.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Thing</a:t>
            </a:r>
            <a:r>
              <a:rPr lang="en-US" dirty="0"/>
              <a:t> 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89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D260-91B9-6243-BAD9-86C1CD92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DNS-based service discovery (2/2)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40AF1-B81C-D34B-AEEB-5DD13D6A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9837D-0857-BD41-BCDA-B4454D65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49BBEC-261A-DD49-8252-8C045CF8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0AAED6-0AF4-2945-95DD-1330ECC4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474" y="7050591"/>
            <a:ext cx="6232212" cy="321928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CC73B7-0097-AB45-8F27-50161D5639D9}"/>
              </a:ext>
            </a:extLst>
          </p:cNvPr>
          <p:cNvSpPr txBox="1">
            <a:spLocks/>
          </p:cNvSpPr>
          <p:nvPr/>
        </p:nvSpPr>
        <p:spPr>
          <a:xfrm>
            <a:off x="838200" y="1298222"/>
            <a:ext cx="41148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3FB9E4-53F1-FE40-92DA-B4BB315BFF47}"/>
              </a:ext>
            </a:extLst>
          </p:cNvPr>
          <p:cNvSpPr txBox="1">
            <a:spLocks/>
          </p:cNvSpPr>
          <p:nvPr/>
        </p:nvSpPr>
        <p:spPr>
          <a:xfrm>
            <a:off x="838200" y="1298222"/>
            <a:ext cx="6661935" cy="229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2BA14B-5B2F-1C45-A091-A7F6A1504E08}"/>
              </a:ext>
            </a:extLst>
          </p:cNvPr>
          <p:cNvSpPr txBox="1">
            <a:spLocks/>
          </p:cNvSpPr>
          <p:nvPr/>
        </p:nvSpPr>
        <p:spPr>
          <a:xfrm>
            <a:off x="838200" y="1298222"/>
            <a:ext cx="11100371" cy="85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sequence of Directory Discovery by </a:t>
            </a:r>
            <a:r>
              <a:rPr lang="en-US" dirty="0" err="1"/>
              <a:t>mDNS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AF0A149-F343-1645-80C0-70FE9D9CE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3842" y="2032267"/>
            <a:ext cx="8704315" cy="43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9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AA2F-874D-DB4D-B447-538C1D81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CoRE Resource Directory (CoRE-RD)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E062-60C4-584A-9492-DDAC9314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6822896" cy="4878741"/>
          </a:xfrm>
        </p:spPr>
        <p:txBody>
          <a:bodyPr>
            <a:normAutofit/>
          </a:bodyPr>
          <a:lstStyle/>
          <a:p>
            <a:r>
              <a:rPr lang="en-US" dirty="0"/>
              <a:t>draft-ietf-core-resource-directory-25</a:t>
            </a:r>
          </a:p>
          <a:p>
            <a:r>
              <a:rPr lang="en-US" dirty="0"/>
              <a:t>We can use </a:t>
            </a:r>
            <a:r>
              <a:rPr lang="en-US" dirty="0" err="1"/>
              <a:t>CoRE</a:t>
            </a:r>
            <a:r>
              <a:rPr lang="en-US" dirty="0"/>
              <a:t>-RD as an introduction mechanism of Thing or Directory Service.</a:t>
            </a:r>
          </a:p>
          <a:p>
            <a:r>
              <a:rPr lang="en-US" dirty="0"/>
              <a:t>Link for a Thing Description</a:t>
            </a:r>
            <a:r>
              <a:rPr lang="en-JP" dirty="0"/>
              <a:t> is stored as a CoRE Link (RFC6690).</a:t>
            </a:r>
          </a:p>
          <a:p>
            <a:r>
              <a:rPr lang="en-US" dirty="0"/>
              <a:t>E</a:t>
            </a:r>
            <a:r>
              <a:rPr lang="en-JP" dirty="0"/>
              <a:t>ndpoint type(</a:t>
            </a:r>
            <a:r>
              <a:rPr lang="en-JP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</a:t>
            </a:r>
            <a:r>
              <a:rPr lang="en-JP" dirty="0"/>
              <a:t>):</a:t>
            </a:r>
          </a:p>
          <a:p>
            <a:pPr lvl="1"/>
            <a:r>
              <a:rPr lang="en-JP" dirty="0"/>
              <a:t>TD for Thing: </a:t>
            </a:r>
            <a:r>
              <a:rPr lang="en-JP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wot.thing</a:t>
            </a:r>
          </a:p>
          <a:p>
            <a:pPr lvl="1"/>
            <a:r>
              <a:rPr lang="en-JP" dirty="0"/>
              <a:t>TD for Directory Service: </a:t>
            </a:r>
            <a:r>
              <a:rPr lang="en-JP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wot.directory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0E4C7-9261-964C-BE29-3EF9A82D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EC0ED-D44A-0F46-8549-31DC4FFB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EEEEFE9-A402-4C43-9734-566B90EC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D0052-E7EB-6540-BD27-5B5F590D49F5}"/>
              </a:ext>
            </a:extLst>
          </p:cNvPr>
          <p:cNvSpPr/>
          <p:nvPr/>
        </p:nvSpPr>
        <p:spPr>
          <a:xfrm>
            <a:off x="7661096" y="447040"/>
            <a:ext cx="45309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+--------------+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+      RD      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+--------------+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| 1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//////\\\\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&lt; contains &gt;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\\\\\/////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0+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ooooooo     1  +---------------+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o  base o-------|  registration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ooooooo        +---------------+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|       | 1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|       +--------------+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oooooooo   1 |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o  href  o----+                 /////\\\\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oooooooo     |                &lt; contains &gt;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|                 \\\\\/////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oooooooo   1 |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o   ep   o----+                      | 0+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oooooooo     |             +------------------+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|             |      link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oooooooo 0-1 |             +------------------+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o    d   o----+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oooooooo     |                      |  1   oooooooo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|                      +-----o target o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oooooooo   1 |                      |      oooooooo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o   lt   o----+     ooooooooooo   0+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oooooooo     |    o  target   o-----+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|    o attribute o     | 0+   oooooo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ooooooooooo 0+  |     ooooooooooo      +-----o rel  o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o  endpoint o----+                      |      oooooo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o attribute o     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ooooooooooo                            | 1   ooooooooo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+----o context o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ooooooooo</a:t>
            </a:r>
          </a:p>
          <a:p>
            <a:endParaRPr lang="en-JP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Figure 3: ER Model of the content of the RD</a:t>
            </a:r>
          </a:p>
        </p:txBody>
      </p:sp>
    </p:spTree>
    <p:extLst>
      <p:ext uri="{BB962C8B-B14F-4D97-AF65-F5344CB8AC3E}">
        <p14:creationId xmlns:p14="http://schemas.microsoft.com/office/powerpoint/2010/main" val="295144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C669-8B89-4B4A-A722-E593FD08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Decentralized I</a:t>
            </a:r>
            <a:r>
              <a:rPr lang="en-US" dirty="0"/>
              <a:t>d</a:t>
            </a:r>
            <a:r>
              <a:rPr lang="en-JP" dirty="0"/>
              <a:t>entifier (DID)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A8ADB-C622-9D45-86FA-35B570B9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F32E4-2ED7-164B-9EC5-663A4A52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08F096-5C84-AC48-A3AA-22264284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A234C8-24F4-9A4F-A87F-E30CE381F52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298222"/>
            <a:ext cx="552007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DID can be used for pointing a Thing Description of Thing or Thing Directory.</a:t>
            </a:r>
          </a:p>
          <a:p>
            <a:r>
              <a:rPr lang="en-US" dirty="0"/>
              <a:t>DID is resolved to DID documents, by DID resolver.</a:t>
            </a:r>
          </a:p>
          <a:p>
            <a:r>
              <a:rPr lang="en-US" dirty="0"/>
              <a:t>DID document can contain a Service Endpoint which point to Thing or Thing Directory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4EF131D-2EAC-E74F-9036-A170D487A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4001" y="1436569"/>
            <a:ext cx="5441212" cy="277993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EB0EA7-403B-9E4C-AF0B-AB16BA0E8BDF}"/>
              </a:ext>
            </a:extLst>
          </p:cNvPr>
          <p:cNvSpPr txBox="1">
            <a:spLocks/>
          </p:cNvSpPr>
          <p:nvPr/>
        </p:nvSpPr>
        <p:spPr>
          <a:xfrm>
            <a:off x="838200" y="1298222"/>
            <a:ext cx="6822896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JP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B36EDB-ADD0-B14F-9E0A-A02F38DC6194}"/>
              </a:ext>
            </a:extLst>
          </p:cNvPr>
          <p:cNvSpPr/>
          <p:nvPr/>
        </p:nvSpPr>
        <p:spPr>
          <a:xfrm>
            <a:off x="6041204" y="4241150"/>
            <a:ext cx="596400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83A42"/>
                </a:solidFill>
                <a:latin typeface="Menlo" panose="020B0609030804020204" pitchFamily="49" charset="0"/>
              </a:rPr>
              <a:t>{ …</a:t>
            </a:r>
          </a:p>
          <a:p>
            <a:r>
              <a:rPr lang="en-US" sz="1400" dirty="0">
                <a:solidFill>
                  <a:srgbClr val="383A42"/>
                </a:solidFill>
                <a:latin typeface="Menlo" panose="020B0609030804020204" pitchFamily="49" charset="0"/>
              </a:rPr>
              <a:t>  </a:t>
            </a:r>
            <a:r>
              <a:rPr lang="en-US" sz="1400" dirty="0">
                <a:solidFill>
                  <a:srgbClr val="986801"/>
                </a:solidFill>
                <a:latin typeface="Menlo" panose="020B0609030804020204" pitchFamily="49" charset="0"/>
              </a:rPr>
              <a:t>"service"</a:t>
            </a:r>
            <a:r>
              <a:rPr lang="en-US" sz="1400" dirty="0">
                <a:solidFill>
                  <a:srgbClr val="383A42"/>
                </a:solidFill>
                <a:latin typeface="Menlo" panose="020B0609030804020204" pitchFamily="49" charset="0"/>
              </a:rPr>
              <a:t>: [{ </a:t>
            </a:r>
          </a:p>
          <a:p>
            <a:r>
              <a:rPr lang="en-US" sz="1400" dirty="0">
                <a:solidFill>
                  <a:srgbClr val="383A42"/>
                </a:solidFill>
                <a:latin typeface="Menlo" panose="020B0609030804020204" pitchFamily="49" charset="0"/>
              </a:rPr>
              <a:t>      </a:t>
            </a:r>
            <a:r>
              <a:rPr lang="en-US" sz="1400" dirty="0">
                <a:solidFill>
                  <a:srgbClr val="986801"/>
                </a:solidFill>
                <a:latin typeface="Menlo" panose="020B0609030804020204" pitchFamily="49" charset="0"/>
              </a:rPr>
              <a:t>"id"</a:t>
            </a:r>
            <a:r>
              <a:rPr lang="en-US" sz="14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rgbClr val="42803C"/>
                </a:solidFill>
                <a:latin typeface="Menlo" panose="020B0609030804020204" pitchFamily="49" charset="0"/>
              </a:rPr>
              <a:t>did:example:wotdiscoveryexample#td</a:t>
            </a:r>
            <a:r>
              <a:rPr lang="en-US" sz="14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383A4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1400" dirty="0">
                <a:solidFill>
                  <a:srgbClr val="383A42"/>
                </a:solidFill>
                <a:latin typeface="Menlo" panose="020B0609030804020204" pitchFamily="49" charset="0"/>
              </a:rPr>
              <a:t>      </a:t>
            </a:r>
            <a:r>
              <a:rPr lang="en-US" sz="1400" dirty="0">
                <a:solidFill>
                  <a:srgbClr val="986801"/>
                </a:solidFill>
                <a:latin typeface="Menlo" panose="020B0609030804020204" pitchFamily="49" charset="0"/>
              </a:rPr>
              <a:t>"type"</a:t>
            </a:r>
            <a:r>
              <a:rPr lang="en-US" sz="14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rgbClr val="42803C"/>
                </a:solidFill>
                <a:latin typeface="Menlo" panose="020B0609030804020204" pitchFamily="49" charset="0"/>
              </a:rPr>
              <a:t>WotThingDescription</a:t>
            </a:r>
            <a:r>
              <a:rPr lang="en-US" sz="14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383A4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1400" dirty="0">
                <a:solidFill>
                  <a:srgbClr val="383A42"/>
                </a:solidFill>
                <a:latin typeface="Menlo" panose="020B0609030804020204" pitchFamily="49" charset="0"/>
              </a:rPr>
              <a:t>      </a:t>
            </a:r>
            <a:r>
              <a:rPr lang="en-US" sz="1400" dirty="0">
                <a:solidFill>
                  <a:srgbClr val="986801"/>
                </a:solidFill>
                <a:latin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rgbClr val="986801"/>
                </a:solidFill>
                <a:latin typeface="Menlo" panose="020B0609030804020204" pitchFamily="49" charset="0"/>
              </a:rPr>
              <a:t>serviceEndpoint</a:t>
            </a:r>
            <a:r>
              <a:rPr lang="en-US" sz="1400" dirty="0">
                <a:solidFill>
                  <a:srgbClr val="986801"/>
                </a:solidFill>
                <a:latin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42803C"/>
                </a:solidFill>
                <a:latin typeface="Menlo" panose="020B0609030804020204" pitchFamily="49" charset="0"/>
              </a:rPr>
              <a:t>"https://</a:t>
            </a:r>
            <a:r>
              <a:rPr lang="en-US" sz="1400" dirty="0" err="1">
                <a:solidFill>
                  <a:srgbClr val="42803C"/>
                </a:solidFill>
                <a:latin typeface="Menlo" panose="020B0609030804020204" pitchFamily="49" charset="0"/>
              </a:rPr>
              <a:t>wot.example.com</a:t>
            </a:r>
            <a:r>
              <a:rPr lang="en-US" sz="1400" dirty="0">
                <a:solidFill>
                  <a:srgbClr val="42803C"/>
                </a:solidFill>
                <a:latin typeface="Menlo" panose="020B0609030804020204" pitchFamily="49" charset="0"/>
              </a:rPr>
              <a:t>/td"</a:t>
            </a:r>
          </a:p>
          <a:p>
            <a:r>
              <a:rPr lang="en-US" sz="1400" dirty="0">
                <a:solidFill>
                  <a:srgbClr val="383A42"/>
                </a:solidFill>
                <a:latin typeface="Menlo" panose="020B0609030804020204" pitchFamily="49" charset="0"/>
              </a:rPr>
              <a:t>  }] </a:t>
            </a:r>
          </a:p>
          <a:p>
            <a:r>
              <a:rPr lang="en-US" sz="1400" dirty="0">
                <a:solidFill>
                  <a:srgbClr val="383A42"/>
                </a:solidFill>
                <a:latin typeface="Menlo" panose="020B0609030804020204" pitchFamily="49" charset="0"/>
              </a:rPr>
              <a:t>}</a:t>
            </a:r>
            <a:endParaRPr lang="en-JP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9F4A43-0474-A94C-B81A-B93D42CC731D}"/>
              </a:ext>
            </a:extLst>
          </p:cNvPr>
          <p:cNvSpPr txBox="1"/>
          <p:nvPr/>
        </p:nvSpPr>
        <p:spPr>
          <a:xfrm>
            <a:off x="6220205" y="5647612"/>
            <a:ext cx="539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 Example Service Endpoint description in DID document</a:t>
            </a:r>
            <a:endParaRPr lang="en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21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Template-2020-06-DD-WoT-Session-Presenter</Template>
  <TotalTime>0</TotalTime>
  <Words>979</Words>
  <Application>Microsoft Macintosh PowerPoint</Application>
  <PresentationFormat>Widescreen</PresentationFormat>
  <Paragraphs>153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游ゴシック</vt:lpstr>
      <vt:lpstr>Arial</vt:lpstr>
      <vt:lpstr>Calibri</vt:lpstr>
      <vt:lpstr>Consolas</vt:lpstr>
      <vt:lpstr>Menlo</vt:lpstr>
      <vt:lpstr>Office テーマ</vt:lpstr>
      <vt:lpstr>Discovery: Introduction Mechanisms</vt:lpstr>
      <vt:lpstr>Outline</vt:lpstr>
      <vt:lpstr>Overview</vt:lpstr>
      <vt:lpstr>Direct</vt:lpstr>
      <vt:lpstr>Well-known URI</vt:lpstr>
      <vt:lpstr>DNS-based service discovery (1/2)</vt:lpstr>
      <vt:lpstr>DNS-based service discovery (2/2)</vt:lpstr>
      <vt:lpstr>CoRE Resource Directory (CoRE-RD)</vt:lpstr>
      <vt:lpstr>Decentralized Identifier (DID)</vt:lpstr>
      <vt:lpstr>Discussions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2020-10-19T04:50:15Z</dcterms:created>
  <dcterms:modified xsi:type="dcterms:W3CDTF">2020-10-20T08:05:56Z</dcterms:modified>
</cp:coreProperties>
</file>