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59" r:id="rId5"/>
    <p:sldId id="278" r:id="rId6"/>
    <p:sldId id="277" r:id="rId7"/>
    <p:sldId id="264" r:id="rId8"/>
    <p:sldId id="279" r:id="rId9"/>
    <p:sldId id="276" r:id="rId10"/>
    <p:sldId id="280" r:id="rId11"/>
    <p:sldId id="273" r:id="rId12"/>
    <p:sldId id="281" r:id="rId13"/>
    <p:sldId id="282" r:id="rId14"/>
    <p:sldId id="283" r:id="rId15"/>
    <p:sldId id="284" r:id="rId16"/>
    <p:sldId id="285" r:id="rId17"/>
    <p:sldId id="286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88" d="100"/>
          <a:sy n="88" d="100"/>
        </p:scale>
        <p:origin x="-12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19/10/20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19/10/20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19/10/20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19/10/20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dd-example-1.org" TargetMode="External"/><Relationship Id="rId3" Type="http://schemas.openxmlformats.org/officeDocument/2006/relationships/hyperlink" Target="http://tdd-example-100.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rdf-sparql-quer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 Description </a:t>
            </a:r>
            <a:r>
              <a:rPr lang="en-US"/>
              <a:t>Directory </a:t>
            </a:r>
            <a:r>
              <a:rPr lang="en-US" smtClean="0"/>
              <a:t>Semantic Discovery </a:t>
            </a:r>
            <a:r>
              <a:rPr lang="en-US" dirty="0"/>
              <a:t>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Cimmino</a:t>
            </a:r>
            <a:endParaRPr lang="en-US" dirty="0"/>
          </a:p>
          <a:p>
            <a:r>
              <a:rPr lang="en-US" dirty="0"/>
              <a:t>Oct </a:t>
            </a:r>
            <a:r>
              <a:rPr lang="en-US" dirty="0" smtClean="0"/>
              <a:t>20, </a:t>
            </a:r>
            <a:r>
              <a:rPr lang="en-US" dirty="0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pic>
        <p:nvPicPr>
          <p:cNvPr id="16" name="Imagen 15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99" y="1343243"/>
            <a:ext cx="6230729" cy="317738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 flipV="1">
            <a:off x="7832948" y="2363051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agen 20" descr="Screen Shot 2020-10-16 at 17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1343243"/>
            <a:ext cx="3730803" cy="31773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 flipV="1">
            <a:off x="1919949" y="238829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lipse 2"/>
          <p:cNvSpPr/>
          <p:nvPr/>
        </p:nvSpPr>
        <p:spPr>
          <a:xfrm>
            <a:off x="1920357" y="327093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/>
          <p:cNvSpPr/>
          <p:nvPr/>
        </p:nvSpPr>
        <p:spPr>
          <a:xfrm>
            <a:off x="7341489" y="325906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pic>
        <p:nvPicPr>
          <p:cNvPr id="16" name="Imagen 15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99" y="1343243"/>
            <a:ext cx="6230729" cy="317738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 flipV="1">
            <a:off x="7832948" y="2363051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agen 20" descr="Screen Shot 2020-10-16 at 17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1343243"/>
            <a:ext cx="3730803" cy="31773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 flipV="1">
            <a:off x="1919949" y="238829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ipse 22"/>
          <p:cNvSpPr/>
          <p:nvPr/>
        </p:nvSpPr>
        <p:spPr>
          <a:xfrm>
            <a:off x="1920357" y="327093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2181057" y="2575831"/>
            <a:ext cx="7147647" cy="326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1600" dirty="0">
                <a:latin typeface="Calibri"/>
                <a:cs typeface="Calibri"/>
              </a:rPr>
              <a:t>{</a:t>
            </a:r>
          </a:p>
          <a:p>
            <a:r>
              <a:rPr lang="mr-IN" sz="1600" dirty="0">
                <a:latin typeface="Calibri"/>
                <a:cs typeface="Calibri"/>
              </a:rPr>
              <a:t>  "head": {</a:t>
            </a:r>
          </a:p>
          <a:p>
            <a:r>
              <a:rPr lang="mr-IN" sz="1600" dirty="0">
                <a:latin typeface="Calibri"/>
                <a:cs typeface="Calibri"/>
              </a:rPr>
              <a:t>    "vars": </a:t>
            </a:r>
            <a:r>
              <a:rPr lang="mr-IN" sz="1600" dirty="0" smtClean="0">
                <a:latin typeface="Calibri"/>
                <a:cs typeface="Calibri"/>
              </a:rPr>
              <a:t>[</a:t>
            </a:r>
            <a:r>
              <a:rPr lang="es-ES_tradnl" sz="1600" dirty="0" smtClean="0">
                <a:latin typeface="Calibri"/>
                <a:cs typeface="Calibri"/>
              </a:rPr>
              <a:t> </a:t>
            </a:r>
            <a:r>
              <a:rPr lang="mr-IN" sz="1600" dirty="0" smtClean="0">
                <a:latin typeface="Calibri"/>
                <a:cs typeface="Calibri"/>
              </a:rPr>
              <a:t>"</a:t>
            </a:r>
            <a:r>
              <a:rPr lang="es-ES_tradnl" sz="1600" dirty="0" err="1" smtClean="0">
                <a:latin typeface="Calibri"/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</a:t>
            </a:r>
            <a:r>
              <a:rPr lang="mr-IN" sz="1600" dirty="0" smtClean="0">
                <a:latin typeface="Calibri"/>
                <a:cs typeface="Calibri"/>
              </a:rPr>
              <a:t> </a:t>
            </a:r>
            <a:r>
              <a:rPr lang="mr-IN" sz="1600" dirty="0">
                <a:latin typeface="Calibri"/>
                <a:cs typeface="Calibri"/>
              </a:rPr>
              <a:t>]</a:t>
            </a:r>
          </a:p>
          <a:p>
            <a:r>
              <a:rPr lang="mr-IN" sz="1600" dirty="0">
                <a:latin typeface="Calibri"/>
                <a:cs typeface="Calibri"/>
              </a:rPr>
              <a:t>  } ,</a:t>
            </a:r>
          </a:p>
          <a:p>
            <a:r>
              <a:rPr lang="mr-IN" sz="1600" dirty="0">
                <a:latin typeface="Calibri"/>
                <a:cs typeface="Calibri"/>
              </a:rPr>
              <a:t>  "results": {</a:t>
            </a:r>
          </a:p>
          <a:p>
            <a:r>
              <a:rPr lang="mr-IN" sz="1600" dirty="0">
                <a:latin typeface="Calibri"/>
                <a:cs typeface="Calibri"/>
              </a:rPr>
              <a:t>    "bindings": [</a:t>
            </a:r>
          </a:p>
          <a:p>
            <a:r>
              <a:rPr lang="mr-IN" sz="1600" dirty="0">
                <a:latin typeface="Calibri"/>
                <a:cs typeface="Calibri"/>
              </a:rPr>
              <a:t>      </a:t>
            </a:r>
            <a:r>
              <a:rPr lang="mr-IN" sz="1600" dirty="0" smtClean="0">
                <a:latin typeface="Calibri"/>
                <a:cs typeface="Calibri"/>
              </a:rPr>
              <a:t>{ </a:t>
            </a:r>
            <a:r>
              <a:rPr lang="mr-IN" sz="1600" dirty="0">
                <a:latin typeface="Calibri"/>
                <a:cs typeface="Calibri"/>
              </a:rPr>
              <a:t>"</a:t>
            </a:r>
            <a:r>
              <a:rPr lang="es-ES_tradnl" sz="1600" dirty="0" err="1" smtClean="0">
                <a:latin typeface="Calibri"/>
                <a:cs typeface="Calibri"/>
              </a:rPr>
              <a:t>href</a:t>
            </a:r>
            <a:r>
              <a:rPr lang="mr-IN" sz="1600" dirty="0" smtClean="0">
                <a:latin typeface="Calibri"/>
                <a:cs typeface="Calibri"/>
              </a:rPr>
              <a:t>"</a:t>
            </a:r>
            <a:r>
              <a:rPr lang="mr-IN" sz="1600" dirty="0">
                <a:latin typeface="Calibri"/>
                <a:cs typeface="Calibri"/>
              </a:rPr>
              <a:t>: { "type": "uri" , "value": </a:t>
            </a:r>
            <a:r>
              <a:rPr lang="mr-IN" sz="1600" dirty="0" smtClean="0">
                <a:latin typeface="Calibri"/>
                <a:cs typeface="Calibri"/>
              </a:rPr>
              <a:t>"</a:t>
            </a:r>
            <a:r>
              <a:rPr lang="mr-IN" sz="1600" dirty="0">
                <a:latin typeface="Calibri"/>
                <a:cs typeface="Calibri"/>
              </a:rPr>
              <a:t>https://example</a:t>
            </a:r>
            <a:r>
              <a:rPr lang="es-ES_tradnl" sz="1600" dirty="0">
                <a:cs typeface="Calibri"/>
              </a:rPr>
              <a:t>-1</a:t>
            </a:r>
            <a:r>
              <a:rPr lang="mr-IN" sz="1600" dirty="0">
                <a:latin typeface="Calibri"/>
                <a:cs typeface="Calibri"/>
              </a:rPr>
              <a:t>.com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</a:t>
            </a:r>
            <a:r>
              <a:rPr lang="mr-IN" sz="1600" dirty="0" smtClean="0">
                <a:latin typeface="Calibri"/>
                <a:cs typeface="Calibri"/>
              </a:rPr>
              <a:t>" </a:t>
            </a:r>
            <a:r>
              <a:rPr lang="mr-IN" sz="1600" dirty="0">
                <a:latin typeface="Calibri"/>
                <a:cs typeface="Calibri"/>
              </a:rPr>
              <a:t>} </a:t>
            </a:r>
            <a:r>
              <a:rPr lang="mr-IN" sz="1600" dirty="0" smtClean="0">
                <a:latin typeface="Calibri"/>
                <a:cs typeface="Calibri"/>
              </a:rPr>
              <a:t>,</a:t>
            </a:r>
            <a:endParaRPr lang="es-ES_tradnl" sz="1600" dirty="0" smtClean="0">
              <a:latin typeface="Calibri"/>
              <a:cs typeface="Calibri"/>
            </a:endParaRPr>
          </a:p>
          <a:p>
            <a:r>
              <a:rPr lang="mr-IN" sz="1600" dirty="0">
                <a:latin typeface="Calibri"/>
                <a:cs typeface="Calibri"/>
              </a:rPr>
              <a:t> </a:t>
            </a:r>
            <a:r>
              <a:rPr lang="es-ES_tradnl" sz="1600" dirty="0" smtClean="0">
                <a:latin typeface="Calibri"/>
                <a:cs typeface="Calibri"/>
              </a:rPr>
              <a:t>     </a:t>
            </a:r>
            <a:r>
              <a:rPr lang="mr-IN" sz="1600" dirty="0" smtClean="0">
                <a:latin typeface="Calibri"/>
                <a:cs typeface="Calibri"/>
              </a:rPr>
              <a:t>{ </a:t>
            </a:r>
            <a:r>
              <a:rPr lang="mr-IN" sz="1600" dirty="0">
                <a:latin typeface="Calibri"/>
                <a:cs typeface="Calibri"/>
              </a:rPr>
              <a:t>"</a:t>
            </a:r>
            <a:r>
              <a:rPr lang="es-ES_tradnl" sz="1600" dirty="0" err="1"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": { "type": "uri" , "value": "https://example</a:t>
            </a:r>
            <a:r>
              <a:rPr lang="es-ES_tradnl" sz="1600" dirty="0" smtClean="0">
                <a:cs typeface="Calibri"/>
              </a:rPr>
              <a:t>-2</a:t>
            </a:r>
            <a:r>
              <a:rPr lang="mr-IN" sz="1600" dirty="0" smtClean="0">
                <a:latin typeface="Calibri"/>
                <a:cs typeface="Calibri"/>
              </a:rPr>
              <a:t>.</a:t>
            </a:r>
            <a:r>
              <a:rPr lang="mr-IN" sz="1600" dirty="0">
                <a:latin typeface="Calibri"/>
                <a:cs typeface="Calibri"/>
              </a:rPr>
              <a:t>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/status" } </a:t>
            </a:r>
            <a:r>
              <a:rPr lang="mr-IN" sz="1600" dirty="0" smtClean="0">
                <a:latin typeface="Calibri"/>
                <a:cs typeface="Calibri"/>
              </a:rPr>
              <a:t>,</a:t>
            </a:r>
            <a:endParaRPr lang="es-ES_tradnl" sz="1600" dirty="0" smtClean="0">
              <a:latin typeface="Calibri"/>
              <a:cs typeface="Calibri"/>
            </a:endParaRPr>
          </a:p>
          <a:p>
            <a:r>
              <a:rPr lang="mr-IN" sz="1600" dirty="0">
                <a:latin typeface="Calibri"/>
                <a:cs typeface="Calibri"/>
              </a:rPr>
              <a:t> </a:t>
            </a:r>
            <a:r>
              <a:rPr lang="es-ES_tradnl" sz="1600" dirty="0">
                <a:latin typeface="Calibri"/>
                <a:cs typeface="Calibri"/>
              </a:rPr>
              <a:t> </a:t>
            </a:r>
            <a:r>
              <a:rPr lang="es-ES_tradnl" sz="1600" dirty="0" smtClean="0">
                <a:latin typeface="Calibri"/>
                <a:cs typeface="Calibri"/>
              </a:rPr>
              <a:t>    </a:t>
            </a:r>
            <a:r>
              <a:rPr lang="mr-IN" sz="1600" dirty="0" smtClean="0">
                <a:latin typeface="Calibri"/>
                <a:cs typeface="Calibri"/>
              </a:rPr>
              <a:t>{ </a:t>
            </a:r>
            <a:r>
              <a:rPr lang="mr-IN" sz="1600" dirty="0">
                <a:latin typeface="Calibri"/>
                <a:cs typeface="Calibri"/>
              </a:rPr>
              <a:t>"</a:t>
            </a:r>
            <a:r>
              <a:rPr lang="es-ES_tradnl" sz="1600" dirty="0" err="1"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": { "type": "uri" , "value": "https://example</a:t>
            </a:r>
            <a:r>
              <a:rPr lang="es-ES_tradnl" sz="1600" dirty="0" smtClean="0">
                <a:cs typeface="Calibri"/>
              </a:rPr>
              <a:t>-3</a:t>
            </a:r>
            <a:r>
              <a:rPr lang="mr-IN" sz="1600" dirty="0" smtClean="0">
                <a:latin typeface="Calibri"/>
                <a:cs typeface="Calibri"/>
              </a:rPr>
              <a:t>.</a:t>
            </a:r>
            <a:r>
              <a:rPr lang="mr-IN" sz="1600" dirty="0">
                <a:latin typeface="Calibri"/>
                <a:cs typeface="Calibri"/>
              </a:rPr>
              <a:t>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/status" } </a:t>
            </a:r>
            <a:r>
              <a:rPr lang="mr-IN" sz="1600" dirty="0" smtClean="0">
                <a:latin typeface="Calibri"/>
                <a:cs typeface="Calibri"/>
              </a:rPr>
              <a:t>,</a:t>
            </a:r>
            <a:endParaRPr lang="es-ES_tradnl" sz="1600" dirty="0" smtClean="0">
              <a:latin typeface="Calibri"/>
              <a:cs typeface="Calibri"/>
            </a:endParaRPr>
          </a:p>
          <a:p>
            <a:r>
              <a:rPr lang="es-ES_tradnl" sz="1600" dirty="0">
                <a:latin typeface="Calibri"/>
                <a:cs typeface="Calibri"/>
              </a:rPr>
              <a:t> </a:t>
            </a:r>
            <a:r>
              <a:rPr lang="es-ES_tradnl" sz="1600" dirty="0" smtClean="0">
                <a:latin typeface="Calibri"/>
                <a:cs typeface="Calibri"/>
              </a:rPr>
              <a:t>     </a:t>
            </a:r>
            <a:r>
              <a:rPr lang="mr-IN" sz="1600" dirty="0" smtClean="0">
                <a:latin typeface="Calibri"/>
                <a:cs typeface="Calibri"/>
              </a:rPr>
              <a:t>…</a:t>
            </a:r>
            <a:r>
              <a:rPr lang="es-ES_tradnl" sz="1600" dirty="0" smtClean="0">
                <a:latin typeface="Calibri"/>
                <a:cs typeface="Calibri"/>
              </a:rPr>
              <a:t>.</a:t>
            </a:r>
          </a:p>
          <a:p>
            <a:r>
              <a:rPr lang="es-ES_tradnl" sz="1600" dirty="0" smtClean="0">
                <a:latin typeface="Calibri"/>
                <a:cs typeface="Calibri"/>
              </a:rPr>
              <a:t>     ]</a:t>
            </a:r>
          </a:p>
          <a:p>
            <a:r>
              <a:rPr lang="es-ES_tradnl" sz="1600" dirty="0">
                <a:latin typeface="Calibri"/>
                <a:cs typeface="Calibri"/>
              </a:rPr>
              <a:t>}</a:t>
            </a:r>
            <a:endParaRPr lang="en-GB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2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 examples: SELECT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571013" y="2817606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/td#&gt;</a:t>
            </a:r>
          </a:p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sch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-schema#&gt;</a:t>
            </a:r>
          </a:p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hyp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/hypermedia#&gt;</a:t>
            </a:r>
          </a:p>
          <a:p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ASK {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?device </a:t>
            </a:r>
            <a:r>
              <a:rPr lang="en-US" dirty="0" err="1">
                <a:latin typeface="Cambria"/>
                <a:cs typeface="Cambria"/>
              </a:rPr>
              <a:t>wot:hasPropertyAffordance</a:t>
            </a:r>
            <a:r>
              <a:rPr lang="en-US" dirty="0">
                <a:latin typeface="Cambria"/>
                <a:cs typeface="Cambria"/>
              </a:rPr>
              <a:t> ?property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"status"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}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 smtClean="0"/>
              <a:t>Useful for filtering TDs </a:t>
            </a:r>
          </a:p>
          <a:p>
            <a:pPr lvl="1"/>
            <a:r>
              <a:rPr lang="en-US" dirty="0" smtClean="0"/>
              <a:t>filtering and exploratory queries</a:t>
            </a:r>
          </a:p>
          <a:p>
            <a:r>
              <a:rPr lang="en-US" dirty="0"/>
              <a:t>As result return a </a:t>
            </a:r>
            <a:r>
              <a:rPr lang="en-US" dirty="0" smtClean="0"/>
              <a:t>JSON </a:t>
            </a:r>
          </a:p>
        </p:txBody>
      </p:sp>
    </p:spTree>
    <p:extLst>
      <p:ext uri="{BB962C8B-B14F-4D97-AF65-F5344CB8AC3E}">
        <p14:creationId xmlns:p14="http://schemas.microsoft.com/office/powerpoint/2010/main" val="222567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 examples: ASK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571013" y="2817606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  <a:endParaRPr lang="es-ES_tradnl" dirty="0" smtClean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sch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 smtClean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PREFIX </a:t>
            </a:r>
            <a:r>
              <a:rPr lang="en-GB" dirty="0" err="1" smtClean="0">
                <a:latin typeface="Cambria"/>
                <a:cs typeface="Cambria"/>
              </a:rPr>
              <a:t>hyp</a:t>
            </a:r>
            <a:r>
              <a:rPr lang="en-GB" dirty="0" smtClean="0">
                <a:latin typeface="Cambria"/>
                <a:cs typeface="Cambria"/>
              </a:rPr>
              <a:t>: 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 smtClean="0">
                <a:latin typeface="Cambria"/>
                <a:cs typeface="Cambria"/>
              </a:rPr>
              <a:t>#&gt;</a:t>
            </a: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DESCRIBE DISTINCT ?</a:t>
            </a:r>
            <a:r>
              <a:rPr lang="en-GB" dirty="0" err="1" smtClean="0">
                <a:latin typeface="Cambria"/>
                <a:cs typeface="Cambria"/>
              </a:rPr>
              <a:t>href</a:t>
            </a:r>
            <a:r>
              <a:rPr lang="en-GB" dirty="0" smtClean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?device </a:t>
            </a:r>
            <a:r>
              <a:rPr lang="en-GB" dirty="0" err="1" smtClean="0">
                <a:latin typeface="Cambria"/>
                <a:cs typeface="Cambria"/>
              </a:rPr>
              <a:t>wot</a:t>
            </a:r>
            <a:r>
              <a:rPr lang="en-GB" dirty="0" smtClean="0">
                <a:latin typeface="Cambria"/>
                <a:cs typeface="Cambria"/>
              </a:rPr>
              <a:t>:</a:t>
            </a:r>
            <a:r>
              <a:rPr lang="en-US" dirty="0" err="1" smtClean="0">
                <a:latin typeface="Cambria"/>
                <a:cs typeface="Cambria"/>
              </a:rPr>
              <a:t>hasPropertyAffordance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sch:propertyName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"</a:t>
            </a:r>
            <a:r>
              <a:rPr lang="en-US" dirty="0" smtClean="0">
                <a:latin typeface="Cambria"/>
                <a:cs typeface="Cambria"/>
              </a:rPr>
              <a:t>status”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wot:hasForm</a:t>
            </a:r>
            <a:r>
              <a:rPr lang="en-US" dirty="0" smtClean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?form </a:t>
            </a:r>
            <a:r>
              <a:rPr lang="en-US" dirty="0" err="1" smtClean="0">
                <a:latin typeface="Cambria"/>
                <a:cs typeface="Cambria"/>
              </a:rPr>
              <a:t>hyp:hasTarget</a:t>
            </a:r>
            <a:r>
              <a:rPr lang="en-US" dirty="0" smtClean="0">
                <a:latin typeface="Cambria"/>
                <a:cs typeface="Cambria"/>
              </a:rPr>
              <a:t> ?</a:t>
            </a:r>
            <a:r>
              <a:rPr lang="en-US" dirty="0" err="1" smtClean="0">
                <a:latin typeface="Cambria"/>
                <a:cs typeface="Cambria"/>
              </a:rPr>
              <a:t>href</a:t>
            </a:r>
            <a:r>
              <a:rPr lang="en-US" dirty="0" smtClean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 smtClean="0"/>
              <a:t>Useful to know if a TD with some restrictions exists</a:t>
            </a:r>
          </a:p>
          <a:p>
            <a:r>
              <a:rPr lang="en-US" dirty="0" smtClean="0"/>
              <a:t>As result </a:t>
            </a:r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 inside a JSON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66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 smtClean="0"/>
              <a:t>Useful to retrieve TDs fulfilling some restrictions</a:t>
            </a:r>
          </a:p>
          <a:p>
            <a:r>
              <a:rPr lang="en-US" dirty="0" smtClean="0"/>
              <a:t>As result returns RDF </a:t>
            </a:r>
            <a:r>
              <a:rPr lang="es-ES" dirty="0" smtClean="0">
                <a:sym typeface="Wingdings"/>
              </a:rPr>
              <a:t> </a:t>
            </a:r>
            <a:r>
              <a:rPr lang="en-US" dirty="0" smtClean="0"/>
              <a:t>JSON-LD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 examples: DESCRIBE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72039" y="3299912"/>
            <a:ext cx="5452148" cy="211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DESCRIBE  ?thing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?thing </a:t>
            </a:r>
            <a:r>
              <a:rPr lang="es-ES_tradnl" dirty="0" smtClean="0">
                <a:latin typeface="Cambria"/>
                <a:cs typeface="Cambria"/>
              </a:rPr>
              <a:t>a </a:t>
            </a:r>
            <a:r>
              <a:rPr lang="es-ES_tradnl" dirty="0" err="1" smtClean="0">
                <a:latin typeface="Cambria"/>
                <a:cs typeface="Cambria"/>
              </a:rPr>
              <a:t>wot:Thing</a:t>
            </a:r>
            <a:r>
              <a:rPr lang="es-ES_tradnl" dirty="0" smtClean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 .</a:t>
            </a: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290348" y="3299912"/>
            <a:ext cx="5452148" cy="211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/td#&gt;</a:t>
            </a:r>
          </a:p>
          <a:p>
            <a:r>
              <a:rPr lang="en-US" dirty="0">
                <a:latin typeface="Cambria"/>
                <a:cs typeface="Cambria"/>
              </a:rPr>
              <a:t>PREFIX dc: &lt;http://</a:t>
            </a:r>
            <a:r>
              <a:rPr lang="en-US" dirty="0" err="1">
                <a:latin typeface="Cambria"/>
                <a:cs typeface="Cambria"/>
              </a:rPr>
              <a:t>purl.org</a:t>
            </a:r>
            <a:r>
              <a:rPr lang="en-US" dirty="0">
                <a:latin typeface="Cambria"/>
                <a:cs typeface="Cambria"/>
              </a:rPr>
              <a:t>/dc/terms/&gt;</a:t>
            </a:r>
          </a:p>
          <a:p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DESCRIBE ?thing {</a:t>
            </a:r>
          </a:p>
          <a:p>
            <a:r>
              <a:rPr lang="en-US" dirty="0">
                <a:latin typeface="Cambria"/>
                <a:cs typeface="Cambria"/>
              </a:rPr>
              <a:t>  ?thing a </a:t>
            </a:r>
            <a:r>
              <a:rPr lang="en-US" dirty="0" err="1">
                <a:latin typeface="Cambria"/>
                <a:cs typeface="Cambria"/>
              </a:rPr>
              <a:t>wot:Thing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  ?thing  </a:t>
            </a:r>
            <a:r>
              <a:rPr lang="en-US" dirty="0" err="1">
                <a:latin typeface="Cambria"/>
                <a:cs typeface="Cambria"/>
              </a:rPr>
              <a:t>dc:title</a:t>
            </a:r>
            <a:r>
              <a:rPr lang="en-US" dirty="0">
                <a:latin typeface="Cambria"/>
                <a:cs typeface="Cambria"/>
              </a:rPr>
              <a:t> "</a:t>
            </a:r>
            <a:r>
              <a:rPr lang="en-US" dirty="0" err="1">
                <a:latin typeface="Cambria"/>
                <a:cs typeface="Cambria"/>
              </a:rPr>
              <a:t>Smart-Coffee-Machine"@en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498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 smtClean="0"/>
              <a:t>Not very useful for discovery</a:t>
            </a:r>
          </a:p>
          <a:p>
            <a:pPr lvl="1"/>
            <a:r>
              <a:rPr lang="en-US" dirty="0" smtClean="0"/>
              <a:t>Generates RDF from a set of restrictions and allows to introduce new triples</a:t>
            </a:r>
          </a:p>
          <a:p>
            <a:pPr lvl="1"/>
            <a:r>
              <a:rPr lang="en-US" dirty="0" smtClean="0"/>
              <a:t>Does not modifies the original stored TD</a:t>
            </a:r>
          </a:p>
          <a:p>
            <a:r>
              <a:rPr lang="en-US" dirty="0" smtClean="0"/>
              <a:t>As result returns RDF </a:t>
            </a:r>
            <a:r>
              <a:rPr lang="es-ES" dirty="0" smtClean="0">
                <a:sym typeface="Wingdings"/>
              </a:rPr>
              <a:t> </a:t>
            </a:r>
            <a:r>
              <a:rPr lang="en-US" dirty="0" smtClean="0"/>
              <a:t>JSON-LD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 examples: CONSTRUCT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09903" y="3204951"/>
            <a:ext cx="7006933" cy="278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</a:p>
          <a:p>
            <a:r>
              <a:rPr lang="en-US" dirty="0">
                <a:latin typeface="Cambria"/>
                <a:cs typeface="Cambria"/>
              </a:rPr>
              <a:t>PREFIX dc: &lt;http://</a:t>
            </a:r>
            <a:r>
              <a:rPr lang="en-US" dirty="0" err="1">
                <a:latin typeface="Cambria"/>
                <a:cs typeface="Cambria"/>
              </a:rPr>
              <a:t>purl.org</a:t>
            </a:r>
            <a:r>
              <a:rPr lang="en-US" dirty="0">
                <a:latin typeface="Cambria"/>
                <a:cs typeface="Cambria"/>
              </a:rPr>
              <a:t>/dc/terms/&gt;</a:t>
            </a: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CONSTRUCT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?thing </a:t>
            </a:r>
            <a:r>
              <a:rPr lang="es-ES_tradnl" dirty="0" err="1" smtClean="0">
                <a:latin typeface="Cambria"/>
                <a:cs typeface="Cambria"/>
              </a:rPr>
              <a:t>dc:title</a:t>
            </a:r>
            <a:r>
              <a:rPr lang="es-ES_tradnl" dirty="0" smtClean="0">
                <a:latin typeface="Cambria"/>
                <a:cs typeface="Cambria"/>
              </a:rPr>
              <a:t> “new </a:t>
            </a:r>
            <a:r>
              <a:rPr lang="es-ES_tradnl" dirty="0" err="1" smtClean="0">
                <a:latin typeface="Cambria"/>
                <a:cs typeface="Cambria"/>
              </a:rPr>
              <a:t>property</a:t>
            </a:r>
            <a:r>
              <a:rPr lang="es-ES_tradnl" dirty="0" smtClean="0">
                <a:latin typeface="Cambria"/>
                <a:cs typeface="Cambria"/>
              </a:rPr>
              <a:t>”</a:t>
            </a:r>
            <a:r>
              <a:rPr lang="en-GB" dirty="0" smtClean="0">
                <a:latin typeface="Cambria"/>
                <a:cs typeface="Cambria"/>
              </a:rPr>
              <a:t>.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?thing ?p ?o .</a:t>
            </a:r>
          </a:p>
          <a:p>
            <a:r>
              <a:rPr lang="en-GB" dirty="0" smtClean="0">
                <a:latin typeface="Cambria"/>
                <a:cs typeface="Cambria"/>
              </a:rPr>
              <a:t>} WHERE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</a:t>
            </a:r>
            <a:r>
              <a:rPr lang="en-GB" dirty="0">
                <a:latin typeface="Cambria"/>
                <a:cs typeface="Cambria"/>
              </a:rPr>
              <a:t>thing </a:t>
            </a:r>
            <a:r>
              <a:rPr lang="es-ES_tradnl" dirty="0">
                <a:latin typeface="Cambria"/>
                <a:cs typeface="Cambria"/>
              </a:rPr>
              <a:t>a </a:t>
            </a:r>
            <a:r>
              <a:rPr lang="es-ES_tradnl" dirty="0" err="1">
                <a:latin typeface="Cambria"/>
                <a:cs typeface="Cambria"/>
              </a:rPr>
              <a:t>wot:Thing</a:t>
            </a:r>
            <a:r>
              <a:rPr lang="es-ES_tradnl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 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?p ?o </a:t>
            </a:r>
            <a:r>
              <a:rPr lang="en-GB" dirty="0" smtClean="0">
                <a:latin typeface="Cambria"/>
                <a:cs typeface="Cambria"/>
              </a:rPr>
              <a:t>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200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SPARQL queries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6347026" cy="487874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 Federation</a:t>
            </a:r>
          </a:p>
          <a:p>
            <a:pPr lvl="1"/>
            <a:r>
              <a:rPr lang="en-GB" dirty="0" smtClean="0"/>
              <a:t>SPARQL allows query federation</a:t>
            </a:r>
          </a:p>
          <a:p>
            <a:pPr lvl="1"/>
            <a:r>
              <a:rPr lang="en-GB" dirty="0" smtClean="0"/>
              <a:t>TDD forwards the query to other TDDs</a:t>
            </a:r>
          </a:p>
          <a:p>
            <a:pPr lvl="1"/>
            <a:r>
              <a:rPr lang="en-GB" dirty="0" smtClean="0"/>
              <a:t>Former TDD Returns a unified query answer</a:t>
            </a:r>
          </a:p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Allows extending discovery criterion to other TDDs easily</a:t>
            </a:r>
          </a:p>
          <a:p>
            <a:pPr lvl="1"/>
            <a:r>
              <a:rPr lang="en-GB" dirty="0" smtClean="0"/>
              <a:t>Extends the discovery scope 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TDDs addresses must be known beforehand</a:t>
            </a:r>
          </a:p>
          <a:p>
            <a:pPr lvl="2"/>
            <a:r>
              <a:rPr lang="en-GB" dirty="0" smtClean="0"/>
              <a:t>Previous service discovery</a:t>
            </a:r>
          </a:p>
          <a:p>
            <a:pPr lvl="1"/>
            <a:r>
              <a:rPr lang="en-GB" dirty="0" smtClean="0"/>
              <a:t>Brute force forwarding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pic>
        <p:nvPicPr>
          <p:cNvPr id="7" name="Imagen 6" descr="Screen Shot 2020-10-19 at 13.1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26" y="1363447"/>
            <a:ext cx="4363159" cy="4666758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7257391" y="3725686"/>
            <a:ext cx="43631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5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SPARQL </a:t>
            </a:r>
            <a:r>
              <a:rPr lang="en-GB" dirty="0" smtClean="0"/>
              <a:t>queries example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</a:t>
            </a:r>
            <a:r>
              <a:rPr lang="es-ES" sz="2000" dirty="0"/>
              <a:t>s</a:t>
            </a:r>
            <a:r>
              <a:rPr lang="en-GB" sz="2000" dirty="0" err="1"/>
              <a:t>suming</a:t>
            </a:r>
            <a:r>
              <a:rPr lang="en-GB" sz="2000" dirty="0"/>
              <a:t> the following TDDs: </a:t>
            </a:r>
          </a:p>
          <a:p>
            <a:pPr lvl="1"/>
            <a:r>
              <a:rPr lang="en-GB" sz="1800" dirty="0">
                <a:hlinkClick r:id="rId2"/>
              </a:rPr>
              <a:t>http://tdd-example-1.org</a:t>
            </a:r>
            <a:r>
              <a:rPr lang="en-GB" sz="1800" dirty="0"/>
              <a:t>, </a:t>
            </a:r>
          </a:p>
          <a:p>
            <a:pPr lvl="1"/>
            <a:r>
              <a:rPr lang="en-GB" sz="1800" dirty="0">
                <a:hlinkClick r:id="rId2"/>
              </a:rPr>
              <a:t>http://tdd-example-2.org</a:t>
            </a:r>
            <a:r>
              <a:rPr lang="en-GB" sz="1800" dirty="0"/>
              <a:t> , </a:t>
            </a:r>
          </a:p>
          <a:p>
            <a:pPr lvl="1"/>
            <a:r>
              <a:rPr lang="en-GB" sz="1800" dirty="0">
                <a:hlinkClick r:id="rId2"/>
              </a:rPr>
              <a:t>http://tdd-example-3.org</a:t>
            </a:r>
            <a:r>
              <a:rPr lang="en-GB" sz="1800" dirty="0"/>
              <a:t> , </a:t>
            </a:r>
          </a:p>
          <a:p>
            <a:pPr lvl="1"/>
            <a:r>
              <a:rPr lang="mr-IN" sz="1800" dirty="0"/>
              <a:t>…</a:t>
            </a:r>
            <a:r>
              <a:rPr lang="en-GB" sz="1800" dirty="0"/>
              <a:t> </a:t>
            </a:r>
          </a:p>
          <a:p>
            <a:pPr lvl="1"/>
            <a:r>
              <a:rPr lang="en-GB" sz="1800" dirty="0">
                <a:hlinkClick r:id="rId2"/>
              </a:rPr>
              <a:t>http://tdd-example-100.org</a:t>
            </a:r>
            <a:r>
              <a:rPr lang="en-GB" sz="1800" dirty="0"/>
              <a:t> </a:t>
            </a:r>
          </a:p>
          <a:p>
            <a:endParaRPr lang="en-GB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422548" y="1312942"/>
            <a:ext cx="6931252" cy="4762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  <a:endParaRPr lang="es-ES_tradnl" dirty="0" smtClean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sch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 smtClean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PREFIX </a:t>
            </a:r>
            <a:r>
              <a:rPr lang="en-GB" dirty="0" err="1" smtClean="0">
                <a:latin typeface="Cambria"/>
                <a:cs typeface="Cambria"/>
              </a:rPr>
              <a:t>hyp</a:t>
            </a:r>
            <a:r>
              <a:rPr lang="en-GB" dirty="0" smtClean="0">
                <a:latin typeface="Cambria"/>
                <a:cs typeface="Cambria"/>
              </a:rPr>
              <a:t>: </a:t>
            </a:r>
            <a:r>
              <a:rPr lang="en-GB" dirty="0" smtClean="0">
                <a:latin typeface="Cambria"/>
                <a:cs typeface="Cambria"/>
              </a:rPr>
              <a:t>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 smtClean="0">
                <a:latin typeface="Cambria"/>
                <a:cs typeface="Cambria"/>
              </a:rPr>
              <a:t>#&gt;</a:t>
            </a:r>
            <a:endParaRPr lang="pl-PL" dirty="0" smtClean="0">
              <a:latin typeface="Cambria"/>
              <a:cs typeface="Cambria"/>
            </a:endParaRP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SELECT DISTINCT ?</a:t>
            </a:r>
            <a:r>
              <a:rPr lang="en-GB" dirty="0" err="1" smtClean="0">
                <a:latin typeface="Cambria"/>
                <a:cs typeface="Cambria"/>
              </a:rPr>
              <a:t>href</a:t>
            </a:r>
            <a:r>
              <a:rPr lang="en-GB" dirty="0" smtClean="0">
                <a:latin typeface="Cambria"/>
                <a:cs typeface="Cambria"/>
              </a:rPr>
              <a:t> WHERE </a:t>
            </a:r>
            <a:r>
              <a:rPr lang="en-GB" dirty="0" smtClean="0">
                <a:latin typeface="Cambria"/>
                <a:cs typeface="Cambria"/>
              </a:rPr>
              <a:t>{</a:t>
            </a:r>
          </a:p>
          <a:p>
            <a:r>
              <a:rPr lang="en-GB" dirty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        </a:t>
            </a:r>
            <a:r>
              <a:rPr lang="en-GB" dirty="0" smtClean="0">
                <a:latin typeface="Cambria"/>
                <a:cs typeface="Cambria"/>
              </a:rPr>
              <a:t>SERVICE ?</a:t>
            </a:r>
            <a:r>
              <a:rPr lang="en-GB" dirty="0" err="1" smtClean="0">
                <a:latin typeface="Cambria"/>
                <a:cs typeface="Cambria"/>
              </a:rPr>
              <a:t>tdd</a:t>
            </a:r>
            <a:r>
              <a:rPr lang="en-GB" dirty="0" smtClean="0">
                <a:latin typeface="Cambria"/>
                <a:cs typeface="Cambria"/>
              </a:rPr>
              <a:t> {</a:t>
            </a:r>
            <a:endParaRPr lang="en-GB" dirty="0" smtClean="0">
              <a:latin typeface="Cambria"/>
              <a:cs typeface="Cambria"/>
            </a:endParaRPr>
          </a:p>
          <a:p>
            <a:pPr lvl="2"/>
            <a:r>
              <a:rPr lang="en-GB" dirty="0" smtClean="0">
                <a:latin typeface="Cambria"/>
                <a:cs typeface="Cambria"/>
              </a:rPr>
              <a:t>?</a:t>
            </a:r>
            <a:r>
              <a:rPr lang="en-GB" dirty="0" smtClean="0">
                <a:latin typeface="Cambria"/>
                <a:cs typeface="Cambria"/>
              </a:rPr>
              <a:t>device </a:t>
            </a:r>
            <a:r>
              <a:rPr lang="en-GB" dirty="0" err="1" smtClean="0">
                <a:latin typeface="Cambria"/>
                <a:cs typeface="Cambria"/>
              </a:rPr>
              <a:t>wot</a:t>
            </a:r>
            <a:r>
              <a:rPr lang="en-GB" dirty="0" smtClean="0">
                <a:latin typeface="Cambria"/>
                <a:cs typeface="Cambria"/>
              </a:rPr>
              <a:t>:</a:t>
            </a:r>
            <a:r>
              <a:rPr lang="en-US" dirty="0" err="1" smtClean="0">
                <a:latin typeface="Cambria"/>
                <a:cs typeface="Cambria"/>
              </a:rPr>
              <a:t>hasPropertyAffordance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?property .</a:t>
            </a:r>
          </a:p>
          <a:p>
            <a:pPr lvl="2"/>
            <a:r>
              <a:rPr lang="en-GB" dirty="0" smtClean="0">
                <a:latin typeface="Cambria"/>
                <a:cs typeface="Cambria"/>
              </a:rPr>
              <a:t>?</a:t>
            </a:r>
            <a:r>
              <a:rPr lang="en-GB" dirty="0" smtClean="0">
                <a:latin typeface="Cambria"/>
                <a:cs typeface="Cambria"/>
              </a:rPr>
              <a:t>property </a:t>
            </a:r>
            <a:r>
              <a:rPr lang="en-US" dirty="0" err="1" smtClean="0">
                <a:latin typeface="Cambria"/>
                <a:cs typeface="Cambria"/>
              </a:rPr>
              <a:t>sch:propertyName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"</a:t>
            </a:r>
            <a:r>
              <a:rPr lang="en-US" dirty="0" smtClean="0">
                <a:latin typeface="Cambria"/>
                <a:cs typeface="Cambria"/>
              </a:rPr>
              <a:t>status” .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?</a:t>
            </a:r>
            <a:r>
              <a:rPr lang="en-US" dirty="0" smtClean="0">
                <a:latin typeface="Cambria"/>
                <a:cs typeface="Cambria"/>
              </a:rPr>
              <a:t>property </a:t>
            </a:r>
            <a:r>
              <a:rPr lang="en-US" dirty="0" err="1" smtClean="0">
                <a:latin typeface="Cambria"/>
                <a:cs typeface="Cambria"/>
              </a:rPr>
              <a:t>wot:hasForm</a:t>
            </a:r>
            <a:r>
              <a:rPr lang="en-US" dirty="0" smtClean="0">
                <a:latin typeface="Cambria"/>
                <a:cs typeface="Cambria"/>
              </a:rPr>
              <a:t> ?form 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?</a:t>
            </a:r>
            <a:r>
              <a:rPr lang="en-US" dirty="0" smtClean="0">
                <a:latin typeface="Cambria"/>
                <a:cs typeface="Cambria"/>
              </a:rPr>
              <a:t>form </a:t>
            </a:r>
            <a:r>
              <a:rPr lang="en-US" dirty="0" err="1" smtClean="0">
                <a:latin typeface="Cambria"/>
                <a:cs typeface="Cambria"/>
              </a:rPr>
              <a:t>hyp:hasTarget</a:t>
            </a:r>
            <a:r>
              <a:rPr lang="en-US" dirty="0" smtClean="0">
                <a:latin typeface="Cambria"/>
                <a:cs typeface="Cambria"/>
              </a:rPr>
              <a:t> ?</a:t>
            </a:r>
            <a:r>
              <a:rPr lang="en-US" dirty="0" err="1" smtClean="0">
                <a:latin typeface="Cambria"/>
                <a:cs typeface="Cambria"/>
              </a:rPr>
              <a:t>href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} VALUES ?</a:t>
            </a:r>
            <a:r>
              <a:rPr lang="en-US" dirty="0" err="1" smtClean="0">
                <a:latin typeface="Cambria"/>
                <a:cs typeface="Cambria"/>
              </a:rPr>
              <a:t>tdd</a:t>
            </a:r>
            <a:r>
              <a:rPr lang="en-US" dirty="0" smtClean="0">
                <a:latin typeface="Cambria"/>
                <a:cs typeface="Cambria"/>
              </a:rPr>
              <a:t> { 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&lt;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://tdd-example-1.</a:t>
            </a:r>
            <a:r>
              <a:rPr lang="en-GB" dirty="0" smtClean="0">
                <a:hlinkClick r:id="rId2"/>
              </a:rPr>
              <a:t>org</a:t>
            </a:r>
            <a:r>
              <a:rPr lang="en-GB" dirty="0" smtClean="0"/>
              <a:t>&gt;</a:t>
            </a:r>
            <a:r>
              <a:rPr lang="en-US" dirty="0" smtClean="0">
                <a:latin typeface="Cambria"/>
                <a:cs typeface="Cambria"/>
              </a:rPr>
              <a:t>, </a:t>
            </a:r>
          </a:p>
          <a:p>
            <a:pPr lvl="2"/>
            <a:r>
              <a:rPr lang="mr-IN" dirty="0" smtClean="0">
                <a:latin typeface="Cambria"/>
                <a:cs typeface="Cambria"/>
              </a:rPr>
              <a:t>…</a:t>
            </a:r>
            <a:r>
              <a:rPr lang="es-ES_tradnl" dirty="0" smtClean="0">
                <a:latin typeface="Cambria"/>
                <a:cs typeface="Cambria"/>
              </a:rPr>
              <a:t>.,  </a:t>
            </a:r>
          </a:p>
          <a:p>
            <a:pPr lvl="2"/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://tdd-example-</a:t>
            </a:r>
            <a:r>
              <a:rPr lang="en-GB" dirty="0" smtClean="0">
                <a:hlinkClick r:id="rId3"/>
              </a:rPr>
              <a:t>100.org</a:t>
            </a:r>
            <a:r>
              <a:rPr lang="en-GB" dirty="0" smtClean="0"/>
              <a:t>&gt; 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3449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 of SPARQL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Expressive, takes advantages of ontology semantics and linked data</a:t>
            </a:r>
          </a:p>
          <a:p>
            <a:pPr lvl="2"/>
            <a:r>
              <a:rPr lang="en-US" dirty="0" smtClean="0"/>
              <a:t>E.g., reasoning over data </a:t>
            </a:r>
          </a:p>
          <a:p>
            <a:pPr lvl="2"/>
            <a:r>
              <a:rPr lang="en-US" dirty="0" smtClean="0"/>
              <a:t>E.g., linked Thing Descriptions </a:t>
            </a:r>
            <a:r>
              <a:rPr lang="en-US" smtClean="0">
                <a:sym typeface="Wingdings"/>
              </a:rPr>
              <a:t> distributed </a:t>
            </a:r>
            <a:r>
              <a:rPr lang="en-US" dirty="0" smtClean="0">
                <a:sym typeface="Wingdings"/>
              </a:rPr>
              <a:t>TDs</a:t>
            </a:r>
            <a:endParaRPr lang="en-US" dirty="0" smtClean="0"/>
          </a:p>
          <a:p>
            <a:pPr lvl="1"/>
            <a:r>
              <a:rPr lang="en-US" dirty="0" smtClean="0"/>
              <a:t>SPARQL is a query language </a:t>
            </a:r>
          </a:p>
          <a:p>
            <a:pPr lvl="2"/>
            <a:r>
              <a:rPr lang="en-US" dirty="0" smtClean="0"/>
              <a:t>Has functions, e.g., for aggregation or data cleaning</a:t>
            </a:r>
          </a:p>
          <a:p>
            <a:pPr lvl="2"/>
            <a:r>
              <a:rPr lang="en-US" dirty="0" smtClean="0"/>
              <a:t>Allows complex queries</a:t>
            </a:r>
          </a:p>
          <a:p>
            <a:pPr lvl="3"/>
            <a:r>
              <a:rPr lang="en-US" dirty="0" smtClean="0"/>
              <a:t>Query federation</a:t>
            </a:r>
            <a:endParaRPr lang="en-US" dirty="0" smtClean="0"/>
          </a:p>
          <a:p>
            <a:pPr lvl="1"/>
            <a:r>
              <a:rPr lang="en-US" dirty="0" smtClean="0"/>
              <a:t>SPARQL is a W3C standard  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Simple queries are more verbose than those expressed in </a:t>
            </a:r>
            <a:r>
              <a:rPr lang="en-US" dirty="0" err="1" smtClean="0"/>
              <a:t>JSONPath</a:t>
            </a:r>
            <a:r>
              <a:rPr lang="en-US" dirty="0" smtClean="0"/>
              <a:t> or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smtClean="0"/>
              <a:t>Consumes more resources than </a:t>
            </a:r>
            <a:r>
              <a:rPr lang="en-US" dirty="0" err="1" smtClean="0"/>
              <a:t>XPath</a:t>
            </a:r>
            <a:r>
              <a:rPr lang="en-US" dirty="0" smtClean="0"/>
              <a:t> and </a:t>
            </a:r>
            <a:r>
              <a:rPr lang="en-US" dirty="0" err="1" smtClean="0"/>
              <a:t>JSONPath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SPARQL can be complex and not easy to learn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discovery allows to filter registered TDs using: </a:t>
            </a:r>
          </a:p>
          <a:p>
            <a:pPr lvl="1"/>
            <a:r>
              <a:rPr lang="en-US" dirty="0" smtClean="0"/>
              <a:t>(MAY) SPARQL queries</a:t>
            </a:r>
          </a:p>
          <a:p>
            <a:pPr lvl="1"/>
            <a:endParaRPr lang="en-US" dirty="0" smtClean="0"/>
          </a:p>
          <a:p>
            <a:r>
              <a:rPr lang="en-US" dirty="0"/>
              <a:t>Semantic discovery </a:t>
            </a:r>
            <a:r>
              <a:rPr lang="en-US" dirty="0" smtClean="0"/>
              <a:t>(SPARQL) is very flexible:</a:t>
            </a:r>
          </a:p>
          <a:p>
            <a:pPr lvl="1"/>
            <a:r>
              <a:rPr lang="en-US" dirty="0" smtClean="0"/>
              <a:t>Allows complex queries with functions</a:t>
            </a:r>
          </a:p>
          <a:p>
            <a:pPr lvl="1"/>
            <a:r>
              <a:rPr lang="en-US" dirty="0" smtClean="0"/>
              <a:t>Exploits the semantics of ontologies, reasoning</a:t>
            </a:r>
          </a:p>
          <a:p>
            <a:pPr lvl="1"/>
            <a:r>
              <a:rPr lang="en-US" dirty="0" smtClean="0"/>
              <a:t>Implementing SPARQL 1.1 enables query federation</a:t>
            </a:r>
          </a:p>
          <a:p>
            <a:pPr lvl="1"/>
            <a:endParaRPr lang="en-US" dirty="0"/>
          </a:p>
          <a:p>
            <a:r>
              <a:rPr lang="en-US" dirty="0" smtClean="0"/>
              <a:t>Privacy &amp; Security</a:t>
            </a:r>
          </a:p>
          <a:p>
            <a:pPr lvl="1"/>
            <a:r>
              <a:rPr lang="en-US" dirty="0" smtClean="0"/>
              <a:t>Discovery is </a:t>
            </a:r>
            <a:r>
              <a:rPr lang="en-US" dirty="0" err="1" smtClean="0"/>
              <a:t>binded</a:t>
            </a:r>
            <a:r>
              <a:rPr lang="en-US" dirty="0" smtClean="0"/>
              <a:t> to security and privacy policies defined in a TDD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in </a:t>
            </a:r>
            <a:r>
              <a:rPr lang="en-GB" dirty="0" smtClean="0"/>
              <a:t>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pic>
        <p:nvPicPr>
          <p:cNvPr id="13" name="Imagen 12" descr="mermaid-diagram-202010161115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3" y="1690688"/>
            <a:ext cx="647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Thing Description Directory (TDD) and </a:t>
            </a:r>
            <a:r>
              <a:rPr lang="en-GB" sz="4000" dirty="0" smtClean="0"/>
              <a:t>discovery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TDD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syntactic discovery criterion:</a:t>
            </a:r>
          </a:p>
          <a:p>
            <a:pPr lvl="2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(Syntactic discovery) MUST support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JSONPath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as discovery criterion</a:t>
            </a:r>
          </a:p>
          <a:p>
            <a:pPr lvl="2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(Syntactic discovery) SHOULD support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XPath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as discovery criterion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TDD semantic discovery criterion:</a:t>
            </a:r>
          </a:p>
          <a:p>
            <a:pPr lvl="2"/>
            <a:r>
              <a:rPr lang="en-GB" dirty="0" smtClean="0"/>
              <a:t>(Semantic discovery) May support SPARQL as discovery criterion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TDD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d</a:t>
            </a:r>
            <a:r>
              <a:rPr lang="en-GB" dirty="0" smtClean="0"/>
              <a:t>iscovery answer:</a:t>
            </a:r>
            <a:endParaRPr lang="en-GB" dirty="0"/>
          </a:p>
          <a:p>
            <a:pPr lvl="2"/>
            <a:r>
              <a:rPr lang="en-GB" dirty="0"/>
              <a:t>A set (array) of </a:t>
            </a:r>
            <a:r>
              <a:rPr lang="en-GB" dirty="0" smtClean="0"/>
              <a:t>Thing Descriptions (TD) </a:t>
            </a:r>
            <a:r>
              <a:rPr lang="en-GB" dirty="0"/>
              <a:t>meeting the criterion are found</a:t>
            </a:r>
          </a:p>
          <a:p>
            <a:pPr lvl="2"/>
            <a:r>
              <a:rPr lang="en-GB" dirty="0"/>
              <a:t>A set (array) of Thing Descriptions (TD</a:t>
            </a:r>
            <a:r>
              <a:rPr lang="en-GB" dirty="0" smtClean="0"/>
              <a:t>) fragments </a:t>
            </a:r>
            <a:r>
              <a:rPr lang="en-GB" dirty="0"/>
              <a:t>fulfilling the criterion are found</a:t>
            </a:r>
          </a:p>
          <a:p>
            <a:pPr lvl="2"/>
            <a:r>
              <a:rPr lang="en-GB" dirty="0"/>
              <a:t>Discovery results could be paginated (depending on the discovery criterion)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semantic discovery API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discovery criterion is a SPARQL query</a:t>
            </a:r>
          </a:p>
          <a:p>
            <a:pPr lvl="2"/>
            <a:r>
              <a:rPr lang="en-US" dirty="0">
                <a:hlinkClick r:id="rId2"/>
              </a:rPr>
              <a:t>https://www.w3.org/TR/rdf-sparql-query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W3C standard</a:t>
            </a:r>
          </a:p>
          <a:p>
            <a:pPr lvl="2"/>
            <a:r>
              <a:rPr lang="en-US" dirty="0" smtClean="0"/>
              <a:t>All SPARQL queries should use content-negotiation to return JSON-LD or JSON</a:t>
            </a:r>
          </a:p>
          <a:p>
            <a:pPr lvl="2"/>
            <a:r>
              <a:rPr lang="en-US" dirty="0" smtClean="0"/>
              <a:t>Supported: SELECT, ASK, CONSTRUCT, and DESCRIBE</a:t>
            </a:r>
          </a:p>
          <a:p>
            <a:pPr lvl="2"/>
            <a:r>
              <a:rPr lang="en-US" dirty="0" smtClean="0"/>
              <a:t>Not-Supported: UPDATE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Response code:</a:t>
            </a:r>
          </a:p>
          <a:p>
            <a:pPr lvl="2"/>
            <a:r>
              <a:rPr lang="en-US" dirty="0" smtClean="0"/>
              <a:t>200 (Ok</a:t>
            </a:r>
            <a:r>
              <a:rPr lang="en-US" dirty="0"/>
              <a:t>) with application/</a:t>
            </a:r>
            <a:r>
              <a:rPr lang="en-US" dirty="0" err="1"/>
              <a:t>json</a:t>
            </a:r>
            <a:r>
              <a:rPr lang="en-US" dirty="0"/>
              <a:t> Content-Type header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Error codes:</a:t>
            </a:r>
          </a:p>
          <a:p>
            <a:pPr lvl="2"/>
            <a:r>
              <a:rPr lang="en-US" dirty="0"/>
              <a:t>400 (Bad Request): </a:t>
            </a:r>
            <a:r>
              <a:rPr lang="en-US" dirty="0" smtClean="0"/>
              <a:t>SPARQL query not </a:t>
            </a:r>
            <a:r>
              <a:rPr lang="en-US" dirty="0"/>
              <a:t>provided or contains syntax errors.</a:t>
            </a:r>
          </a:p>
          <a:p>
            <a:pPr lvl="2"/>
            <a:r>
              <a:rPr lang="en-US" dirty="0"/>
              <a:t>401 (Unauthorized): No authentication.</a:t>
            </a:r>
          </a:p>
          <a:p>
            <a:pPr lvl="2"/>
            <a:r>
              <a:rPr lang="en-US" dirty="0"/>
              <a:t>403 (Forbidden): Insufficient rights to the resource</a:t>
            </a:r>
            <a:r>
              <a:rPr lang="en-US" dirty="0" smtClean="0"/>
              <a:t>.</a:t>
            </a:r>
          </a:p>
          <a:p>
            <a:pPr lvl="2"/>
            <a:r>
              <a:rPr lang="en-US" u="sng" dirty="0"/>
              <a:t>501 (Not Implemented): SPARQL API not supported.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708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38200" y="1298222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  <a:endParaRPr lang="es-ES_tradnl" dirty="0" smtClean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sch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 smtClean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PREFIX </a:t>
            </a:r>
            <a:r>
              <a:rPr lang="en-GB" dirty="0" err="1" smtClean="0">
                <a:latin typeface="Cambria"/>
                <a:cs typeface="Cambria"/>
              </a:rPr>
              <a:t>hyp</a:t>
            </a:r>
            <a:r>
              <a:rPr lang="en-GB" dirty="0" smtClean="0">
                <a:latin typeface="Cambria"/>
                <a:cs typeface="Cambria"/>
              </a:rPr>
              <a:t>: 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 smtClean="0">
                <a:latin typeface="Cambria"/>
                <a:cs typeface="Cambria"/>
              </a:rPr>
              <a:t>#&gt;</a:t>
            </a: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SELECT DISTINCT ?</a:t>
            </a:r>
            <a:r>
              <a:rPr lang="en-GB" dirty="0" err="1" smtClean="0">
                <a:latin typeface="Cambria"/>
                <a:cs typeface="Cambria"/>
              </a:rPr>
              <a:t>href</a:t>
            </a:r>
            <a:r>
              <a:rPr lang="en-GB" dirty="0" smtClean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?device </a:t>
            </a:r>
            <a:r>
              <a:rPr lang="en-GB" dirty="0" err="1" smtClean="0">
                <a:latin typeface="Cambria"/>
                <a:cs typeface="Cambria"/>
              </a:rPr>
              <a:t>wot</a:t>
            </a:r>
            <a:r>
              <a:rPr lang="en-GB" dirty="0" smtClean="0">
                <a:latin typeface="Cambria"/>
                <a:cs typeface="Cambria"/>
              </a:rPr>
              <a:t>:</a:t>
            </a:r>
            <a:r>
              <a:rPr lang="en-US" dirty="0" err="1" smtClean="0">
                <a:latin typeface="Cambria"/>
                <a:cs typeface="Cambria"/>
              </a:rPr>
              <a:t>hasPropertyAffordance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sch:propertyName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"</a:t>
            </a:r>
            <a:r>
              <a:rPr lang="en-US" dirty="0" smtClean="0">
                <a:latin typeface="Cambria"/>
                <a:cs typeface="Cambria"/>
              </a:rPr>
              <a:t>status”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wot:hasForm</a:t>
            </a:r>
            <a:r>
              <a:rPr lang="en-US" dirty="0" smtClean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?form </a:t>
            </a:r>
            <a:r>
              <a:rPr lang="en-US" dirty="0" err="1" smtClean="0">
                <a:latin typeface="Cambria"/>
                <a:cs typeface="Cambria"/>
              </a:rPr>
              <a:t>hyp:hasTarget</a:t>
            </a:r>
            <a:r>
              <a:rPr lang="en-US" dirty="0" smtClean="0">
                <a:latin typeface="Cambria"/>
                <a:cs typeface="Cambria"/>
              </a:rPr>
              <a:t> ?</a:t>
            </a:r>
            <a:r>
              <a:rPr lang="en-US" dirty="0" err="1" smtClean="0">
                <a:latin typeface="Cambria"/>
                <a:cs typeface="Cambria"/>
              </a:rPr>
              <a:t>href</a:t>
            </a:r>
            <a:r>
              <a:rPr lang="en-US" dirty="0" smtClean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4420966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Find the </a:t>
            </a:r>
            <a:r>
              <a:rPr lang="en-GB" dirty="0" err="1" smtClean="0"/>
              <a:t>href</a:t>
            </a:r>
            <a:r>
              <a:rPr lang="en-GB" dirty="0" smtClean="0"/>
              <a:t> of devices t</a:t>
            </a:r>
            <a:r>
              <a:rPr lang="es-ES" dirty="0" smtClean="0"/>
              <a:t>ha</a:t>
            </a:r>
            <a:r>
              <a:rPr lang="en-GB" dirty="0" smtClean="0"/>
              <a:t>t have the property status</a:t>
            </a:r>
          </a:p>
          <a:p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err="1" smtClean="0"/>
              <a:t>XPath</a:t>
            </a:r>
            <a:r>
              <a:rPr lang="en-GB" dirty="0" smtClean="0"/>
              <a:t>: *//properties/status//</a:t>
            </a:r>
            <a:r>
              <a:rPr lang="en-GB" dirty="0" err="1" smtClean="0"/>
              <a:t>href</a:t>
            </a:r>
            <a:endParaRPr lang="en-GB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11" y="1339847"/>
            <a:ext cx="611039" cy="4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 queries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38200" y="1298222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wot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 smtClean="0">
                <a:latin typeface="Cambria"/>
                <a:cs typeface="Cambria"/>
              </a:rPr>
              <a:t>#&gt;</a:t>
            </a:r>
            <a:endParaRPr lang="es-ES_tradnl" dirty="0" smtClean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 smtClean="0">
                <a:latin typeface="Cambria"/>
                <a:cs typeface="Cambria"/>
              </a:rPr>
              <a:t>sch</a:t>
            </a:r>
            <a:r>
              <a:rPr lang="mr-IN" dirty="0" smtClean="0">
                <a:latin typeface="Cambria"/>
                <a:cs typeface="Cambria"/>
              </a:rPr>
              <a:t>: </a:t>
            </a:r>
            <a:r>
              <a:rPr lang="es-ES_tradnl" dirty="0" smtClean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 smtClean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PREFIX </a:t>
            </a:r>
            <a:r>
              <a:rPr lang="en-GB" dirty="0" err="1" smtClean="0">
                <a:latin typeface="Cambria"/>
                <a:cs typeface="Cambria"/>
              </a:rPr>
              <a:t>hyp</a:t>
            </a:r>
            <a:r>
              <a:rPr lang="en-GB" dirty="0" smtClean="0">
                <a:latin typeface="Cambria"/>
                <a:cs typeface="Cambria"/>
              </a:rPr>
              <a:t>: &lt;</a:t>
            </a:r>
            <a:r>
              <a:rPr lang="pl-PL" dirty="0" err="1" smtClean="0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 smtClean="0">
                <a:latin typeface="Cambria"/>
                <a:cs typeface="Cambria"/>
              </a:rPr>
              <a:t>#&gt;</a:t>
            </a:r>
          </a:p>
          <a:p>
            <a:endParaRPr lang="en-GB" dirty="0" smtClean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SELECT DISTINCT ?</a:t>
            </a:r>
            <a:r>
              <a:rPr lang="en-GB" dirty="0" err="1" smtClean="0">
                <a:latin typeface="Cambria"/>
                <a:cs typeface="Cambria"/>
              </a:rPr>
              <a:t>href</a:t>
            </a:r>
            <a:r>
              <a:rPr lang="en-GB" dirty="0" smtClean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?device </a:t>
            </a:r>
            <a:r>
              <a:rPr lang="en-GB" dirty="0" err="1" smtClean="0">
                <a:latin typeface="Cambria"/>
                <a:cs typeface="Cambria"/>
              </a:rPr>
              <a:t>wot</a:t>
            </a:r>
            <a:r>
              <a:rPr lang="en-GB" dirty="0" smtClean="0">
                <a:latin typeface="Cambria"/>
                <a:cs typeface="Cambria"/>
              </a:rPr>
              <a:t>:</a:t>
            </a:r>
            <a:r>
              <a:rPr lang="en-US" dirty="0" err="1" smtClean="0">
                <a:latin typeface="Cambria"/>
                <a:cs typeface="Cambria"/>
              </a:rPr>
              <a:t>hasPropertyAffordance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GB" dirty="0" smtClean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sch:propertyName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"</a:t>
            </a:r>
            <a:r>
              <a:rPr lang="en-US" dirty="0" smtClean="0">
                <a:latin typeface="Cambria"/>
                <a:cs typeface="Cambria"/>
              </a:rPr>
              <a:t>status”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?property </a:t>
            </a:r>
            <a:r>
              <a:rPr lang="en-US" dirty="0" err="1" smtClean="0">
                <a:latin typeface="Cambria"/>
                <a:cs typeface="Cambria"/>
              </a:rPr>
              <a:t>wot:hasForm</a:t>
            </a:r>
            <a:r>
              <a:rPr lang="en-US" dirty="0" smtClean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?form </a:t>
            </a:r>
            <a:r>
              <a:rPr lang="en-US" dirty="0" err="1" smtClean="0">
                <a:latin typeface="Cambria"/>
                <a:cs typeface="Cambria"/>
              </a:rPr>
              <a:t>hyp:hasTarget</a:t>
            </a:r>
            <a:r>
              <a:rPr lang="en-US" dirty="0" smtClean="0">
                <a:latin typeface="Cambria"/>
                <a:cs typeface="Cambria"/>
              </a:rPr>
              <a:t> ?</a:t>
            </a:r>
            <a:r>
              <a:rPr lang="en-US" dirty="0" err="1" smtClean="0">
                <a:latin typeface="Cambria"/>
                <a:cs typeface="Cambria"/>
              </a:rPr>
              <a:t>href</a:t>
            </a:r>
            <a:r>
              <a:rPr lang="en-US" dirty="0" smtClean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 smtClean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53102" y="3454224"/>
            <a:ext cx="6931252" cy="261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1600" dirty="0">
                <a:latin typeface="Cambria"/>
                <a:cs typeface="Cambria"/>
              </a:rPr>
              <a:t>PREFIX%20wot%3A%20%3Chttps%3A%2F%2Fwww.w3.org%2F2019%2Fwot%2Ftd%23%3E%0APREFIX%20sch%3A%20%3Chttps%3A%2F%2Fwww.w3.org%2F2019%2Fwot%2Fjson-schema%23%3E%0APREFIX%20hyp%3A%20%3Chttps%3A%2F%2Fwww.w3.org%2F2019%2Fwot%2Fhypermedia%23%3E%0A%0ASELECT%20DISTINCT%20%3Fhref%20WHERE%20%7B%0A%3Fdevice%20wot%3AhasPropertyAffordance%20%3Fproperty%20.%0A%3Fproperty%20sch%3ApropertyName%20%22status%E2%80%9D%20.%0A%3Fproperty%20wot%3AhasForm%20%3Fform%20.%0A%3Fform%20hyp%3AhasTarget%20%3Fhref%20.%0A%7D%0A%00</a:t>
            </a:r>
            <a:endParaRPr lang="en-GB" sz="1600" dirty="0">
              <a:latin typeface="Cambria"/>
              <a:cs typeface="Cambria"/>
            </a:endParaRPr>
          </a:p>
        </p:txBody>
      </p:sp>
      <p:sp>
        <p:nvSpPr>
          <p:cNvPr id="9" name="Flecha curva 8"/>
          <p:cNvSpPr/>
          <p:nvPr/>
        </p:nvSpPr>
        <p:spPr>
          <a:xfrm flipV="1">
            <a:off x="3674827" y="4336989"/>
            <a:ext cx="878275" cy="415457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</a:t>
            </a:r>
            <a:r>
              <a:rPr lang="en-GB" dirty="0" smtClean="0"/>
              <a:t>semantic discovery 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9" name="Rectángulo 8"/>
          <p:cNvSpPr/>
          <p:nvPr/>
        </p:nvSpPr>
        <p:spPr>
          <a:xfrm flipV="1">
            <a:off x="2422154" y="5166329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07007" y="3514460"/>
            <a:ext cx="35779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</a:t>
            </a:r>
            <a:r>
              <a:rPr lang="en-GB" dirty="0" smtClean="0"/>
              <a:t>semantic discovery 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9" name="Rectángulo 8"/>
          <p:cNvSpPr/>
          <p:nvPr/>
        </p:nvSpPr>
        <p:spPr>
          <a:xfrm flipV="1">
            <a:off x="7978520" y="305623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22154" y="3504502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51" y="1604387"/>
            <a:ext cx="6230729" cy="317738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 flipV="1">
            <a:off x="8153400" y="2624195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</a:t>
            </a:r>
            <a:r>
              <a:rPr lang="en-GB" dirty="0" smtClean="0"/>
              <a:t>semantic discovery 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8" name="Imagen 7" descr="Screen Shot 2020-10-16 at 17.5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80" y="1690688"/>
            <a:ext cx="4965700" cy="42291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 flipV="1">
            <a:off x="7978520" y="305623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22154" y="5166329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2502</Words>
  <Application>Microsoft Macintosh PowerPoint</Application>
  <PresentationFormat>Personalizado</PresentationFormat>
  <Paragraphs>336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Thing Description Directory Semantic Discovery Search</vt:lpstr>
      <vt:lpstr>Discovery in a nutshell</vt:lpstr>
      <vt:lpstr>Thing Description Directory (TDD) and discovery</vt:lpstr>
      <vt:lpstr>SPARQL semantic discovery API</vt:lpstr>
      <vt:lpstr>SPARQL queries</vt:lpstr>
      <vt:lpstr>SPARQL queries</vt:lpstr>
      <vt:lpstr>SPARQL semantic discovery API example</vt:lpstr>
      <vt:lpstr>SPARQL semantic discovery API example</vt:lpstr>
      <vt:lpstr>SPARQL semantic discovery API example</vt:lpstr>
      <vt:lpstr>SPARQL semantic discovery API example</vt:lpstr>
      <vt:lpstr>SPARQL semantic discovery API example</vt:lpstr>
      <vt:lpstr>SPARQL queries examples: SELECT</vt:lpstr>
      <vt:lpstr>SPARQL queries examples: ASK</vt:lpstr>
      <vt:lpstr>SPARQL queries examples: DESCRIBE</vt:lpstr>
      <vt:lpstr>SPARQL queries examples: CONSTRUCT</vt:lpstr>
      <vt:lpstr>Advanced SPARQL queries</vt:lpstr>
      <vt:lpstr>Advanced SPARQL queries example</vt:lpstr>
      <vt:lpstr>Pros and Cons of SPARQL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Andrea Cimmino</cp:lastModifiedBy>
  <cp:revision>112</cp:revision>
  <dcterms:created xsi:type="dcterms:W3CDTF">2020-10-05T11:46:36Z</dcterms:created>
  <dcterms:modified xsi:type="dcterms:W3CDTF">2020-10-19T11:23:37Z</dcterms:modified>
</cp:coreProperties>
</file>