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5"/>
  </p:normalViewPr>
  <p:slideViewPr>
    <p:cSldViewPr snapToGrid="0" snapToObjects="1">
      <p:cViewPr varScale="1">
        <p:scale>
          <a:sx n="109" d="100"/>
          <a:sy n="109" d="100"/>
        </p:scale>
        <p:origin x="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2020-10-21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thing-description/pull/927" TargetMode="External"/><Relationship Id="rId2" Type="http://schemas.openxmlformats.org/officeDocument/2006/relationships/hyperlink" Target="https://github.com/w3c/wot-thing-description/pull/94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-thing-description/pull/943" TargetMode="External"/><Relationship Id="rId4" Type="http://schemas.openxmlformats.org/officeDocument/2006/relationships/hyperlink" Target="https://github.com/w3c/wot-thing-description/pull/94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Security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Oct 22,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PRs, Merged</a:t>
            </a:r>
          </a:p>
          <a:p>
            <a:pPr lvl="1"/>
            <a:r>
              <a:rPr lang="en-US" dirty="0">
                <a:hlinkClick r:id="rId2"/>
              </a:rPr>
              <a:t>Combination Scheme</a:t>
            </a:r>
            <a:r>
              <a:rPr lang="en-US" dirty="0"/>
              <a:t> (PR 944)</a:t>
            </a:r>
          </a:p>
          <a:p>
            <a:pPr lvl="1"/>
            <a:r>
              <a:rPr lang="en-US" dirty="0">
                <a:hlinkClick r:id="rId3"/>
              </a:rPr>
              <a:t>OAuth2.0 Flows </a:t>
            </a:r>
            <a:r>
              <a:rPr lang="en-US" dirty="0"/>
              <a:t>(PR 927)</a:t>
            </a:r>
          </a:p>
          <a:p>
            <a:r>
              <a:rPr lang="en-US" dirty="0"/>
              <a:t>TD PRs, Deferred</a:t>
            </a:r>
          </a:p>
          <a:p>
            <a:pPr lvl="1"/>
            <a:r>
              <a:rPr lang="en-US" dirty="0">
                <a:hlinkClick r:id="rId4"/>
              </a:rPr>
              <a:t>Simplified Inline Security Definitions</a:t>
            </a:r>
            <a:r>
              <a:rPr lang="en-US" dirty="0"/>
              <a:t> (PR 945)</a:t>
            </a:r>
          </a:p>
          <a:p>
            <a:pPr lvl="1"/>
            <a:r>
              <a:rPr lang="en-US" dirty="0">
                <a:hlinkClick r:id="rId5"/>
              </a:rPr>
              <a:t>Signed TDs with LD-Proofs</a:t>
            </a:r>
            <a:r>
              <a:rPr lang="en-US" dirty="0"/>
              <a:t> (PR 943)</a:t>
            </a:r>
          </a:p>
          <a:p>
            <a:r>
              <a:rPr lang="en-US" dirty="0"/>
              <a:t>Security and Privacy Guidelines</a:t>
            </a:r>
          </a:p>
          <a:p>
            <a:pPr lvl="1"/>
            <a:r>
              <a:rPr lang="en-US" dirty="0"/>
              <a:t>End-to-End Security Discussion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Review of Use Cases (</a:t>
            </a:r>
            <a:r>
              <a:rPr lang="en-US" dirty="0" err="1"/>
              <a:t>eg</a:t>
            </a:r>
            <a:r>
              <a:rPr lang="en-US" dirty="0"/>
              <a:t> Retail, based on Conexxus Security Checklist)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Combo Scheme: Situation and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868"/>
            <a:ext cx="5152292" cy="5127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Situation in TD 1.0:</a:t>
            </a:r>
          </a:p>
          <a:p>
            <a:pPr lvl="1"/>
            <a:r>
              <a:rPr lang="en-US" dirty="0"/>
              <a:t>Array of security definition names are allowed in the "security" field</a:t>
            </a:r>
          </a:p>
          <a:p>
            <a:pPr lvl="1"/>
            <a:r>
              <a:rPr lang="en-US" dirty="0"/>
              <a:t>Multiple names are combined with "AND"</a:t>
            </a:r>
          </a:p>
          <a:p>
            <a:pPr lvl="1"/>
            <a:r>
              <a:rPr lang="en-US" dirty="0"/>
              <a:t>"OR" must be done by having multiple "forms"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"AND" interpretation is inconsistent with </a:t>
            </a:r>
            <a:r>
              <a:rPr lang="en-US" dirty="0" err="1"/>
              <a:t>OpenAPI</a:t>
            </a:r>
            <a:endParaRPr lang="en-US" dirty="0"/>
          </a:p>
          <a:p>
            <a:pPr lvl="1"/>
            <a:r>
              <a:rPr lang="en-US" dirty="0"/>
              <a:t>"OR" leads to redundant "forms" with duplicate non-security information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2020-10-21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0B11AE-13F7-CB4A-BB0C-F1361FB6BD3B}"/>
              </a:ext>
            </a:extLst>
          </p:cNvPr>
          <p:cNvSpPr txBox="1">
            <a:spLocks/>
          </p:cNvSpPr>
          <p:nvPr/>
        </p:nvSpPr>
        <p:spPr>
          <a:xfrm>
            <a:off x="6465278" y="1027906"/>
            <a:ext cx="5152292" cy="51270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Case for AND:</a:t>
            </a:r>
          </a:p>
          <a:p>
            <a:pPr lvl="1"/>
            <a:r>
              <a:rPr lang="en-US" dirty="0"/>
              <a:t>Proxies having one scheme, endpoint having another</a:t>
            </a:r>
          </a:p>
          <a:p>
            <a:pPr marL="0" indent="0">
              <a:buNone/>
            </a:pPr>
            <a:r>
              <a:rPr lang="en-US" dirty="0"/>
              <a:t>Use Case for OR:</a:t>
            </a:r>
          </a:p>
          <a:p>
            <a:pPr lvl="1"/>
            <a:r>
              <a:rPr lang="en-US" dirty="0"/>
              <a:t>Endpoints and/or proxies can allow different authentication/authorization options</a:t>
            </a:r>
          </a:p>
          <a:p>
            <a:r>
              <a:rPr lang="en-US" dirty="0"/>
              <a:t>Use Case for AND/OR combination:</a:t>
            </a:r>
          </a:p>
          <a:p>
            <a:pPr lvl="1"/>
            <a:r>
              <a:rPr lang="en-US" dirty="0"/>
              <a:t>Proxy allowing multiple schemes and endpoint also allowing multiple (potentially different) schemes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3D10-5333-444A-AD27-FEAC287F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US" dirty="0"/>
              <a:t>Combo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229B-7EF9-A34B-A30B-689A13F2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4015" cy="4878741"/>
          </a:xfrm>
        </p:spPr>
        <p:txBody>
          <a:bodyPr/>
          <a:lstStyle/>
          <a:p>
            <a:r>
              <a:rPr lang="en-CA" dirty="0"/>
              <a:t>Allows AND or OR combinations of schemes</a:t>
            </a:r>
          </a:p>
          <a:p>
            <a:r>
              <a:rPr lang="en-CA" dirty="0"/>
              <a:t>Can be nested (probably we should add an assertion to limit nesting depth to 2) to give AND/OR combination for proxy/endpoint multiple schemes use case</a:t>
            </a:r>
          </a:p>
          <a:p>
            <a:r>
              <a:rPr lang="en-CA" dirty="0"/>
              <a:t>Syntax follows that used by JSON Schema</a:t>
            </a:r>
          </a:p>
          <a:p>
            <a:r>
              <a:rPr lang="en-CA" dirty="0"/>
              <a:t>Examples in TD 1.1 spec (right).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89E92-D2A4-9041-BD27-F919692F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0AF09-DBFF-B744-AD16-1B3657BD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687F2D-5538-AD40-B5D9-9C457394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4C0793-90D8-8D4C-AFE5-DBE5A2AF660A}"/>
              </a:ext>
            </a:extLst>
          </p:cNvPr>
          <p:cNvSpPr txBox="1">
            <a:spLocks/>
          </p:cNvSpPr>
          <p:nvPr/>
        </p:nvSpPr>
        <p:spPr>
          <a:xfrm>
            <a:off x="6283570" y="365125"/>
            <a:ext cx="5164015" cy="581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E98CCB-AA73-5D4A-9BC5-355766E28B4E}"/>
              </a:ext>
            </a:extLst>
          </p:cNvPr>
          <p:cNvSpPr/>
          <p:nvPr/>
        </p:nvSpPr>
        <p:spPr>
          <a:xfrm>
            <a:off x="6142897" y="1298222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securityDefinitions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{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proxy_sc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{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"scheme"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"digest"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"proxy"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"https://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portal.example.com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/"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},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bearer_sc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{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"scheme"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"bearer"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in"</a:t>
            </a:r>
            <a:r>
              <a:rPr lang="en-CA" sz="1600" dirty="0" err="1">
                <a:solidFill>
                  <a:srgbClr val="383A42"/>
                </a:solidFill>
                <a:latin typeface="Menlo" panose="020B0609030804020204" pitchFamily="49" charset="0"/>
              </a:rPr>
              <a:t>: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"header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"format"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jwt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alg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"ES256"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"authorization"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"https://servient.example.com:8443/"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},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combo_sc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{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"scheme"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"combo"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allOf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[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proxy_sc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bearer_sc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}, </a:t>
            </a:r>
          </a:p>
          <a:p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"security"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combo_sc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50AFE-AF89-2D44-8F79-0ECD48F37358}"/>
              </a:ext>
            </a:extLst>
          </p:cNvPr>
          <p:cNvSpPr txBox="1">
            <a:spLocks/>
          </p:cNvSpPr>
          <p:nvPr/>
        </p:nvSpPr>
        <p:spPr>
          <a:xfrm>
            <a:off x="6236677" y="817082"/>
            <a:ext cx="5164015" cy="60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AND (</a:t>
            </a:r>
            <a:r>
              <a:rPr lang="en-CA" b="1" dirty="0" err="1"/>
              <a:t>allOf</a:t>
            </a:r>
            <a:r>
              <a:rPr lang="en-CA" b="1" dirty="0"/>
              <a:t>) Combination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7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3D10-5333-444A-AD27-FEAC287F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US" dirty="0"/>
              <a:t>Combo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229B-7EF9-A34B-A30B-689A13F2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4015" cy="4878741"/>
          </a:xfrm>
        </p:spPr>
        <p:txBody>
          <a:bodyPr/>
          <a:lstStyle/>
          <a:p>
            <a:r>
              <a:rPr lang="en-CA" dirty="0"/>
              <a:t>Allows AND or OR combinations of schemes</a:t>
            </a:r>
          </a:p>
          <a:p>
            <a:r>
              <a:rPr lang="en-CA" dirty="0"/>
              <a:t>Can be nested (probably we should add an assertion to limit nesting depth to 2) to give AND/OR combination for proxy/endpoint multiple schemes use case</a:t>
            </a:r>
          </a:p>
          <a:p>
            <a:r>
              <a:rPr lang="en-CA" dirty="0"/>
              <a:t>Syntax follows that used by JSON Schema</a:t>
            </a:r>
          </a:p>
          <a:p>
            <a:r>
              <a:rPr lang="en-CA" dirty="0"/>
              <a:t>Examples in TD 1.1 spec (right).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89E92-D2A4-9041-BD27-F919692F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0AF09-DBFF-B744-AD16-1B3657BD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687F2D-5538-AD40-B5D9-9C457394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4C0793-90D8-8D4C-AFE5-DBE5A2AF660A}"/>
              </a:ext>
            </a:extLst>
          </p:cNvPr>
          <p:cNvSpPr txBox="1">
            <a:spLocks/>
          </p:cNvSpPr>
          <p:nvPr/>
        </p:nvSpPr>
        <p:spPr>
          <a:xfrm>
            <a:off x="6283570" y="365125"/>
            <a:ext cx="5164015" cy="581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34981-CC77-9F43-B47D-1FE9FD0889AC}"/>
              </a:ext>
            </a:extLst>
          </p:cNvPr>
          <p:cNvSpPr/>
          <p:nvPr/>
        </p:nvSpPr>
        <p:spPr>
          <a:xfrm>
            <a:off x="6189787" y="1298222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securityDefinitions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{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basic_sc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{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"scheme"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"basic"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},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digest_sc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{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"scheme"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"digest"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},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bearer_sc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{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"scheme"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"bearer"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},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combo_sc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{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"scheme"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"combo"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oneOf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[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basic_sc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digest_sc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bearer_sc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]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}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}, </a:t>
            </a:r>
          </a:p>
          <a:p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"security"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combo_sc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093FA6-52C3-A24A-8884-4FE0897B43E7}"/>
              </a:ext>
            </a:extLst>
          </p:cNvPr>
          <p:cNvSpPr txBox="1">
            <a:spLocks/>
          </p:cNvSpPr>
          <p:nvPr/>
        </p:nvSpPr>
        <p:spPr>
          <a:xfrm>
            <a:off x="6236677" y="817082"/>
            <a:ext cx="5164015" cy="60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OR (</a:t>
            </a:r>
            <a:r>
              <a:rPr lang="en-CA" b="1" dirty="0" err="1"/>
              <a:t>oneOf</a:t>
            </a:r>
            <a:r>
              <a:rPr lang="en-CA" b="1" dirty="0"/>
              <a:t>) Combination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6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0B5E-D584-4E4A-A613-AEC97C05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Inline Security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E7C6-CA3E-A543-891D-B552B46C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40569" cy="4878741"/>
          </a:xfrm>
        </p:spPr>
        <p:txBody>
          <a:bodyPr/>
          <a:lstStyle/>
          <a:p>
            <a:r>
              <a:rPr lang="en-US" dirty="0"/>
              <a:t>In simple use cases the need for separate "</a:t>
            </a:r>
            <a:r>
              <a:rPr lang="en-US" dirty="0" err="1"/>
              <a:t>securityDefinitions</a:t>
            </a:r>
            <a:r>
              <a:rPr lang="en-US" dirty="0"/>
              <a:t>" and "security" activations is annoying</a:t>
            </a:r>
          </a:p>
          <a:p>
            <a:r>
              <a:rPr lang="en-US" dirty="0"/>
              <a:t>Making up a name just to use it once is annoying</a:t>
            </a:r>
          </a:p>
          <a:p>
            <a:r>
              <a:rPr lang="en-US" dirty="0"/>
              <a:t>This PR allows a </a:t>
            </a:r>
            <a:r>
              <a:rPr lang="en-US" dirty="0" err="1"/>
              <a:t>SecurityScheme</a:t>
            </a:r>
            <a:r>
              <a:rPr lang="en-US" dirty="0"/>
              <a:t> object to be given instead of a string in a "security" field</a:t>
            </a:r>
          </a:p>
          <a:p>
            <a:r>
              <a:rPr lang="en-US" dirty="0"/>
              <a:t>Unfortunately, breaks compatibility, so deferred to 2.0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AE9CF-1C5E-D14C-9238-5D421B9A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EED79-E7FF-B840-B601-F9DBA5B0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6DFF33-DCF7-664E-9608-7C21366B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3A817-B34B-5849-9C90-F562F73C24DD}"/>
              </a:ext>
            </a:extLst>
          </p:cNvPr>
          <p:cNvSpPr/>
          <p:nvPr/>
        </p:nvSpPr>
        <p:spPr>
          <a:xfrm>
            <a:off x="6213231" y="187007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securityDefinitions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{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basic_sc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{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"scheme"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"basic"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}, </a:t>
            </a:r>
          </a:p>
          <a:p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"security"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basic_sc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D764F3-7E88-A346-8809-E15C59C48B10}"/>
              </a:ext>
            </a:extLst>
          </p:cNvPr>
          <p:cNvSpPr txBox="1">
            <a:spLocks/>
          </p:cNvSpPr>
          <p:nvPr/>
        </p:nvSpPr>
        <p:spPr>
          <a:xfrm>
            <a:off x="6213231" y="1298222"/>
            <a:ext cx="5140569" cy="57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Currently, must do: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749B90-57A2-8642-AD02-DA7AAB0E2C93}"/>
              </a:ext>
            </a:extLst>
          </p:cNvPr>
          <p:cNvSpPr/>
          <p:nvPr/>
        </p:nvSpPr>
        <p:spPr>
          <a:xfrm>
            <a:off x="6178062" y="399557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"security"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{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"scheme"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"basic"</a:t>
            </a:r>
          </a:p>
          <a:p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}</a:t>
            </a:r>
            <a:endParaRPr lang="en-US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D6F156-C9B1-D24F-BDE4-8E923813E73F}"/>
              </a:ext>
            </a:extLst>
          </p:cNvPr>
          <p:cNvSpPr txBox="1">
            <a:spLocks/>
          </p:cNvSpPr>
          <p:nvPr/>
        </p:nvSpPr>
        <p:spPr>
          <a:xfrm>
            <a:off x="6178062" y="3423719"/>
            <a:ext cx="5140569" cy="57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This PR would </a:t>
            </a:r>
            <a:r>
              <a:rPr lang="en-US" i="1" dirty="0"/>
              <a:t>also</a:t>
            </a:r>
            <a:r>
              <a:rPr lang="en-US" dirty="0"/>
              <a:t> allow:</a:t>
            </a:r>
          </a:p>
        </p:txBody>
      </p:sp>
    </p:spTree>
    <p:extLst>
      <p:ext uri="{BB962C8B-B14F-4D97-AF65-F5344CB8AC3E}">
        <p14:creationId xmlns:p14="http://schemas.microsoft.com/office/powerpoint/2010/main" val="157638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0B5E-D584-4E4A-A613-AEC97C05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Combo with Inline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E7C6-CA3E-A543-891D-B552B46C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40569" cy="4878741"/>
          </a:xfrm>
        </p:spPr>
        <p:txBody>
          <a:bodyPr/>
          <a:lstStyle/>
          <a:p>
            <a:r>
              <a:rPr lang="en-US" dirty="0"/>
              <a:t>If "combo" is made the default for "scheme", </a:t>
            </a:r>
          </a:p>
          <a:p>
            <a:r>
              <a:rPr lang="en-US" i="1" dirty="0"/>
              <a:t>and</a:t>
            </a:r>
            <a:r>
              <a:rPr lang="en-US" dirty="0"/>
              <a:t> we also extend the arguments to "</a:t>
            </a:r>
            <a:r>
              <a:rPr lang="en-US" dirty="0" err="1"/>
              <a:t>allOf</a:t>
            </a:r>
            <a:r>
              <a:rPr lang="en-US" dirty="0"/>
              <a:t>" and "</a:t>
            </a:r>
            <a:r>
              <a:rPr lang="en-US" dirty="0" err="1"/>
              <a:t>oneOf</a:t>
            </a:r>
            <a:r>
              <a:rPr lang="en-US" dirty="0"/>
              <a:t>" in the combo scheme to also allows objects consistently, </a:t>
            </a:r>
          </a:p>
          <a:p>
            <a:r>
              <a:rPr lang="en-US" i="1" dirty="0"/>
              <a:t>then</a:t>
            </a:r>
            <a:r>
              <a:rPr lang="en-US" dirty="0"/>
              <a:t> a simple syntax is enabled for inline AND/OR Combinations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AE9CF-1C5E-D14C-9238-5D421B9A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EED79-E7FF-B840-B601-F9DBA5B0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6DFF33-DCF7-664E-9608-7C21366B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9829FB-CA9C-AF4C-8C63-F59C40ECEA16}"/>
              </a:ext>
            </a:extLst>
          </p:cNvPr>
          <p:cNvSpPr/>
          <p:nvPr/>
        </p:nvSpPr>
        <p:spPr>
          <a:xfrm>
            <a:off x="6213233" y="1298222"/>
            <a:ext cx="59787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"security"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{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allOf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[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{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"scheme"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"digest"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"proxy"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"https://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portal.example.com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/"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},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{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"scheme"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"bearer"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...</a:t>
            </a:r>
            <a:endParaRPr lang="en-CA" sz="1600" dirty="0">
              <a:solidFill>
                <a:srgbClr val="383A42"/>
              </a:solidFill>
              <a:latin typeface="Menlo" panose="020B0609030804020204" pitchFamily="49" charset="0"/>
            </a:endParaRP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]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8A308-5378-7B40-8964-C9CE35EBE123}"/>
              </a:ext>
            </a:extLst>
          </p:cNvPr>
          <p:cNvSpPr/>
          <p:nvPr/>
        </p:nvSpPr>
        <p:spPr>
          <a:xfrm>
            <a:off x="6213233" y="454046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"security"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{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oneOf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[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  {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"scheme"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basic_sc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 }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  {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"scheme"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digest_sc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 }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  {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"scheme"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bearer_sc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 }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]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648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DF13-9417-DB43-ABDC-E26612EA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TDs and LD-PROOFS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B253-E31B-7C4A-BE58-D238C3C2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222"/>
            <a:ext cx="5961186" cy="4878741"/>
          </a:xfrm>
        </p:spPr>
        <p:txBody>
          <a:bodyPr/>
          <a:lstStyle/>
          <a:p>
            <a:r>
              <a:rPr lang="en-US" dirty="0"/>
              <a:t>Signing TDs to prevent/detect tampering would be useful</a:t>
            </a:r>
          </a:p>
          <a:p>
            <a:r>
              <a:rPr lang="en-US" dirty="0"/>
              <a:t>DID previously included a "proof" and "</a:t>
            </a:r>
            <a:r>
              <a:rPr lang="en-US" dirty="0" err="1"/>
              <a:t>proofChain</a:t>
            </a:r>
            <a:r>
              <a:rPr lang="en-US" dirty="0"/>
              <a:t>" </a:t>
            </a:r>
          </a:p>
          <a:p>
            <a:r>
              <a:rPr lang="en-US" dirty="0"/>
              <a:t>LD-PROOF needs canonicalization of JSON-LD for RDF round-tripping </a:t>
            </a:r>
          </a:p>
          <a:p>
            <a:pPr lvl="1"/>
            <a:r>
              <a:rPr lang="en-US" dirty="0"/>
              <a:t>Unfortunately method not finalized</a:t>
            </a:r>
          </a:p>
          <a:p>
            <a:pPr lvl="1"/>
            <a:r>
              <a:rPr lang="en-US" dirty="0"/>
              <a:t>But it sounds like it might be soon</a:t>
            </a:r>
          </a:p>
          <a:p>
            <a:pPr lvl="1"/>
            <a:r>
              <a:rPr lang="en-US" dirty="0"/>
              <a:t>Currently deferred...</a:t>
            </a:r>
          </a:p>
          <a:p>
            <a:r>
              <a:rPr lang="en-US" dirty="0"/>
              <a:t>Could </a:t>
            </a:r>
            <a:r>
              <a:rPr lang="en-US" dirty="0" err="1"/>
              <a:t>use"plain</a:t>
            </a:r>
            <a:r>
              <a:rPr lang="en-US" dirty="0"/>
              <a:t>" JWS signing instead</a:t>
            </a:r>
          </a:p>
          <a:p>
            <a:pPr lvl="1"/>
            <a:r>
              <a:rPr lang="en-US" dirty="0"/>
              <a:t>but it would be a nuisance for RDF-based directories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84289-5ED6-EC47-B050-DF646878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6D5BF-B559-8E4B-98DC-927BA799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95DC54-E8C8-E44E-A417-2842D74E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59B25-8A2A-0146-A0E0-3E606193D44F}"/>
              </a:ext>
            </a:extLst>
          </p:cNvPr>
          <p:cNvSpPr/>
          <p:nvPr/>
        </p:nvSpPr>
        <p:spPr>
          <a:xfrm>
            <a:off x="6934198" y="1291642"/>
            <a:ext cx="54219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986801"/>
                </a:solidFill>
                <a:latin typeface="Menlo" panose="020B0609030804020204" pitchFamily="49" charset="0"/>
              </a:rPr>
              <a:t>"proof"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{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986801"/>
                </a:solidFill>
                <a:latin typeface="Menlo" panose="020B0609030804020204" pitchFamily="49" charset="0"/>
              </a:rPr>
              <a:t>"type"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"Ed25519Signature2018"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986801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986801"/>
                </a:solidFill>
                <a:latin typeface="Menlo" panose="020B0609030804020204" pitchFamily="49" charset="0"/>
              </a:rPr>
              <a:t>proofPurpose</a:t>
            </a:r>
            <a:r>
              <a:rPr lang="en-CA" sz="1600" dirty="0">
                <a:solidFill>
                  <a:srgbClr val="986801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assertionMethod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986801"/>
                </a:solidFill>
                <a:latin typeface="Menlo" panose="020B0609030804020204" pitchFamily="49" charset="0"/>
              </a:rPr>
              <a:t>"created"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"2017-09-23T20:21:34Z"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986801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986801"/>
                </a:solidFill>
                <a:latin typeface="Menlo" panose="020B0609030804020204" pitchFamily="49" charset="0"/>
              </a:rPr>
              <a:t>verificationMethod</a:t>
            </a:r>
            <a:r>
              <a:rPr lang="en-CA" sz="1600" dirty="0">
                <a:solidFill>
                  <a:srgbClr val="986801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"did:example:123456#key1"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986801"/>
                </a:solidFill>
                <a:latin typeface="Menlo" panose="020B0609030804020204" pitchFamily="49" charset="0"/>
              </a:rPr>
              <a:t>"challenge"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 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"2bbgh3dgjg2302d-d2b3gi423d42"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986801"/>
                </a:solidFill>
                <a:latin typeface="Menlo" panose="020B0609030804020204" pitchFamily="49" charset="0"/>
              </a:rPr>
              <a:t>"domain"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example.org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,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 </a:t>
            </a:r>
            <a:r>
              <a:rPr lang="en-CA" sz="1600" dirty="0">
                <a:solidFill>
                  <a:srgbClr val="986801"/>
                </a:solidFill>
                <a:latin typeface="Menlo" panose="020B0609030804020204" pitchFamily="49" charset="0"/>
              </a:rPr>
              <a:t>"</a:t>
            </a:r>
            <a:r>
              <a:rPr lang="en-CA" sz="1600" dirty="0" err="1">
                <a:solidFill>
                  <a:srgbClr val="986801"/>
                </a:solidFill>
                <a:latin typeface="Menlo" panose="020B0609030804020204" pitchFamily="49" charset="0"/>
              </a:rPr>
              <a:t>jws</a:t>
            </a:r>
            <a:r>
              <a:rPr lang="en-CA" sz="1600" dirty="0">
                <a:solidFill>
                  <a:srgbClr val="986801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: 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"eyJ0eXAiOiJK...</a:t>
            </a:r>
            <a:r>
              <a:rPr lang="en-CA" sz="1600" dirty="0" err="1">
                <a:solidFill>
                  <a:srgbClr val="42803C"/>
                </a:solidFill>
                <a:latin typeface="Menlo" panose="020B0609030804020204" pitchFamily="49" charset="0"/>
              </a:rPr>
              <a:t>gFWFOEjXk</a:t>
            </a:r>
            <a:r>
              <a:rPr lang="en-CA" sz="1600" dirty="0">
                <a:solidFill>
                  <a:srgbClr val="42803C"/>
                </a:solidFill>
                <a:latin typeface="Menlo" panose="020B0609030804020204" pitchFamily="49" charset="0"/>
              </a:rPr>
              <a:t>"</a:t>
            </a:r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CA" sz="1600" dirty="0">
                <a:solidFill>
                  <a:srgbClr val="383A42"/>
                </a:solidFill>
                <a:latin typeface="Menlo" panose="020B060903080402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443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1018</Words>
  <Application>Microsoft Macintosh PowerPoint</Application>
  <PresentationFormat>Widescreen</PresentationFormat>
  <Paragraphs>159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Menlo</vt:lpstr>
      <vt:lpstr>Office Theme</vt:lpstr>
      <vt:lpstr>Other Security Updates</vt:lpstr>
      <vt:lpstr>Outline</vt:lpstr>
      <vt:lpstr>Combo Scheme: Situation and Problems</vt:lpstr>
      <vt:lpstr>Combo Scheme</vt:lpstr>
      <vt:lpstr>Combo Scheme</vt:lpstr>
      <vt:lpstr>Simplified Inline Security Definitions</vt:lpstr>
      <vt:lpstr>Use of Combo with Inline Definitions</vt:lpstr>
      <vt:lpstr>Signing TDs and LD-PROOFS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24</cp:revision>
  <dcterms:created xsi:type="dcterms:W3CDTF">2020-10-05T11:46:36Z</dcterms:created>
  <dcterms:modified xsi:type="dcterms:W3CDTF">2020-10-21T22:30:00Z</dcterms:modified>
</cp:coreProperties>
</file>