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4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discovery/" TargetMode="External"/><Relationship Id="rId2" Type="http://schemas.openxmlformats.org/officeDocument/2006/relationships/hyperlink" Target="https://github.com/w3c/wot-dis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discovery/blob/main/proposals/geolocation.md" TargetMode="External"/><Relationship Id="rId5" Type="http://schemas.openxmlformats.org/officeDocument/2006/relationships/hyperlink" Target="https://github.com/w3c/wot-discovery/tree/master/proposals" TargetMode="External"/><Relationship Id="rId4" Type="http://schemas.openxmlformats.org/officeDocument/2006/relationships/hyperlink" Target="https://w3c.github.io/wot-discove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Discovery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McCool,</a:t>
            </a:r>
            <a:r>
              <a:rPr lang="en-US" dirty="0"/>
              <a:t> Intel</a:t>
            </a:r>
          </a:p>
          <a:p>
            <a:r>
              <a:rPr lang="en-US" dirty="0"/>
              <a:t>17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0" y="1171476"/>
            <a:ext cx="10634870" cy="53258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Capabilities</a:t>
            </a:r>
          </a:p>
          <a:p>
            <a:pPr lvl="1"/>
            <a:r>
              <a:rPr lang="en-US" dirty="0"/>
              <a:t>Support both local and global/remote discovery (unconstrained by network domain)</a:t>
            </a:r>
          </a:p>
          <a:p>
            <a:pPr lvl="1"/>
            <a:r>
              <a:rPr lang="en-US" dirty="0"/>
              <a:t>Support "localizable" discovery (constrainable by location)</a:t>
            </a:r>
          </a:p>
          <a:p>
            <a:pPr lvl="1"/>
            <a:r>
              <a:rPr lang="en-US" dirty="0"/>
              <a:t>Support both "syntactic query" (keywords) and "semantic query" (linked data)</a:t>
            </a:r>
          </a:p>
          <a:p>
            <a:pPr lvl="1"/>
            <a:r>
              <a:rPr lang="en-US" dirty="0"/>
              <a:t>Support a directory service for searching large repositories of Things</a:t>
            </a:r>
          </a:p>
          <a:p>
            <a:pPr lvl="1"/>
            <a:r>
              <a:rPr lang="en-US" dirty="0"/>
              <a:t>Support peer-to-peer (self-identifying "smart object") discovery</a:t>
            </a:r>
          </a:p>
          <a:p>
            <a:pPr lvl="1"/>
            <a:r>
              <a:rPr lang="en-US" b="1" dirty="0"/>
              <a:t>Stretch goal</a:t>
            </a:r>
            <a:r>
              <a:rPr lang="en-US" dirty="0"/>
              <a:t>: Support filtering of result by geolocation</a:t>
            </a:r>
          </a:p>
          <a:p>
            <a:pPr marL="0" indent="0">
              <a:buNone/>
            </a:pPr>
            <a:r>
              <a:rPr lang="en-US" b="1" dirty="0"/>
              <a:t>Privacy-Preserving Architecture</a:t>
            </a:r>
          </a:p>
          <a:p>
            <a:pPr lvl="1"/>
            <a:r>
              <a:rPr lang="en-US" dirty="0"/>
              <a:t>Respect device and information Lifecycle</a:t>
            </a:r>
          </a:p>
          <a:p>
            <a:pPr lvl="1"/>
            <a:r>
              <a:rPr lang="en-US" dirty="0"/>
              <a:t>Distribute TDs only to authenticated and authorized users</a:t>
            </a:r>
          </a:p>
          <a:p>
            <a:pPr lvl="1"/>
            <a:r>
              <a:rPr lang="en-US" dirty="0"/>
              <a:t>Don’t leak private data to unauthorized users</a:t>
            </a:r>
          </a:p>
          <a:p>
            <a:pPr lvl="1"/>
            <a:r>
              <a:rPr lang="en-US" dirty="0"/>
              <a:t>Don’t leak data that can be used to INFER private information to unauthorized users</a:t>
            </a:r>
          </a:p>
          <a:p>
            <a:pPr marL="0" indent="0">
              <a:buNone/>
            </a:pPr>
            <a:r>
              <a:rPr lang="en-US" b="1" dirty="0"/>
              <a:t>Alignment with Existing and Evolving Standards</a:t>
            </a:r>
          </a:p>
          <a:p>
            <a:pPr lvl="1"/>
            <a:r>
              <a:rPr lang="en-US" dirty="0"/>
              <a:t>IETF </a:t>
            </a:r>
            <a:r>
              <a:rPr lang="en-US" dirty="0" err="1"/>
              <a:t>CoRE</a:t>
            </a:r>
            <a:r>
              <a:rPr lang="en-US" dirty="0"/>
              <a:t> Resource Directories, </a:t>
            </a:r>
            <a:r>
              <a:rPr lang="en-US" dirty="0" err="1"/>
              <a:t>CoRE</a:t>
            </a:r>
            <a:r>
              <a:rPr lang="en-US" dirty="0"/>
              <a:t> Link Format, DID, OGC, WGS84, XPath, …</a:t>
            </a:r>
          </a:p>
          <a:p>
            <a:pPr lvl="1"/>
            <a:r>
              <a:rPr lang="en-US" dirty="0"/>
              <a:t>Compatible with WoT Scripting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29" y="1144190"/>
            <a:ext cx="10634871" cy="5451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Phase 1: Introduction</a:t>
            </a:r>
          </a:p>
          <a:p>
            <a:pPr lvl="1"/>
            <a:r>
              <a:rPr lang="en-US" dirty="0"/>
              <a:t>“First Contact” Protocol</a:t>
            </a:r>
          </a:p>
          <a:p>
            <a:pPr lvl="2"/>
            <a:r>
              <a:rPr lang="en-US" dirty="0"/>
              <a:t>Answers the question: How to initiate discovery from zero knowledge?</a:t>
            </a:r>
          </a:p>
          <a:p>
            <a:pPr lvl="1"/>
            <a:r>
              <a:rPr lang="en-US" dirty="0"/>
              <a:t>Open</a:t>
            </a:r>
          </a:p>
          <a:p>
            <a:pPr lvl="2"/>
            <a:r>
              <a:rPr lang="en-US" dirty="0"/>
              <a:t>Can be accessed with no or limited access controls</a:t>
            </a:r>
          </a:p>
          <a:p>
            <a:pPr lvl="2"/>
            <a:r>
              <a:rPr lang="en-US" dirty="0"/>
              <a:t>Based on existing standards, and can be extended to new standards</a:t>
            </a:r>
          </a:p>
          <a:p>
            <a:pPr lvl="1"/>
            <a:r>
              <a:rPr lang="en-US" dirty="0"/>
              <a:t>Lightweight</a:t>
            </a:r>
          </a:p>
          <a:p>
            <a:pPr lvl="2"/>
            <a:r>
              <a:rPr lang="en-US" dirty="0"/>
              <a:t>Does not use significant resources on responder</a:t>
            </a:r>
          </a:p>
          <a:p>
            <a:pPr lvl="2"/>
            <a:r>
              <a:rPr lang="en-US" dirty="0"/>
              <a:t>Resistant to Denial of Service attacks</a:t>
            </a:r>
          </a:p>
          <a:p>
            <a:pPr lvl="1"/>
            <a:r>
              <a:rPr lang="en-US" dirty="0"/>
              <a:t>Provides intentionally limited information</a:t>
            </a:r>
          </a:p>
          <a:p>
            <a:pPr lvl="2"/>
            <a:r>
              <a:rPr lang="en-US" dirty="0"/>
              <a:t>Avoid leaking any metadata that can be used to infer private data</a:t>
            </a:r>
          </a:p>
          <a:p>
            <a:pPr lvl="2"/>
            <a:r>
              <a:rPr lang="en-US" dirty="0"/>
              <a:t>This includes types of devices, device ids, owners, timestamps, etc.</a:t>
            </a:r>
          </a:p>
          <a:p>
            <a:pPr marL="0" indent="0">
              <a:buNone/>
            </a:pPr>
            <a:r>
              <a:rPr lang="en-US" b="1" dirty="0"/>
              <a:t>Phase 2: Exploration</a:t>
            </a:r>
          </a:p>
          <a:p>
            <a:pPr lvl="1"/>
            <a:r>
              <a:rPr lang="en-US" dirty="0"/>
              <a:t>Authentication and authorization required</a:t>
            </a:r>
          </a:p>
          <a:p>
            <a:pPr lvl="1"/>
            <a:r>
              <a:rPr lang="en-US" dirty="0"/>
              <a:t>Supports more complex query and filtering capabilities</a:t>
            </a:r>
          </a:p>
          <a:p>
            <a:pPr lvl="1"/>
            <a:r>
              <a:rPr lang="en-US" dirty="0"/>
              <a:t>Provides access to rich metadata (TDs)</a:t>
            </a:r>
          </a:p>
          <a:p>
            <a:pPr lvl="1"/>
            <a:r>
              <a:rPr lang="en-US" dirty="0"/>
              <a:t>Access controls can limit data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25" y="1144190"/>
            <a:ext cx="10661375" cy="5451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“First Contact” protocol</a:t>
            </a:r>
          </a:p>
          <a:p>
            <a:pPr lvl="1"/>
            <a:r>
              <a:rPr lang="en-US" dirty="0"/>
              <a:t>Output: Address of exploration service, for example, a directory service</a:t>
            </a:r>
          </a:p>
          <a:p>
            <a:pPr lvl="1"/>
            <a:r>
              <a:rPr lang="en-US" dirty="0"/>
              <a:t>Need not use broadcast mechanism or even a network protocol</a:t>
            </a:r>
          </a:p>
          <a:p>
            <a:pPr lvl="1"/>
            <a:r>
              <a:rPr lang="en-US" dirty="0"/>
              <a:t>MAY use well-known network discovery mechanism (</a:t>
            </a:r>
            <a:r>
              <a:rPr lang="en-US" dirty="0" err="1"/>
              <a:t>eg</a:t>
            </a:r>
            <a:r>
              <a:rPr lang="en-US" dirty="0"/>
              <a:t> DNS-SD, DHCP,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Address should not leak any other metadata, e.g. type of devices</a:t>
            </a:r>
          </a:p>
          <a:p>
            <a:r>
              <a:rPr lang="en-US" dirty="0"/>
              <a:t>Can have multiple mechanisms for introduction</a:t>
            </a:r>
          </a:p>
          <a:p>
            <a:pPr lvl="1"/>
            <a:r>
              <a:rPr lang="en-US" dirty="0"/>
              <a:t>Local: QR code, </a:t>
            </a:r>
            <a:r>
              <a:rPr lang="en-US" dirty="0" err="1"/>
              <a:t>mDNS</a:t>
            </a:r>
            <a:r>
              <a:rPr lang="en-US" dirty="0"/>
              <a:t>, DNS-SD, DHCP, Bluetooth beacons (</a:t>
            </a:r>
            <a:r>
              <a:rPr lang="en-US" dirty="0" err="1"/>
              <a:t>Eddystone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Global: Search engine, global repositories, company repositories, city portal, etc.</a:t>
            </a:r>
          </a:p>
          <a:p>
            <a:pPr lvl="1"/>
            <a:r>
              <a:rPr lang="en-US" dirty="0"/>
              <a:t>Self: Well-known addresses, e.g. “.well-known/td”</a:t>
            </a:r>
          </a:p>
          <a:p>
            <a:r>
              <a:rPr lang="en-US" dirty="0"/>
              <a:t>Existing mechanisms that have lists of typed links can also be used here: </a:t>
            </a:r>
          </a:p>
          <a:p>
            <a:pPr lvl="1"/>
            <a:r>
              <a:rPr lang="en-US" dirty="0" err="1"/>
              <a:t>CoRE</a:t>
            </a:r>
            <a:r>
              <a:rPr lang="en-US" dirty="0"/>
              <a:t> RD, DID Documents, DNS-SD, etc.</a:t>
            </a:r>
          </a:p>
          <a:p>
            <a:pPr lvl="1"/>
            <a:r>
              <a:rPr lang="en-US" dirty="0"/>
              <a:t>Use these to find entry point rather than to distribute metadata directly</a:t>
            </a:r>
          </a:p>
          <a:p>
            <a:r>
              <a:rPr lang="en-US" dirty="0"/>
              <a:t>Introduction</a:t>
            </a:r>
            <a:r>
              <a:rPr lang="en-US" i="1" dirty="0"/>
              <a:t> </a:t>
            </a:r>
            <a:r>
              <a:rPr lang="en-US" dirty="0"/>
              <a:t>MAY in some cases point directly at a Thing Description</a:t>
            </a:r>
          </a:p>
          <a:p>
            <a:pPr lvl="1"/>
            <a:r>
              <a:rPr lang="en-US" dirty="0"/>
              <a:t>Self-describing objects are similar to a “directory” has only one TD</a:t>
            </a:r>
          </a:p>
          <a:p>
            <a:pPr lvl="1"/>
            <a:r>
              <a:rPr lang="en-US" dirty="0"/>
              <a:t>Still requires authentication in principle to access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3" y="1144190"/>
            <a:ext cx="10674627" cy="5451512"/>
          </a:xfrm>
        </p:spPr>
        <p:txBody>
          <a:bodyPr>
            <a:normAutofit/>
          </a:bodyPr>
          <a:lstStyle/>
          <a:p>
            <a:r>
              <a:rPr lang="en-US" dirty="0"/>
              <a:t>Authentication required, and </a:t>
            </a:r>
            <a:r>
              <a:rPr lang="en-US" b="1" dirty="0">
                <a:solidFill>
                  <a:srgbClr val="FF0000"/>
                </a:solidFill>
              </a:rPr>
              <a:t>ONLY THEN</a:t>
            </a:r>
            <a:r>
              <a:rPr lang="en-US" dirty="0"/>
              <a:t> can metadata be accessed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general forms: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Directory service: </a:t>
            </a:r>
            <a:r>
              <a:rPr lang="en-US" b="1" dirty="0" err="1"/>
              <a:t>Queryable</a:t>
            </a:r>
            <a:r>
              <a:rPr lang="en-US" b="1" dirty="0"/>
              <a:t> database</a:t>
            </a:r>
          </a:p>
          <a:p>
            <a:pPr lvl="1"/>
            <a:r>
              <a:rPr lang="en-US" dirty="0"/>
              <a:t>Syntactic query: for keywords, by title, by id; JSON Path or XPath</a:t>
            </a:r>
          </a:p>
          <a:p>
            <a:pPr lvl="1"/>
            <a:r>
              <a:rPr lang="en-US" dirty="0"/>
              <a:t>Semantic query (optional): by semantic LD terms; SPARQL</a:t>
            </a:r>
          </a:p>
          <a:p>
            <a:pPr lvl="1"/>
            <a:r>
              <a:rPr lang="en-US" dirty="0"/>
              <a:t>Typically running on a "hub" (edge computer, gateway, cloud server, etc.)</a:t>
            </a:r>
          </a:p>
          <a:p>
            <a:pPr lvl="1"/>
            <a:r>
              <a:rPr lang="en-US" dirty="0"/>
              <a:t>Repository for a potentially large number of TDs</a:t>
            </a:r>
          </a:p>
          <a:p>
            <a:pPr lvl="1"/>
            <a:r>
              <a:rPr lang="en-US" dirty="0"/>
              <a:t>Registration: devices can self-register or be registered by another agent)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Self: Direct retrieval of TD from Thing</a:t>
            </a:r>
          </a:p>
          <a:p>
            <a:pPr lvl="1"/>
            <a:r>
              <a:rPr lang="en-US" dirty="0"/>
              <a:t>To be discussed: limited query support to enable filtering on client side?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75B-CFAF-1044-9233-8309FBED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9BE-57FD-E94B-A65B-71E3594D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915"/>
            <a:ext cx="10744201" cy="4926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Avoid Distribution of Direct and </a:t>
            </a:r>
            <a:r>
              <a:rPr lang="en-US" b="1" dirty="0" err="1"/>
              <a:t>Inferencable</a:t>
            </a:r>
            <a:r>
              <a:rPr lang="en-US" b="1" dirty="0"/>
              <a:t> Private Data</a:t>
            </a:r>
          </a:p>
          <a:p>
            <a:pPr lvl="1"/>
            <a:r>
              <a:rPr lang="en-US" dirty="0"/>
              <a:t>Two-phase approach </a:t>
            </a:r>
            <a:r>
              <a:rPr lang="en-US" b="1" i="1" dirty="0"/>
              <a:t>not sufficient </a:t>
            </a:r>
            <a:r>
              <a:rPr lang="en-US" dirty="0"/>
              <a:t>to preserve privacy in all contexts</a:t>
            </a:r>
          </a:p>
          <a:p>
            <a:pPr lvl="1"/>
            <a:r>
              <a:rPr lang="en-US" dirty="0"/>
              <a:t>Privacy preservation also depends on the design of the API</a:t>
            </a:r>
          </a:p>
          <a:p>
            <a:pPr lvl="1"/>
            <a:r>
              <a:rPr lang="en-US" dirty="0"/>
              <a:t>API needs to hide data that can be used to infer private information, such as the location of device doing the discovery</a:t>
            </a:r>
          </a:p>
          <a:p>
            <a:pPr lvl="1"/>
            <a:r>
              <a:rPr lang="en-US" dirty="0"/>
              <a:t>The query itself also needs to be hidden, not just the results</a:t>
            </a:r>
          </a:p>
          <a:p>
            <a:pPr marL="0" indent="0">
              <a:buNone/>
            </a:pPr>
            <a:r>
              <a:rPr lang="en-US" b="1" dirty="0"/>
              <a:t>Third-party Code Risks (e.g. browser):</a:t>
            </a:r>
          </a:p>
          <a:p>
            <a:pPr lvl="1"/>
            <a:r>
              <a:rPr lang="en-US" dirty="0"/>
              <a:t>If discovery API follows two-phase structure, where Introduction returns list of directories, then even without authenticating the list of directories visible can possibly be used to infer location</a:t>
            </a:r>
          </a:p>
          <a:p>
            <a:pPr lvl="1"/>
            <a:r>
              <a:rPr lang="en-US" dirty="0"/>
              <a:t>This is especially true if the introduction can be constrained to specific mechanisms and repeated, as different results with different mechanisms might be used to create a location fingerprint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4E36-3B13-FB47-AEF6-BE61BD0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75B-CFAF-1044-9233-8309FBED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9BE-57FD-E94B-A65B-71E3594D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915"/>
            <a:ext cx="10744201" cy="4926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Man-in-the-Middle Attacks</a:t>
            </a:r>
          </a:p>
          <a:p>
            <a:pPr lvl="1"/>
            <a:r>
              <a:rPr lang="en-US" dirty="0"/>
              <a:t>Modification of URLs in TDs might be used to redirect consumer through an unauthorized intermediary</a:t>
            </a:r>
          </a:p>
          <a:p>
            <a:pPr lvl="1"/>
            <a:r>
              <a:rPr lang="en-US" dirty="0"/>
              <a:t>However, this might be the desired </a:t>
            </a:r>
            <a:r>
              <a:rPr lang="en-US" dirty="0" err="1"/>
              <a:t>behaviour</a:t>
            </a:r>
            <a:r>
              <a:rPr lang="en-US" dirty="0"/>
              <a:t> for proxies or protocol translators</a:t>
            </a:r>
          </a:p>
          <a:p>
            <a:pPr lvl="1"/>
            <a:r>
              <a:rPr lang="en-US" dirty="0"/>
              <a:t>Mitigation: chainable TD signing</a:t>
            </a:r>
          </a:p>
          <a:p>
            <a:pPr marL="0" indent="0">
              <a:buNone/>
            </a:pPr>
            <a:r>
              <a:rPr lang="en-US" b="1" dirty="0"/>
              <a:t>Denial of Service Attacks</a:t>
            </a:r>
          </a:p>
          <a:p>
            <a:pPr lvl="1"/>
            <a:r>
              <a:rPr lang="en-US" dirty="0"/>
              <a:t>Queries can be expensive and can return a lot of data</a:t>
            </a:r>
          </a:p>
          <a:p>
            <a:pPr lvl="1"/>
            <a:r>
              <a:rPr lang="en-US" dirty="0"/>
              <a:t>If abused individual queries can consume an unreasonable fraction of the hub's capability or bandwidth</a:t>
            </a:r>
          </a:p>
          <a:p>
            <a:pPr lvl="1"/>
            <a:r>
              <a:rPr lang="en-US" dirty="0"/>
              <a:t>Mitigation: Limiting query execution times and result size</a:t>
            </a:r>
          </a:p>
          <a:p>
            <a:pPr marL="0" indent="0">
              <a:buNone/>
            </a:pPr>
            <a:r>
              <a:rPr lang="en-US" b="1" dirty="0"/>
              <a:t>Code Injection</a:t>
            </a:r>
          </a:p>
          <a:p>
            <a:pPr lvl="1"/>
            <a:r>
              <a:rPr lang="en-US" dirty="0"/>
              <a:t>Query languages (e.g. </a:t>
            </a:r>
            <a:r>
              <a:rPr lang="en-US" dirty="0" err="1"/>
              <a:t>JSONPath</a:t>
            </a:r>
            <a:r>
              <a:rPr lang="en-US" dirty="0"/>
              <a:t>, XPath, SPARQL) need to be constrained to disallow execution of arbitrary code on the server, access to filesystem,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4E36-3B13-FB47-AEF6-BE61BD0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AF1E-805D-0C42-AA0B-D8F84F4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9852-CEA2-9840-8A33-D03402EA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/>
              <a:t>Repository: </a:t>
            </a:r>
            <a:r>
              <a:rPr lang="en-CA" dirty="0">
                <a:hlinkClick r:id="rId2"/>
              </a:rPr>
              <a:t>https://github.com/w3c/wot-discovery</a:t>
            </a:r>
            <a:endParaRPr lang="en-CA" dirty="0"/>
          </a:p>
          <a:p>
            <a:r>
              <a:rPr lang="en-CA" dirty="0"/>
              <a:t>Published FPWD: </a:t>
            </a:r>
            <a:r>
              <a:rPr lang="en-CA" dirty="0">
                <a:hlinkClick r:id="rId3"/>
              </a:rPr>
              <a:t>https://www.w3.org/TR/wot-discovery/</a:t>
            </a:r>
            <a:endParaRPr lang="en-CA" dirty="0"/>
          </a:p>
          <a:p>
            <a:r>
              <a:rPr lang="en-CA" dirty="0"/>
              <a:t>Current Editor's Draft: </a:t>
            </a:r>
            <a:r>
              <a:rPr lang="en-CA" dirty="0">
                <a:hlinkClick r:id="rId4"/>
              </a:rPr>
              <a:t>https://w3c.github.io/wot-discovery/</a:t>
            </a:r>
            <a:endParaRPr lang="en-CA" dirty="0"/>
          </a:p>
          <a:p>
            <a:r>
              <a:rPr lang="en-CA" dirty="0"/>
              <a:t>Proposals: </a:t>
            </a:r>
            <a:r>
              <a:rPr lang="en-CA" dirty="0">
                <a:hlinkClick r:id="rId5"/>
              </a:rPr>
              <a:t>https://github.com/w3c/wot-discovery/tree/master/proposals</a:t>
            </a:r>
            <a:endParaRPr lang="en-CA" dirty="0"/>
          </a:p>
          <a:p>
            <a:pPr lvl="1"/>
            <a:r>
              <a:rPr lang="en-CA" dirty="0"/>
              <a:t>Geolocation: </a:t>
            </a:r>
            <a:r>
              <a:rPr lang="en-CA" dirty="0">
                <a:hlinkClick r:id="rId6"/>
              </a:rPr>
              <a:t>https://</a:t>
            </a:r>
            <a:r>
              <a:rPr lang="en-CA" dirty="0" err="1">
                <a:hlinkClick r:id="rId6"/>
              </a:rPr>
              <a:t>github.com</a:t>
            </a:r>
            <a:r>
              <a:rPr lang="en-CA" dirty="0">
                <a:hlinkClick r:id="rId6"/>
              </a:rPr>
              <a:t>/w3c/wot-discovery/blob/main/proposals/</a:t>
            </a:r>
            <a:r>
              <a:rPr lang="en-CA" dirty="0" err="1">
                <a:hlinkClick r:id="rId6"/>
              </a:rPr>
              <a:t>geolocation.md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E658-CED1-684A-B1A2-3BB6B4C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FFD64-E8D7-E042-8A86-EA17408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5FE99C-A356-3F41-B1DA-C5C52D19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WoT-Template</Template>
  <TotalTime>82</TotalTime>
  <Words>907</Words>
  <Application>Microsoft Macintosh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Discovery Intro</vt:lpstr>
      <vt:lpstr>Discovery Goals</vt:lpstr>
      <vt:lpstr>Two-Phase Architecture</vt:lpstr>
      <vt:lpstr>Introduction</vt:lpstr>
      <vt:lpstr>Exploration</vt:lpstr>
      <vt:lpstr>Privacy Considerations</vt:lpstr>
      <vt:lpstr>Security Considerations</vt:lpstr>
      <vt:lpstr>Resources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keywords>CTPClassification=CTP_NT</cp:keywords>
  <cp:lastModifiedBy>Mccool, Michael</cp:lastModifiedBy>
  <cp:revision>9</cp:revision>
  <dcterms:created xsi:type="dcterms:W3CDTF">2020-06-08T02:25:48Z</dcterms:created>
  <dcterms:modified xsi:type="dcterms:W3CDTF">2021-03-10T00:50:59Z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b4c1c6ab-f7f2-4b8b-9b67-d88391ab6f01</vt:lpwstr>
  </property>
  <property fmtid="{D5CDD505-2E9C-101B-9397-08002B2CF9AE}" pid="3" name="CTP_TimeStamp">
    <vt:lpwstr>2020-06-08 02:31:08Z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