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67" r:id="rId4"/>
    <p:sldId id="268" r:id="rId5"/>
    <p:sldId id="266" r:id="rId6"/>
    <p:sldId id="259" r:id="rId7"/>
    <p:sldId id="261" r:id="rId8"/>
    <p:sldId id="260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56138-C9FD-4D9A-A17E-C2BAABAE6CDE}" v="22" dt="2021-03-15T07:51:57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82444" autoAdjust="0"/>
  </p:normalViewPr>
  <p:slideViewPr>
    <p:cSldViewPr snapToGrid="0" snapToObjects="1">
      <p:cViewPr varScale="1">
        <p:scale>
          <a:sx n="73" d="100"/>
          <a:sy n="73" d="100"/>
        </p:scale>
        <p:origin x="1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25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B65EDA7-AA50-4AF0-AB22-87714CC351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97DEA-59C3-4282-A992-51EF7D04E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F4218-9A27-4811-BA71-71018B456D8F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C57BF4-D618-4C92-9B46-DC837FF2F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9BF8AC-9FEF-47D5-8A2F-07823229D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AA54-FF43-49D5-810C-4D6E93F1D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9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8AF0455-A717-4DAD-ABE4-F19DF0D5F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0123" y="433912"/>
            <a:ext cx="4791754" cy="28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B11BC4-42DA-470F-BF20-B836E2413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75494" y="578108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0F3E9F6-62FB-4957-943C-E73C3F792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75494" y="578108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223F8D3-F0AB-4CE7-BDE3-467F2E679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altLang="ja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6160D35-162B-4F52-A239-DD0814F6D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F8BA8ED-3335-4B13-B6B0-145E9CBFB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46DDBB3E-D517-4CE4-BB7A-A0DF49706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53174E3-C289-48BB-A962-A2BD5C7BA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134AD6B-50F7-424B-8094-27C7C4A11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A177C85-E762-4B25-BE2B-014CC6EEC8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23AF2A3-2A82-4340-BAD3-97B63B56A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ja-JP"/>
              <a:t>2021-03-17</a:t>
            </a:r>
            <a:endParaRPr lang="en-US" altLang="ja-JP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issues/1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esting/blob/main/events/2020.06.Online/prototypes/linksmart.md" TargetMode="External"/><Relationship Id="rId2" Type="http://schemas.openxmlformats.org/officeDocument/2006/relationships/hyperlink" Target="https://github.com/w3c/wot-testing/blob/main/events/2021.03.Online/TDs/Hitachi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itrullin/RIOT/commit/4c9901f" TargetMode="External"/><Relationship Id="rId4" Type="http://schemas.openxmlformats.org/officeDocument/2006/relationships/hyperlink" Target="https://github.com/w3c/wot-testing/tree/main/events/2020.09.Online/prototypes/Hitach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Discovery: Updates in Introduction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Kunihiko Toumura</a:t>
            </a:r>
          </a:p>
          <a:p>
            <a:r>
              <a:rPr lang="en-US" dirty="0"/>
              <a:t>March 17,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AA2F-874D-DB4D-B447-538C1D8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CoRE Resource Directory (CoRE-RD)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E062-60C4-584A-9492-DDAC9314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6822896" cy="4878741"/>
          </a:xfrm>
        </p:spPr>
        <p:txBody>
          <a:bodyPr>
            <a:normAutofit/>
          </a:bodyPr>
          <a:lstStyle/>
          <a:p>
            <a:r>
              <a:rPr lang="en-US" dirty="0"/>
              <a:t>draft-ietf-core-resource-directory-25</a:t>
            </a:r>
          </a:p>
          <a:p>
            <a:r>
              <a:rPr lang="en-US" dirty="0"/>
              <a:t>We can use </a:t>
            </a:r>
            <a:r>
              <a:rPr lang="en-US" dirty="0" err="1"/>
              <a:t>CoRE</a:t>
            </a:r>
            <a:r>
              <a:rPr lang="en-US" dirty="0"/>
              <a:t>-RD as an introduction mechanism of Thing or Directory Service.</a:t>
            </a:r>
          </a:p>
          <a:p>
            <a:r>
              <a:rPr lang="en-US" dirty="0"/>
              <a:t>Link for a Thing Description</a:t>
            </a:r>
            <a:r>
              <a:rPr lang="en-JP" dirty="0"/>
              <a:t> is stored as a CoRE Link (RFC6690).</a:t>
            </a:r>
          </a:p>
          <a:p>
            <a:r>
              <a:rPr lang="en-US" strike="sngStrike" dirty="0"/>
              <a:t>E</a:t>
            </a:r>
            <a:r>
              <a:rPr lang="en-JP" strike="sngStrike" dirty="0"/>
              <a:t>ndpoint type(</a:t>
            </a:r>
            <a:r>
              <a:rPr lang="en-JP" strike="sngStrike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JP" strike="sngStrike" dirty="0"/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Resource type</a:t>
            </a:r>
            <a:r>
              <a:rPr lang="en-US" dirty="0"/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):</a:t>
            </a:r>
            <a:endParaRPr lang="en-JP" dirty="0"/>
          </a:p>
          <a:p>
            <a:pPr lvl="1"/>
            <a:r>
              <a:rPr lang="en-JP" dirty="0"/>
              <a:t>TD for Thing: 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wot.thing</a:t>
            </a:r>
          </a:p>
          <a:p>
            <a:pPr lvl="1"/>
            <a:r>
              <a:rPr lang="en-JP" dirty="0"/>
              <a:t>TD for Directory Service: 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wot.directory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0E4C7-9261-964C-BE29-3EF9A82D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C0ED-D44A-0F46-8549-31DC4FFB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EEEFE9-A402-4C43-9734-566B90EC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D0052-E7EB-6540-BD27-5B5F590D49F5}"/>
              </a:ext>
            </a:extLst>
          </p:cNvPr>
          <p:cNvSpPr/>
          <p:nvPr/>
        </p:nvSpPr>
        <p:spPr>
          <a:xfrm>
            <a:off x="7661096" y="447040"/>
            <a:ext cx="45309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      RD      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 1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//////\\\\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&lt; contains &gt;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\\\\\/////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0+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ooooooo     1  +---------------+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o  base o-------|  registration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ooooooo        +---------------+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| 1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href  o----+                 /////\\\\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   &lt; contains &gt;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    \\\\\/////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ep   o----+                      | 0+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+------------------+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|      link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0-1 |             +------------------+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 d   o----+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         |  1   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         +-----o target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      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lt   o----+     ooooooooooo   0+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o  target   o-----+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o attribute o     | 0+   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ooooooooooo 0+  |     ooooooooooo      +-----o rel 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o  endpoint o----+                      |      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o attribute o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ooooooooooo                            | 1   ooooooooo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+----o context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ooooooooo</a:t>
            </a:r>
          </a:p>
          <a:p>
            <a:endParaRPr lang="en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Figure 3: ER Model of the content of the RD</a:t>
            </a:r>
          </a:p>
        </p:txBody>
      </p:sp>
    </p:spTree>
    <p:extLst>
      <p:ext uri="{BB962C8B-B14F-4D97-AF65-F5344CB8AC3E}">
        <p14:creationId xmlns:p14="http://schemas.microsoft.com/office/powerpoint/2010/main" val="295144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C669-8B89-4B4A-A722-E593FD08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Decentralized I</a:t>
            </a:r>
            <a:r>
              <a:rPr lang="en-US" dirty="0"/>
              <a:t>d</a:t>
            </a:r>
            <a:r>
              <a:rPr lang="en-JP" dirty="0"/>
              <a:t>entifier (DID)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A8ADB-C622-9D45-86FA-35B570B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2E4-2ED7-164B-9EC5-663A4A52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08F096-5C84-AC48-A3AA-22264284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A234C8-24F4-9A4F-A87F-E30CE381F5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98222"/>
            <a:ext cx="552007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DID can be used for pointing a Thing Description of Thing or Thing Directory.</a:t>
            </a:r>
          </a:p>
          <a:p>
            <a:r>
              <a:rPr lang="en-US" dirty="0"/>
              <a:t>DID is resolved to DID documents, by DID resolver.</a:t>
            </a:r>
          </a:p>
          <a:p>
            <a:r>
              <a:rPr lang="en-US" dirty="0"/>
              <a:t>DID document can contain a Service Endpoint which point to Thing or Thing Directory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EF131D-2EAC-E74F-9036-A170D487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4001" y="1436569"/>
            <a:ext cx="5441212" cy="277993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B0EA7-403B-9E4C-AF0B-AB16BA0E8BDF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6822896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36EDB-ADD0-B14F-9E0A-A02F38DC6194}"/>
              </a:ext>
            </a:extLst>
          </p:cNvPr>
          <p:cNvSpPr/>
          <p:nvPr/>
        </p:nvSpPr>
        <p:spPr>
          <a:xfrm>
            <a:off x="6041204" y="4241150"/>
            <a:ext cx="59640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{ …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"service"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[{ 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"id"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42803C"/>
                </a:solidFill>
                <a:latin typeface="Menlo" panose="020B0609030804020204" pitchFamily="49" charset="0"/>
              </a:rPr>
              <a:t>did:example:wotdiscoveryexample#td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"type"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42803C"/>
                </a:solidFill>
                <a:latin typeface="Menlo" panose="020B0609030804020204" pitchFamily="49" charset="0"/>
              </a:rPr>
              <a:t>WotThingDescription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986801"/>
                </a:solidFill>
                <a:latin typeface="Menlo" panose="020B0609030804020204" pitchFamily="49" charset="0"/>
              </a:rPr>
              <a:t>serviceEndpoint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"https://</a:t>
            </a:r>
            <a:r>
              <a:rPr lang="en-US" sz="1400" dirty="0" err="1">
                <a:solidFill>
                  <a:srgbClr val="42803C"/>
                </a:solidFill>
                <a:latin typeface="Menlo" panose="020B0609030804020204" pitchFamily="49" charset="0"/>
              </a:rPr>
              <a:t>wot.example.com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/td"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}] 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}</a:t>
            </a:r>
            <a:endParaRPr lang="en-JP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F4A43-0474-A94C-B81A-B93D42CC731D}"/>
              </a:ext>
            </a:extLst>
          </p:cNvPr>
          <p:cNvSpPr txBox="1"/>
          <p:nvPr/>
        </p:nvSpPr>
        <p:spPr>
          <a:xfrm>
            <a:off x="6220205" y="5647612"/>
            <a:ext cx="539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 Example Service Endpoint description in DID document</a:t>
            </a:r>
            <a:endParaRPr lang="en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FD1513C-8EF9-4943-AE00-A66C4D2734A6}"/>
              </a:ext>
            </a:extLst>
          </p:cNvPr>
          <p:cNvSpPr/>
          <p:nvPr/>
        </p:nvSpPr>
        <p:spPr>
          <a:xfrm>
            <a:off x="8264434" y="3178629"/>
            <a:ext cx="1097279" cy="47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575E67-9A80-41ED-9957-49C2414A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1FFF4A-A305-4F7D-8D3E-81DF09CA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922CC8-7974-4F8C-8629-63ED0154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9B9BA6A-07D6-451A-9F23-20EF9688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4874AE-FA80-4B83-9877-52EACE7AB093}"/>
              </a:ext>
            </a:extLst>
          </p:cNvPr>
          <p:cNvSpPr txBox="1"/>
          <p:nvPr/>
        </p:nvSpPr>
        <p:spPr>
          <a:xfrm>
            <a:off x="6564032" y="832918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800" dirty="0"/>
              <a:t>Introduction</a:t>
            </a:r>
            <a:endParaRPr kumimoji="1" lang="ja-JP" altLang="en-US" sz="2800" dirty="0"/>
          </a:p>
        </p:txBody>
      </p:sp>
      <p:pic>
        <p:nvPicPr>
          <p:cNvPr id="26" name="図 2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A4B4E08-5401-4A9E-AC6E-4241A788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88" y="1356138"/>
            <a:ext cx="6896265" cy="500021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69DF8A-031D-4970-A953-E457D76F7B3E}"/>
              </a:ext>
            </a:extLst>
          </p:cNvPr>
          <p:cNvSpPr txBox="1"/>
          <p:nvPr/>
        </p:nvSpPr>
        <p:spPr>
          <a:xfrm>
            <a:off x="10239078" y="848948"/>
            <a:ext cx="184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Exploration</a:t>
            </a:r>
            <a:endParaRPr kumimoji="1" lang="ja-JP" altLang="en-US" sz="28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5AA9A4-B435-4CEC-90F1-26428C638E1E}"/>
              </a:ext>
            </a:extLst>
          </p:cNvPr>
          <p:cNvSpPr txBox="1">
            <a:spLocks/>
          </p:cNvSpPr>
          <p:nvPr/>
        </p:nvSpPr>
        <p:spPr>
          <a:xfrm>
            <a:off x="265672" y="1298222"/>
            <a:ext cx="5066392" cy="50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Mechanism:</a:t>
            </a:r>
          </a:p>
          <a:p>
            <a:pPr lvl="1"/>
            <a:r>
              <a:rPr lang="en-US" dirty="0"/>
              <a:t>The way to find an URL which points to TD of Thing or Thing Description Directory.</a:t>
            </a:r>
          </a:p>
          <a:p>
            <a:pPr lvl="1"/>
            <a:r>
              <a:rPr lang="en-US" dirty="0"/>
              <a:t>Currently, five mechanism are described in draft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08534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290B7-80D0-4965-A5FF-1D0E7B2E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Updates since last vF2F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30B0E-210F-439B-9FA7-7F89A63A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 significant changes.</a:t>
            </a:r>
            <a:endParaRPr lang="en-US" altLang="ja-JP" dirty="0"/>
          </a:p>
          <a:p>
            <a:pPr lvl="1"/>
            <a:r>
              <a:rPr lang="en-US" altLang="ja-JP" dirty="0"/>
              <a:t>Correct</a:t>
            </a:r>
            <a:r>
              <a:rPr kumimoji="1" lang="en-US" altLang="ja-JP" dirty="0"/>
              <a:t> type usage in CoRE Link:</a:t>
            </a:r>
          </a:p>
          <a:p>
            <a:pPr lvl="2"/>
            <a:r>
              <a:rPr lang="en-US" altLang="ja-JP" dirty="0"/>
              <a:t>E</a:t>
            </a:r>
            <a:r>
              <a:rPr lang="en-JP" altLang="ja-JP" dirty="0"/>
              <a:t>ndpoint type(</a:t>
            </a:r>
            <a:r>
              <a:rPr lang="en-JP" altLang="ja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JP" altLang="ja-JP" dirty="0"/>
              <a:t>)</a:t>
            </a:r>
            <a:r>
              <a:rPr lang="en-US" altLang="ja-JP" dirty="0"/>
              <a:t>  -&gt; </a:t>
            </a:r>
            <a:r>
              <a:rPr lang="en-US" altLang="ja-JP" dirty="0">
                <a:solidFill>
                  <a:srgbClr val="FF0000"/>
                </a:solidFill>
              </a:rPr>
              <a:t>Resource type</a:t>
            </a:r>
            <a:r>
              <a:rPr lang="en-US" altLang="ja-JP" dirty="0"/>
              <a:t>(</a:t>
            </a:r>
            <a:r>
              <a:rPr lang="en-US" altLang="ja-JP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rt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See: Issue </a:t>
            </a:r>
            <a:r>
              <a:rPr lang="en-US" altLang="ja-JP" dirty="0">
                <a:hlinkClick r:id="rId2"/>
              </a:rPr>
              <a:t>w3c/wot-discovery#120</a:t>
            </a:r>
            <a:endParaRPr lang="en-US" altLang="ja-JP" dirty="0"/>
          </a:p>
          <a:p>
            <a:pPr lvl="1"/>
            <a:r>
              <a:rPr kumimoji="1" lang="en-US" altLang="ja-JP" dirty="0"/>
              <a:t>Editorial changes:</a:t>
            </a:r>
          </a:p>
          <a:p>
            <a:pPr lvl="2"/>
            <a:r>
              <a:rPr lang="en-US" altLang="ja-JP" dirty="0"/>
              <a:t>added “8. IANA Considerations” chapter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7853DA-3089-4CEB-A9A3-4417BEC5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EDF984-59FB-4D7A-A9C0-02639569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E5F5ABDB-52F6-4301-98E4-2813055F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5F29C-4A47-4811-BB87-FFD121C6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Call for Implementations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3BA01-3A8E-4EC3-A73C-D1946AB1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Direct</a:t>
            </a:r>
          </a:p>
          <a:p>
            <a:pPr lvl="1"/>
            <a:r>
              <a:rPr lang="en-US" altLang="ja-JP" dirty="0"/>
              <a:t>(if there is a written TD URL and it can be fetched, can we say, “this mechanism is implemented.”?)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Well-known URIs</a:t>
            </a:r>
          </a:p>
          <a:p>
            <a:pPr lvl="1"/>
            <a:r>
              <a:rPr lang="en-US" altLang="ja-JP" dirty="0"/>
              <a:t>Hitachi’s </a:t>
            </a:r>
            <a:r>
              <a:rPr lang="en-US" altLang="ja-JP" dirty="0" err="1"/>
              <a:t>myRasPiLED</a:t>
            </a:r>
            <a:r>
              <a:rPr lang="en-US" altLang="ja-JP" dirty="0"/>
              <a:t> </a:t>
            </a:r>
          </a:p>
          <a:p>
            <a:pPr lvl="2"/>
            <a:r>
              <a:rPr lang="en-US" altLang="ja-JP" dirty="0">
                <a:hlinkClick r:id="rId2"/>
              </a:rPr>
              <a:t>https://github.com/w3c/wot-testing/blob/main/events/2021.03.Online/TDs/Hitachi/README.md</a:t>
            </a:r>
            <a:endParaRPr lang="en-US" altLang="ja-JP" dirty="0"/>
          </a:p>
          <a:p>
            <a:r>
              <a:rPr kumimoji="1" lang="en-US" altLang="ja-JP" dirty="0"/>
              <a:t>DNS-based Service Discovery</a:t>
            </a:r>
          </a:p>
          <a:p>
            <a:pPr lvl="1"/>
            <a:r>
              <a:rPr lang="en-US" altLang="ja-JP" dirty="0"/>
              <a:t>Hitachi’s </a:t>
            </a:r>
            <a:r>
              <a:rPr lang="en-US" altLang="ja-JP" dirty="0" err="1"/>
              <a:t>myRasPiLED</a:t>
            </a:r>
            <a:r>
              <a:rPr lang="en-US" altLang="ja-JP" dirty="0"/>
              <a:t> </a:t>
            </a:r>
          </a:p>
          <a:p>
            <a:pPr lvl="2"/>
            <a:r>
              <a:rPr lang="en-US" altLang="ja-JP" dirty="0">
                <a:hlinkClick r:id="rId2"/>
              </a:rPr>
              <a:t>https://github.com/w3c/wot-testing/blob/main/events/2021.03.Online/TDs/Hitachi/README.md</a:t>
            </a:r>
            <a:endParaRPr lang="en-US" altLang="ja-JP" dirty="0"/>
          </a:p>
          <a:p>
            <a:pPr lvl="1"/>
            <a:r>
              <a:rPr lang="en-US" altLang="ja-JP" dirty="0"/>
              <a:t>Fraunhofer </a:t>
            </a:r>
            <a:r>
              <a:rPr lang="en-US" altLang="ja-JP" dirty="0" err="1"/>
              <a:t>LinkSmart</a:t>
            </a:r>
            <a:endParaRPr lang="en-US" altLang="ja-JP" dirty="0"/>
          </a:p>
          <a:p>
            <a:pPr lvl="2"/>
            <a:r>
              <a:rPr lang="en-US" altLang="ja-JP" dirty="0">
                <a:hlinkClick r:id="rId3"/>
              </a:rPr>
              <a:t>https://github.com/w3c/wot-testing/blob/main/events/2020.06.Online/prototypes/linksmart.md</a:t>
            </a:r>
            <a:endParaRPr lang="en-US" altLang="ja-JP" dirty="0"/>
          </a:p>
          <a:p>
            <a:pPr lvl="1"/>
            <a:r>
              <a:rPr lang="en-US" altLang="ja-JP" dirty="0"/>
              <a:t>Node-RED </a:t>
            </a:r>
            <a:r>
              <a:rPr lang="en-US" altLang="ja-JP" dirty="0" err="1"/>
              <a:t>nodegen</a:t>
            </a:r>
            <a:r>
              <a:rPr lang="en-US" altLang="ja-JP" dirty="0"/>
              <a:t> </a:t>
            </a:r>
            <a:r>
              <a:rPr lang="en-US" altLang="ja-JP" dirty="0" err="1"/>
              <a:t>autopopulation</a:t>
            </a:r>
            <a:r>
              <a:rPr lang="en-US" altLang="ja-JP" dirty="0"/>
              <a:t> server (</a:t>
            </a:r>
            <a:r>
              <a:rPr lang="en-US" altLang="ja-JP" dirty="0" err="1"/>
              <a:t>mDNS</a:t>
            </a:r>
            <a:r>
              <a:rPr lang="en-US" altLang="ja-JP" dirty="0"/>
              <a:t> version)</a:t>
            </a:r>
          </a:p>
          <a:p>
            <a:pPr lvl="2"/>
            <a:r>
              <a:rPr lang="en-US" altLang="ja-JP" dirty="0">
                <a:hlinkClick r:id="rId4"/>
              </a:rPr>
              <a:t>https://github.com/w3c/wot-testing/tree/main/events/2020.09.Online/prototypes/Hitachi</a:t>
            </a:r>
            <a:endParaRPr lang="en-US" altLang="ja-JP" dirty="0"/>
          </a:p>
          <a:p>
            <a:r>
              <a:rPr kumimoji="1" lang="en-US" altLang="ja-JP" dirty="0"/>
              <a:t>CoRE Link Format and CoR</a:t>
            </a:r>
            <a:r>
              <a:rPr lang="en-US" altLang="ja-JP" dirty="0"/>
              <a:t>E-RD</a:t>
            </a:r>
          </a:p>
          <a:p>
            <a:pPr lvl="1"/>
            <a:r>
              <a:rPr lang="en-US" altLang="ja-JP" dirty="0"/>
              <a:t>Phillip Blum’s fork of RIOT-OS? </a:t>
            </a:r>
          </a:p>
          <a:p>
            <a:pPr lvl="2"/>
            <a:r>
              <a:rPr lang="en-US" altLang="ja-JP" dirty="0">
                <a:hlinkClick r:id="rId5"/>
              </a:rPr>
              <a:t>https://github.com/Citrullin/RIOT/commit/4c9901f</a:t>
            </a:r>
            <a:endParaRPr kumimoji="1" lang="en-US" altLang="ja-JP" dirty="0"/>
          </a:p>
          <a:p>
            <a:r>
              <a:rPr lang="en-US" altLang="ja-JP" dirty="0"/>
              <a:t>DID Documents</a:t>
            </a:r>
          </a:p>
          <a:p>
            <a:pPr lvl="1"/>
            <a:r>
              <a:rPr lang="en-US" altLang="ja-JP" dirty="0"/>
              <a:t>N</a:t>
            </a:r>
            <a:r>
              <a:rPr kumimoji="1" lang="en-US" altLang="ja-JP" dirty="0"/>
              <a:t>one.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EF6C84-5BB7-4944-ADFF-6711551E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F78196-2692-44D2-ACDE-0DE15E83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179D0255-92CA-41CB-941F-F36B46DA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F7EFBA4-ED80-4E3B-9632-4AB9E5D8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BFF2C0B-830B-4430-A8EB-0F31C5707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3D1831C-E2F4-4692-8DCC-643A30D6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D4ABE4-B6BE-41DC-87B2-87BC688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65D1CE-1AFD-456E-83E8-A00E9122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9E1-3F70-424C-A199-6C6E5243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Direct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370-F118-2542-8EA3-891FDB65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86F37-7268-134B-8627-040FFE1F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EC4B93-650F-B149-B6AD-F5AA382D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FB5C70-A942-2641-84EF-1ADAB8A781E2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5726988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mechanism that result in a single URL.</a:t>
            </a:r>
          </a:p>
          <a:p>
            <a:pPr lvl="1"/>
            <a:r>
              <a:rPr lang="en-US" dirty="0"/>
              <a:t>Bluetooth beacons, Matrix barcodes, and written URL.</a:t>
            </a:r>
          </a:p>
          <a:p>
            <a:r>
              <a:rPr lang="en-US" dirty="0"/>
              <a:t>A GET on all such URLs MUST result in a TD.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89564-A8A7-9341-BF69-FC368B517A34}"/>
              </a:ext>
            </a:extLst>
          </p:cNvPr>
          <p:cNvSpPr txBox="1"/>
          <p:nvPr/>
        </p:nvSpPr>
        <p:spPr>
          <a:xfrm>
            <a:off x="6721038" y="5651940"/>
            <a:ext cx="5197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 QR code that contains an URL</a:t>
            </a:r>
          </a:p>
          <a:p>
            <a:pPr algn="ctr"/>
            <a:r>
              <a:rPr lang="en-JP" sz="1200" dirty="0">
                <a:latin typeface="Consolas" panose="020B0609020204030204" pitchFamily="49" charset="0"/>
                <a:cs typeface="Consolas" panose="020B0609020204030204" pitchFamily="49" charset="0"/>
              </a:rPr>
              <a:t>‘http://kto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m5stack</a:t>
            </a:r>
            <a:r>
              <a:rPr lang="en-JP" sz="1200" dirty="0">
                <a:latin typeface="Consolas" panose="020B0609020204030204" pitchFamily="49" charset="0"/>
                <a:cs typeface="Consolas" panose="020B0609020204030204" pitchFamily="49" charset="0"/>
              </a:rPr>
              <a:t>.local/.well-known/wot-thing-description’</a:t>
            </a:r>
          </a:p>
        </p:txBody>
      </p:sp>
      <p:pic>
        <p:nvPicPr>
          <p:cNvPr id="9" name="コンテンツ プレースホルダー 8" descr="QR コード&#10;&#10;自動的に生成された説明">
            <a:extLst>
              <a:ext uri="{FF2B5EF4-FFF2-40B4-BE49-F238E27FC236}">
                <a16:creationId xmlns:a16="http://schemas.microsoft.com/office/drawing/2014/main" id="{B55CAB58-C937-49BD-9A49-094C7788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51" t="7488" r="13507"/>
          <a:stretch/>
        </p:blipFill>
        <p:spPr>
          <a:xfrm>
            <a:off x="6867457" y="1129343"/>
            <a:ext cx="4793585" cy="4522597"/>
          </a:xfrm>
        </p:spPr>
      </p:pic>
    </p:spTree>
    <p:extLst>
      <p:ext uri="{BB962C8B-B14F-4D97-AF65-F5344CB8AC3E}">
        <p14:creationId xmlns:p14="http://schemas.microsoft.com/office/powerpoint/2010/main" val="308931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38F4-7906-2B45-8F4A-06B88C59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Well-known URI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2FFE-770F-4C44-BBD8-2E8E787C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F19EC-4D66-F547-80C5-1C85A776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8FA6D9-304F-4C47-9EA3-D585CAB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BB239-1887-2C43-85E7-6C6E3BDA08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RFC8615: Well-Known Uniform Resource Identifiers (URIs)</a:t>
            </a:r>
          </a:p>
          <a:p>
            <a:r>
              <a:rPr lang="en-US" dirty="0"/>
              <a:t>Thing or Directory Service can host their Thing Description as a site-wide metadata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“wot-thing-description”</a:t>
            </a:r>
            <a:r>
              <a:rPr lang="en-US" dirty="0"/>
              <a:t> (tentative) for URL suffix</a:t>
            </a:r>
          </a:p>
          <a:p>
            <a:pPr lvl="1"/>
            <a:r>
              <a:rPr lang="en-US" dirty="0"/>
              <a:t>Example 1: a Consumer heuristically get a FQDN of some site: </a:t>
            </a:r>
            <a:r>
              <a:rPr lang="en-US" dirty="0" err="1"/>
              <a:t>tdd.example.com</a:t>
            </a:r>
            <a:r>
              <a:rPr lang="en-US" dirty="0"/>
              <a:t>, then issue HTTP request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tdd.example.com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/.well-known/wot-thing-description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to try to retrieve a Thing Description</a:t>
            </a:r>
          </a:p>
          <a:p>
            <a:pPr lvl="1"/>
            <a:r>
              <a:rPr lang="en-US" dirty="0"/>
              <a:t>Example 2: Broadcast/multicasting CoAP request 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/.well-known/wot-thing-description</a:t>
            </a:r>
          </a:p>
        </p:txBody>
      </p:sp>
    </p:spTree>
    <p:extLst>
      <p:ext uri="{BB962C8B-B14F-4D97-AF65-F5344CB8AC3E}">
        <p14:creationId xmlns:p14="http://schemas.microsoft.com/office/powerpoint/2010/main" val="423174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260-91B9-6243-BAD9-86C1CD9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DNS-based service discovery (1/2)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0AF1-B81C-D34B-AEEB-5DD13D6A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837D-0857-BD41-BCDA-B4454D6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49BBEC-261A-DD49-8252-8C045CF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CC73B7-0097-AB45-8F27-50161D5639D9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41148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3FB9E4-53F1-FE40-92DA-B4BB315BFF47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111003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DNS-based Service Discovery (RFC6763)</a:t>
            </a:r>
          </a:p>
          <a:p>
            <a:r>
              <a:rPr lang="en-US" dirty="0"/>
              <a:t>Multicast DNS (RFC6762)</a:t>
            </a:r>
          </a:p>
          <a:p>
            <a:r>
              <a:rPr lang="en-US" dirty="0"/>
              <a:t>Use (multicast) DNS query to discover Things or Directory Services</a:t>
            </a:r>
          </a:p>
          <a:p>
            <a:r>
              <a:rPr lang="en-US" dirty="0"/>
              <a:t>DNS-SD Service Instance Name:</a:t>
            </a:r>
          </a:p>
          <a:p>
            <a:pPr lvl="1"/>
            <a:r>
              <a:rPr lang="en-US" i="1" dirty="0"/>
              <a:t>&lt;Instance&gt;</a:t>
            </a:r>
            <a:r>
              <a:rPr lang="en-US" dirty="0"/>
              <a:t>.</a:t>
            </a:r>
            <a:r>
              <a:rPr lang="en-US" i="1" dirty="0"/>
              <a:t>&lt;Service&gt;</a:t>
            </a:r>
            <a:r>
              <a:rPr lang="en-US" dirty="0"/>
              <a:t>.</a:t>
            </a:r>
            <a:r>
              <a:rPr lang="en-US" i="1" dirty="0"/>
              <a:t>&lt;Domain&gt;</a:t>
            </a:r>
          </a:p>
          <a:p>
            <a:r>
              <a:rPr lang="en-US" dirty="0"/>
              <a:t>&lt;Service&gt; MUST be: </a:t>
            </a:r>
          </a:p>
          <a:p>
            <a:pPr lvl="1"/>
            <a:r>
              <a:rPr lang="en-US" dirty="0"/>
              <a:t>Thing: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tcp</a:t>
            </a:r>
            <a:r>
              <a:rPr lang="en-US" dirty="0"/>
              <a:t> (HTTP or HTTPS)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dirty="0"/>
              <a:t> (CoAP)</a:t>
            </a:r>
          </a:p>
          <a:p>
            <a:pPr lvl="1"/>
            <a:r>
              <a:rPr lang="en-US" dirty="0"/>
              <a:t>Directory Service: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_directory._sub._wot._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tcp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_directory._sub._wot._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When Consumer resolves above domain name, it receives following TXT records: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dirty="0"/>
              <a:t>: Absolute pathname of the Thing Description of the Things or Directory Service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: Type of the Things Description,  i.e.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9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260-91B9-6243-BAD9-86C1CD9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DNS-based service discovery (2/2)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0AF1-B81C-D34B-AEEB-5DD13D6A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837D-0857-BD41-BCDA-B4454D6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49BBEC-261A-DD49-8252-8C045CF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2021-03-17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CC73B7-0097-AB45-8F27-50161D5639D9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41148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3FB9E4-53F1-FE40-92DA-B4BB315BFF47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6661935" cy="229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2BA14B-5B2F-1C45-A091-A7F6A1504E08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11100371" cy="85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sequence of Directory Discovery by </a:t>
            </a:r>
            <a:r>
              <a:rPr lang="en-US" dirty="0" err="1"/>
              <a:t>mDNS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AF0A149-F343-1645-80C0-70FE9D9C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842" y="2032267"/>
            <a:ext cx="8704315" cy="43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9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Template-2020-06-DD-WoT-Session-Presenter</Template>
  <TotalTime>0</TotalTime>
  <Words>1043</Words>
  <Application>Microsoft Office PowerPoint</Application>
  <PresentationFormat>ワイド画面</PresentationFormat>
  <Paragraphs>159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Menlo</vt:lpstr>
      <vt:lpstr>游ゴシック</vt:lpstr>
      <vt:lpstr>Arial</vt:lpstr>
      <vt:lpstr>Calibri</vt:lpstr>
      <vt:lpstr>Consolas</vt:lpstr>
      <vt:lpstr>Office テーマ</vt:lpstr>
      <vt:lpstr>Discovery: Updates in Introduction Mechanisms</vt:lpstr>
      <vt:lpstr>Overview</vt:lpstr>
      <vt:lpstr>Updates since last vF2F</vt:lpstr>
      <vt:lpstr>Call for Implementations </vt:lpstr>
      <vt:lpstr>Appendix</vt:lpstr>
      <vt:lpstr>Direct</vt:lpstr>
      <vt:lpstr>Well-known URI</vt:lpstr>
      <vt:lpstr>DNS-based service discovery (1/2)</vt:lpstr>
      <vt:lpstr>DNS-based service discovery (2/2)</vt:lpstr>
      <vt:lpstr>CoRE Resource Directory (CoRE-RD)</vt:lpstr>
      <vt:lpstr>Decentralized Identifier (DID)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2020-10-19T04:50:15Z</dcterms:created>
  <dcterms:modified xsi:type="dcterms:W3CDTF">2021-03-15T07:52:29Z</dcterms:modified>
</cp:coreProperties>
</file>