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7" r:id="rId2"/>
    <p:sldId id="258" r:id="rId3"/>
    <p:sldId id="270" r:id="rId4"/>
    <p:sldId id="259" r:id="rId5"/>
    <p:sldId id="278" r:id="rId6"/>
    <p:sldId id="277" r:id="rId7"/>
    <p:sldId id="264" r:id="rId8"/>
    <p:sldId id="279" r:id="rId9"/>
    <p:sldId id="276" r:id="rId10"/>
    <p:sldId id="280" r:id="rId11"/>
    <p:sldId id="273" r:id="rId12"/>
    <p:sldId id="281" r:id="rId13"/>
    <p:sldId id="282" r:id="rId14"/>
    <p:sldId id="288" r:id="rId15"/>
    <p:sldId id="283" r:id="rId16"/>
    <p:sldId id="284" r:id="rId17"/>
    <p:sldId id="285" r:id="rId18"/>
    <p:sldId id="286" r:id="rId19"/>
    <p:sldId id="26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dd-example-100.org" TargetMode="External"/><Relationship Id="rId2" Type="http://schemas.openxmlformats.org/officeDocument/2006/relationships/hyperlink" Target="http://tdd-example-1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-sparql-que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Discovery in Directories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Cimmino</a:t>
            </a:r>
            <a:r>
              <a:rPr lang="en-US" dirty="0"/>
              <a:t> (Universidad </a:t>
            </a:r>
            <a:r>
              <a:rPr lang="en-US" dirty="0" err="1"/>
              <a:t>Politécnica</a:t>
            </a:r>
            <a:r>
              <a:rPr lang="en-US" dirty="0"/>
              <a:t> de Madrid)</a:t>
            </a:r>
          </a:p>
          <a:p>
            <a:r>
              <a:rPr lang="en-US" dirty="0"/>
              <a:t>17/03/21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412263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pic>
        <p:nvPicPr>
          <p:cNvPr id="16" name="Imagen 15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99" y="1343243"/>
            <a:ext cx="6230729" cy="317738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 flipV="1">
            <a:off x="7832948" y="2363051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agen 20" descr="Screen Shot 2020-10-16 at 17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1343243"/>
            <a:ext cx="3730803" cy="31773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 flipV="1">
            <a:off x="1919949" y="238829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lipse 2"/>
          <p:cNvSpPr/>
          <p:nvPr/>
        </p:nvSpPr>
        <p:spPr>
          <a:xfrm>
            <a:off x="1920357" y="327093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/>
          <p:cNvSpPr/>
          <p:nvPr/>
        </p:nvSpPr>
        <p:spPr>
          <a:xfrm>
            <a:off x="7341489" y="325906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pic>
        <p:nvPicPr>
          <p:cNvPr id="16" name="Imagen 15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99" y="1343243"/>
            <a:ext cx="6230729" cy="317738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 flipV="1">
            <a:off x="7832948" y="2363051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agen 20" descr="Screen Shot 2020-10-16 at 17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1343243"/>
            <a:ext cx="3730803" cy="31773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 flipV="1">
            <a:off x="1919949" y="238829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ipse 22"/>
          <p:cNvSpPr/>
          <p:nvPr/>
        </p:nvSpPr>
        <p:spPr>
          <a:xfrm>
            <a:off x="1920357" y="3270932"/>
            <a:ext cx="1221635" cy="43780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2181057" y="2575831"/>
            <a:ext cx="7147647" cy="326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1600" dirty="0">
                <a:latin typeface="Calibri"/>
                <a:cs typeface="Calibri"/>
              </a:rPr>
              <a:t>{</a:t>
            </a:r>
          </a:p>
          <a:p>
            <a:r>
              <a:rPr lang="mr-IN" sz="1600" dirty="0">
                <a:latin typeface="Calibri"/>
                <a:cs typeface="Calibri"/>
              </a:rPr>
              <a:t>  "head": {</a:t>
            </a:r>
          </a:p>
          <a:p>
            <a:r>
              <a:rPr lang="mr-IN" sz="1600" dirty="0">
                <a:latin typeface="Calibri"/>
                <a:cs typeface="Calibri"/>
              </a:rPr>
              <a:t>    "vars": [</a:t>
            </a:r>
            <a:r>
              <a:rPr lang="es-ES_tradnl" sz="1600" dirty="0">
                <a:latin typeface="Calibri"/>
                <a:cs typeface="Calibri"/>
              </a:rPr>
              <a:t> </a:t>
            </a:r>
            <a:r>
              <a:rPr lang="mr-IN" sz="1600" dirty="0">
                <a:latin typeface="Calibri"/>
                <a:cs typeface="Calibri"/>
              </a:rPr>
              <a:t>"</a:t>
            </a:r>
            <a:r>
              <a:rPr lang="es-ES_tradnl" sz="1600" dirty="0" err="1">
                <a:latin typeface="Calibri"/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 ]</a:t>
            </a:r>
          </a:p>
          <a:p>
            <a:r>
              <a:rPr lang="mr-IN" sz="1600" dirty="0">
                <a:latin typeface="Calibri"/>
                <a:cs typeface="Calibri"/>
              </a:rPr>
              <a:t>  } ,</a:t>
            </a:r>
          </a:p>
          <a:p>
            <a:r>
              <a:rPr lang="mr-IN" sz="1600" dirty="0">
                <a:latin typeface="Calibri"/>
                <a:cs typeface="Calibri"/>
              </a:rPr>
              <a:t>  "results": {</a:t>
            </a:r>
          </a:p>
          <a:p>
            <a:r>
              <a:rPr lang="mr-IN" sz="1600" dirty="0">
                <a:latin typeface="Calibri"/>
                <a:cs typeface="Calibri"/>
              </a:rPr>
              <a:t>    "bindings": [</a:t>
            </a:r>
          </a:p>
          <a:p>
            <a:r>
              <a:rPr lang="mr-IN" sz="1600" dirty="0">
                <a:latin typeface="Calibri"/>
                <a:cs typeface="Calibri"/>
              </a:rPr>
              <a:t>      { "</a:t>
            </a:r>
            <a:r>
              <a:rPr lang="es-ES_tradnl" sz="1600" dirty="0" err="1">
                <a:latin typeface="Calibri"/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": { "type": "uri" , "value": "https://example</a:t>
            </a:r>
            <a:r>
              <a:rPr lang="es-ES_tradnl" sz="1600" dirty="0">
                <a:cs typeface="Calibri"/>
              </a:rPr>
              <a:t>-1</a:t>
            </a:r>
            <a:r>
              <a:rPr lang="mr-IN" sz="1600" dirty="0">
                <a:latin typeface="Calibri"/>
                <a:cs typeface="Calibri"/>
              </a:rPr>
              <a:t>.com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/status" } ,</a:t>
            </a:r>
            <a:endParaRPr lang="es-ES_tradnl" sz="1600" dirty="0">
              <a:latin typeface="Calibri"/>
              <a:cs typeface="Calibri"/>
            </a:endParaRPr>
          </a:p>
          <a:p>
            <a:r>
              <a:rPr lang="mr-IN" sz="1600" dirty="0">
                <a:latin typeface="Calibri"/>
                <a:cs typeface="Calibri"/>
              </a:rPr>
              <a:t> </a:t>
            </a:r>
            <a:r>
              <a:rPr lang="es-ES_tradnl" sz="1600" dirty="0">
                <a:latin typeface="Calibri"/>
                <a:cs typeface="Calibri"/>
              </a:rPr>
              <a:t>     </a:t>
            </a:r>
            <a:r>
              <a:rPr lang="mr-IN" sz="1600" dirty="0">
                <a:latin typeface="Calibri"/>
                <a:cs typeface="Calibri"/>
              </a:rPr>
              <a:t>{ "</a:t>
            </a:r>
            <a:r>
              <a:rPr lang="es-ES_tradnl" sz="1600" dirty="0" err="1"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": { "type": "uri" , "value": "https://example</a:t>
            </a:r>
            <a:r>
              <a:rPr lang="es-ES_tradnl" sz="1600" dirty="0">
                <a:cs typeface="Calibri"/>
              </a:rPr>
              <a:t>-2</a:t>
            </a:r>
            <a:r>
              <a:rPr lang="mr-IN" sz="1600" dirty="0">
                <a:latin typeface="Calibri"/>
                <a:cs typeface="Calibri"/>
              </a:rPr>
              <a:t>.com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/status" } ,</a:t>
            </a:r>
            <a:endParaRPr lang="es-ES_tradnl" sz="1600" dirty="0">
              <a:latin typeface="Calibri"/>
              <a:cs typeface="Calibri"/>
            </a:endParaRPr>
          </a:p>
          <a:p>
            <a:r>
              <a:rPr lang="mr-IN" sz="1600" dirty="0">
                <a:latin typeface="Calibri"/>
                <a:cs typeface="Calibri"/>
              </a:rPr>
              <a:t> </a:t>
            </a:r>
            <a:r>
              <a:rPr lang="es-ES_tradnl" sz="1600" dirty="0">
                <a:latin typeface="Calibri"/>
                <a:cs typeface="Calibri"/>
              </a:rPr>
              <a:t>     </a:t>
            </a:r>
            <a:r>
              <a:rPr lang="mr-IN" sz="1600" dirty="0">
                <a:latin typeface="Calibri"/>
                <a:cs typeface="Calibri"/>
              </a:rPr>
              <a:t>{ "</a:t>
            </a:r>
            <a:r>
              <a:rPr lang="es-ES_tradnl" sz="1600" dirty="0" err="1">
                <a:cs typeface="Calibri"/>
              </a:rPr>
              <a:t>href</a:t>
            </a:r>
            <a:r>
              <a:rPr lang="mr-IN" sz="1600" dirty="0">
                <a:latin typeface="Calibri"/>
                <a:cs typeface="Calibri"/>
              </a:rPr>
              <a:t>": { "type": "uri" , "value": "https://example</a:t>
            </a:r>
            <a:r>
              <a:rPr lang="es-ES_tradnl" sz="1600" dirty="0">
                <a:cs typeface="Calibri"/>
              </a:rPr>
              <a:t>-3</a:t>
            </a:r>
            <a:r>
              <a:rPr lang="mr-IN" sz="1600" dirty="0">
                <a:latin typeface="Calibri"/>
                <a:cs typeface="Calibri"/>
              </a:rPr>
              <a:t>.com</a:t>
            </a:r>
            <a:r>
              <a:rPr lang="es-ES_tradnl" sz="1600" dirty="0">
                <a:cs typeface="Calibri"/>
              </a:rPr>
              <a:t>/sensor1</a:t>
            </a:r>
            <a:r>
              <a:rPr lang="mr-IN" sz="1600" dirty="0">
                <a:latin typeface="Calibri"/>
                <a:cs typeface="Calibri"/>
              </a:rPr>
              <a:t>/status" } ,</a:t>
            </a:r>
            <a:endParaRPr lang="es-ES_tradnl" sz="1600" dirty="0">
              <a:latin typeface="Calibri"/>
              <a:cs typeface="Calibri"/>
            </a:endParaRPr>
          </a:p>
          <a:p>
            <a:r>
              <a:rPr lang="es-ES_tradnl" sz="1600" dirty="0">
                <a:latin typeface="Calibri"/>
                <a:cs typeface="Calibri"/>
              </a:rPr>
              <a:t>      </a:t>
            </a:r>
            <a:r>
              <a:rPr lang="mr-IN" sz="1600" dirty="0">
                <a:latin typeface="Calibri"/>
                <a:cs typeface="Calibri"/>
              </a:rPr>
              <a:t>…</a:t>
            </a:r>
            <a:r>
              <a:rPr lang="es-ES_tradnl" sz="1600" dirty="0">
                <a:latin typeface="Calibri"/>
                <a:cs typeface="Calibri"/>
              </a:rPr>
              <a:t>.</a:t>
            </a:r>
          </a:p>
          <a:p>
            <a:r>
              <a:rPr lang="es-ES_tradnl" sz="1600" dirty="0">
                <a:latin typeface="Calibri"/>
                <a:cs typeface="Calibri"/>
              </a:rPr>
              <a:t>     ]</a:t>
            </a:r>
          </a:p>
          <a:p>
            <a:r>
              <a:rPr lang="es-ES_tradnl" sz="1600" dirty="0">
                <a:latin typeface="Calibri"/>
                <a:cs typeface="Calibri"/>
              </a:rPr>
              <a:t>}</a:t>
            </a:r>
            <a:endParaRPr lang="en-GB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2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 examples: SELECT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/>
              <a:t>Useful for filtering TDs </a:t>
            </a:r>
          </a:p>
          <a:p>
            <a:pPr lvl="1"/>
            <a:r>
              <a:rPr lang="en-US" dirty="0"/>
              <a:t>filtering and exploratory queries</a:t>
            </a:r>
          </a:p>
          <a:p>
            <a:r>
              <a:rPr lang="en-US" dirty="0"/>
              <a:t>As result return a JSON </a:t>
            </a:r>
          </a:p>
        </p:txBody>
      </p:sp>
      <p:sp>
        <p:nvSpPr>
          <p:cNvPr id="8" name="Rectángulo 6">
            <a:extLst>
              <a:ext uri="{FF2B5EF4-FFF2-40B4-BE49-F238E27FC236}">
                <a16:creationId xmlns:a16="http://schemas.microsoft.com/office/drawing/2014/main" id="{A589CF43-5171-1A46-953D-DC971ECAD871}"/>
              </a:ext>
            </a:extLst>
          </p:cNvPr>
          <p:cNvSpPr/>
          <p:nvPr/>
        </p:nvSpPr>
        <p:spPr>
          <a:xfrm>
            <a:off x="2571013" y="2817606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  <a:endParaRPr lang="es-ES_tradnl" dirty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sch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PREFIX </a:t>
            </a:r>
            <a:r>
              <a:rPr lang="en-GB" dirty="0" err="1">
                <a:latin typeface="Cambria"/>
                <a:cs typeface="Cambria"/>
              </a:rPr>
              <a:t>hyp</a:t>
            </a:r>
            <a:r>
              <a:rPr lang="en-GB" dirty="0">
                <a:latin typeface="Cambria"/>
                <a:cs typeface="Cambria"/>
              </a:rPr>
              <a:t>: 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DESCRIBE DISTINCT ?</a:t>
            </a:r>
            <a:r>
              <a:rPr lang="en-GB" dirty="0" err="1">
                <a:latin typeface="Cambria"/>
                <a:cs typeface="Cambria"/>
              </a:rPr>
              <a:t>href</a:t>
            </a:r>
            <a:r>
              <a:rPr lang="en-GB" dirty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?device </a:t>
            </a:r>
            <a:r>
              <a:rPr lang="en-GB" dirty="0" err="1">
                <a:latin typeface="Cambria"/>
                <a:cs typeface="Cambria"/>
              </a:rPr>
              <a:t>wot</a:t>
            </a:r>
            <a:r>
              <a:rPr lang="en-GB" dirty="0">
                <a:latin typeface="Cambria"/>
                <a:cs typeface="Cambria"/>
              </a:rPr>
              <a:t>:</a:t>
            </a:r>
            <a:r>
              <a:rPr lang="en-US" dirty="0" err="1">
                <a:latin typeface="Cambria"/>
                <a:cs typeface="Cambria"/>
              </a:rPr>
              <a:t>hasPropertyAffordance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"status”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67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 examples: ASK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/>
              <a:t>Useful to know if a TD with some restrictions exists</a:t>
            </a:r>
          </a:p>
          <a:p>
            <a:r>
              <a:rPr lang="en-US" dirty="0"/>
              <a:t>As result returns a </a:t>
            </a:r>
            <a:r>
              <a:rPr lang="en-US" dirty="0" err="1"/>
              <a:t>boolean</a:t>
            </a:r>
            <a:r>
              <a:rPr lang="en-US" dirty="0"/>
              <a:t> value inside a JSON</a:t>
            </a:r>
          </a:p>
          <a:p>
            <a:endParaRPr lang="en-US" dirty="0"/>
          </a:p>
        </p:txBody>
      </p:sp>
      <p:sp>
        <p:nvSpPr>
          <p:cNvPr id="8" name="Rectángulo 6">
            <a:extLst>
              <a:ext uri="{FF2B5EF4-FFF2-40B4-BE49-F238E27FC236}">
                <a16:creationId xmlns:a16="http://schemas.microsoft.com/office/drawing/2014/main" id="{D1FA891A-6559-1343-B0CB-3817B8CEE846}"/>
              </a:ext>
            </a:extLst>
          </p:cNvPr>
          <p:cNvSpPr/>
          <p:nvPr/>
        </p:nvSpPr>
        <p:spPr>
          <a:xfrm>
            <a:off x="2630374" y="2771224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/td#&gt;</a:t>
            </a:r>
          </a:p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sch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-schema#&gt;</a:t>
            </a:r>
          </a:p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hyp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/hypermedia#&gt;</a:t>
            </a:r>
          </a:p>
          <a:p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ASK {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?device </a:t>
            </a:r>
            <a:r>
              <a:rPr lang="en-US" dirty="0" err="1">
                <a:latin typeface="Cambria"/>
                <a:cs typeface="Cambria"/>
              </a:rPr>
              <a:t>wot:hasPropertyAffordance</a:t>
            </a:r>
            <a:r>
              <a:rPr lang="en-US" dirty="0">
                <a:latin typeface="Cambria"/>
                <a:cs typeface="Cambria"/>
              </a:rPr>
              <a:t> ?property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"status"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66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648F-A087-394A-8279-CF55D844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4000" dirty="0"/>
              <a:t>Translating TDs (using JSON-LD 1.1 spec)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649D0-36BD-544E-90F3-BEF3D7A6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9375-2E73-EC4D-BC10-62B5449C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350D5A-0B5A-D940-81CC-1E7C59EC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67C1318A-4DB2-5A42-B266-4652FDEE1EB0}"/>
              </a:ext>
            </a:extLst>
          </p:cNvPr>
          <p:cNvSpPr/>
          <p:nvPr/>
        </p:nvSpPr>
        <p:spPr>
          <a:xfrm>
            <a:off x="2782363" y="2060020"/>
            <a:ext cx="685800" cy="7354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90BA9-E188-0C43-8A2B-EEF1BE4B49F1}"/>
              </a:ext>
            </a:extLst>
          </p:cNvPr>
          <p:cNvSpPr txBox="1"/>
          <p:nvPr/>
        </p:nvSpPr>
        <p:spPr>
          <a:xfrm>
            <a:off x="2920399" y="169068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F51E-BE92-474B-B83C-1B915F623E7C}"/>
              </a:ext>
            </a:extLst>
          </p:cNvPr>
          <p:cNvSpPr txBox="1"/>
          <p:nvPr/>
        </p:nvSpPr>
        <p:spPr>
          <a:xfrm>
            <a:off x="2638238" y="2795516"/>
            <a:ext cx="100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JSON-LD</a:t>
            </a:r>
          </a:p>
          <a:p>
            <a:pPr algn="ctr"/>
            <a:r>
              <a:rPr lang="en-ES" dirty="0"/>
              <a:t>(framed)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C030A966-18AD-D64F-82FB-E6FD6915D5C0}"/>
              </a:ext>
            </a:extLst>
          </p:cNvPr>
          <p:cNvSpPr/>
          <p:nvPr/>
        </p:nvSpPr>
        <p:spPr>
          <a:xfrm>
            <a:off x="7594772" y="3897957"/>
            <a:ext cx="685800" cy="7354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2EA45-D9F2-E641-815A-DD64D755635B}"/>
              </a:ext>
            </a:extLst>
          </p:cNvPr>
          <p:cNvSpPr txBox="1"/>
          <p:nvPr/>
        </p:nvSpPr>
        <p:spPr>
          <a:xfrm>
            <a:off x="7732808" y="35286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224A8-CAEF-EF42-953A-0023FE83F3EF}"/>
              </a:ext>
            </a:extLst>
          </p:cNvPr>
          <p:cNvSpPr txBox="1"/>
          <p:nvPr/>
        </p:nvSpPr>
        <p:spPr>
          <a:xfrm>
            <a:off x="7464305" y="463345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JSON-LD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8CF77-3113-4A49-B29F-B1B7DF7059C4}"/>
              </a:ext>
            </a:extLst>
          </p:cNvPr>
          <p:cNvSpPr/>
          <p:nvPr/>
        </p:nvSpPr>
        <p:spPr>
          <a:xfrm>
            <a:off x="7301116" y="4214603"/>
            <a:ext cx="587312" cy="264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RDF</a:t>
            </a:r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1ED9D0D4-D153-304E-9FDB-1EC2BDBB8C79}"/>
              </a:ext>
            </a:extLst>
          </p:cNvPr>
          <p:cNvSpPr/>
          <p:nvPr/>
        </p:nvSpPr>
        <p:spPr>
          <a:xfrm>
            <a:off x="10631746" y="3557234"/>
            <a:ext cx="547764" cy="52360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6BB93-2DB2-2945-A74A-1FC40D659BF2}"/>
              </a:ext>
            </a:extLst>
          </p:cNvPr>
          <p:cNvSpPr txBox="1"/>
          <p:nvPr/>
        </p:nvSpPr>
        <p:spPr>
          <a:xfrm>
            <a:off x="11177287" y="365006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FA5B1-A266-7E44-A67B-B293267966CB}"/>
              </a:ext>
            </a:extLst>
          </p:cNvPr>
          <p:cNvSpPr txBox="1"/>
          <p:nvPr/>
        </p:nvSpPr>
        <p:spPr>
          <a:xfrm>
            <a:off x="10551587" y="408856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600" dirty="0"/>
              <a:t>Turtle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B6C86-C099-4545-884A-80587C300C3D}"/>
              </a:ext>
            </a:extLst>
          </p:cNvPr>
          <p:cNvSpPr/>
          <p:nvPr/>
        </p:nvSpPr>
        <p:spPr>
          <a:xfrm>
            <a:off x="10414197" y="3834730"/>
            <a:ext cx="480290" cy="1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RDF</a:t>
            </a:r>
          </a:p>
        </p:txBody>
      </p:sp>
      <p:sp>
        <p:nvSpPr>
          <p:cNvPr id="24" name="Snip Single Corner of Rectangle 23">
            <a:extLst>
              <a:ext uri="{FF2B5EF4-FFF2-40B4-BE49-F238E27FC236}">
                <a16:creationId xmlns:a16="http://schemas.microsoft.com/office/drawing/2014/main" id="{137E6005-D149-0041-9613-8A1801211D8D}"/>
              </a:ext>
            </a:extLst>
          </p:cNvPr>
          <p:cNvSpPr/>
          <p:nvPr/>
        </p:nvSpPr>
        <p:spPr>
          <a:xfrm>
            <a:off x="10631747" y="5199826"/>
            <a:ext cx="547764" cy="52360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84757-D107-9D47-B506-BE0F78556BA1}"/>
              </a:ext>
            </a:extLst>
          </p:cNvPr>
          <p:cNvSpPr txBox="1"/>
          <p:nvPr/>
        </p:nvSpPr>
        <p:spPr>
          <a:xfrm>
            <a:off x="10638087" y="5741145"/>
            <a:ext cx="54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600" dirty="0"/>
              <a:t>Trix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AD8B5A-6EE0-1849-869C-2D7079E5333B}"/>
              </a:ext>
            </a:extLst>
          </p:cNvPr>
          <p:cNvSpPr/>
          <p:nvPr/>
        </p:nvSpPr>
        <p:spPr>
          <a:xfrm>
            <a:off x="10414198" y="5477322"/>
            <a:ext cx="480290" cy="1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/>
              <a:t>RDF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1E8DF-2ED7-034C-8EF0-562FB3EF3F07}"/>
              </a:ext>
            </a:extLst>
          </p:cNvPr>
          <p:cNvSpPr txBox="1"/>
          <p:nvPr/>
        </p:nvSpPr>
        <p:spPr>
          <a:xfrm>
            <a:off x="10631747" y="46846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34D2A0-8D73-CA43-AAC4-DBDD367A1DD1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8642020" y="3230609"/>
            <a:ext cx="1082735" cy="2461617"/>
          </a:xfrm>
          <a:prstGeom prst="curvedConnector4">
            <a:avLst>
              <a:gd name="adj1" fmla="val -21113"/>
              <a:gd name="adj2" fmla="val 5991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52D337-E2DF-3849-AB70-80A1FB842DBF}"/>
              </a:ext>
            </a:extLst>
          </p:cNvPr>
          <p:cNvSpPr txBox="1"/>
          <p:nvPr/>
        </p:nvSpPr>
        <p:spPr>
          <a:xfrm>
            <a:off x="11155048" y="52769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TD</a:t>
            </a:r>
          </a:p>
        </p:txBody>
      </p:sp>
      <p:cxnSp>
        <p:nvCxnSpPr>
          <p:cNvPr id="36" name="Straight Arrow Connector 30">
            <a:extLst>
              <a:ext uri="{FF2B5EF4-FFF2-40B4-BE49-F238E27FC236}">
                <a16:creationId xmlns:a16="http://schemas.microsoft.com/office/drawing/2014/main" id="{1F3BC611-2EDC-514E-8D2A-18B07D8BF0D2}"/>
              </a:ext>
            </a:extLst>
          </p:cNvPr>
          <p:cNvCxnSpPr>
            <a:cxnSpLocks/>
            <a:stCxn id="14" idx="2"/>
            <a:endCxn id="27" idx="1"/>
          </p:cNvCxnSpPr>
          <p:nvPr/>
        </p:nvCxnSpPr>
        <p:spPr>
          <a:xfrm rot="5400000" flipH="1" flipV="1">
            <a:off x="9225436" y="3596475"/>
            <a:ext cx="133453" cy="2679167"/>
          </a:xfrm>
          <a:prstGeom prst="curvedConnector4">
            <a:avLst>
              <a:gd name="adj1" fmla="val -171296"/>
              <a:gd name="adj2" fmla="val 5911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0">
            <a:extLst>
              <a:ext uri="{FF2B5EF4-FFF2-40B4-BE49-F238E27FC236}">
                <a16:creationId xmlns:a16="http://schemas.microsoft.com/office/drawing/2014/main" id="{06A9AFDA-46C9-DB40-86DC-5A98D6FFAE5F}"/>
              </a:ext>
            </a:extLst>
          </p:cNvPr>
          <p:cNvCxnSpPr>
            <a:cxnSpLocks/>
            <a:stCxn id="14" idx="2"/>
            <a:endCxn id="26" idx="1"/>
          </p:cNvCxnSpPr>
          <p:nvPr/>
        </p:nvCxnSpPr>
        <p:spPr>
          <a:xfrm rot="16200000" flipH="1">
            <a:off x="8903461" y="4051904"/>
            <a:ext cx="559857" cy="246161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Bent Up Arrow 69">
            <a:extLst>
              <a:ext uri="{FF2B5EF4-FFF2-40B4-BE49-F238E27FC236}">
                <a16:creationId xmlns:a16="http://schemas.microsoft.com/office/drawing/2014/main" id="{C50ABD2E-495F-124B-ACB1-BF58ED0B5097}"/>
              </a:ext>
            </a:extLst>
          </p:cNvPr>
          <p:cNvSpPr/>
          <p:nvPr/>
        </p:nvSpPr>
        <p:spPr>
          <a:xfrm rot="10800000" flipV="1">
            <a:off x="2920399" y="3514305"/>
            <a:ext cx="4172338" cy="1013806"/>
          </a:xfrm>
          <a:prstGeom prst="bentUpArrow">
            <a:avLst>
              <a:gd name="adj1" fmla="val 12974"/>
              <a:gd name="adj2" fmla="val 25000"/>
              <a:gd name="adj3" fmla="val 2740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1" name="Bent Up Arrow 70">
            <a:extLst>
              <a:ext uri="{FF2B5EF4-FFF2-40B4-BE49-F238E27FC236}">
                <a16:creationId xmlns:a16="http://schemas.microsoft.com/office/drawing/2014/main" id="{9D06ECE9-DA45-A448-98FE-1415F29750E7}"/>
              </a:ext>
            </a:extLst>
          </p:cNvPr>
          <p:cNvSpPr/>
          <p:nvPr/>
        </p:nvSpPr>
        <p:spPr>
          <a:xfrm flipV="1">
            <a:off x="3624619" y="2301967"/>
            <a:ext cx="4542737" cy="1013806"/>
          </a:xfrm>
          <a:prstGeom prst="bentUpArrow">
            <a:avLst>
              <a:gd name="adj1" fmla="val 12974"/>
              <a:gd name="adj2" fmla="val 25000"/>
              <a:gd name="adj3" fmla="val 2740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603A36D1-E488-3449-BAAB-A28372EE391F}"/>
              </a:ext>
            </a:extLst>
          </p:cNvPr>
          <p:cNvSpPr/>
          <p:nvPr/>
        </p:nvSpPr>
        <p:spPr>
          <a:xfrm>
            <a:off x="5529316" y="2145640"/>
            <a:ext cx="440184" cy="52360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338C3-FDDD-4049-9465-24B08D64F016}"/>
              </a:ext>
            </a:extLst>
          </p:cNvPr>
          <p:cNvSpPr txBox="1"/>
          <p:nvPr/>
        </p:nvSpPr>
        <p:spPr>
          <a:xfrm>
            <a:off x="5185463" y="1796186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@context</a:t>
            </a:r>
          </a:p>
        </p:txBody>
      </p:sp>
      <p:sp>
        <p:nvSpPr>
          <p:cNvPr id="47" name="Snip Single Corner of Rectangle 46">
            <a:extLst>
              <a:ext uri="{FF2B5EF4-FFF2-40B4-BE49-F238E27FC236}">
                <a16:creationId xmlns:a16="http://schemas.microsoft.com/office/drawing/2014/main" id="{AA68F9F5-E90D-2E4F-A96B-F1B74CF7DC47}"/>
              </a:ext>
            </a:extLst>
          </p:cNvPr>
          <p:cNvSpPr/>
          <p:nvPr/>
        </p:nvSpPr>
        <p:spPr>
          <a:xfrm>
            <a:off x="5151190" y="4168490"/>
            <a:ext cx="440184" cy="52360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14022C-A901-444A-A668-00109F148161}"/>
              </a:ext>
            </a:extLst>
          </p:cNvPr>
          <p:cNvSpPr txBox="1"/>
          <p:nvPr/>
        </p:nvSpPr>
        <p:spPr>
          <a:xfrm>
            <a:off x="4642358" y="3819036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</a:t>
            </a:r>
            <a:r>
              <a:rPr lang="en-ES" dirty="0"/>
              <a:t>raming rules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7F6F2A69-9707-9242-A8DA-6C23E320D395}"/>
              </a:ext>
            </a:extLst>
          </p:cNvPr>
          <p:cNvSpPr/>
          <p:nvPr/>
        </p:nvSpPr>
        <p:spPr>
          <a:xfrm rot="18796030">
            <a:off x="6139173" y="4138206"/>
            <a:ext cx="655160" cy="629136"/>
          </a:xfrm>
          <a:prstGeom prst="plus">
            <a:avLst>
              <a:gd name="adj" fmla="val 39283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026" name="Picture 2" descr="check-mark-tick - Josue Gadea">
            <a:extLst>
              <a:ext uri="{FF2B5EF4-FFF2-40B4-BE49-F238E27FC236}">
                <a16:creationId xmlns:a16="http://schemas.microsoft.com/office/drawing/2014/main" id="{A4DD7BAA-D1F1-5C45-88DA-DCBE56E1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06" y="1961111"/>
            <a:ext cx="801910" cy="7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52F46B-8332-2741-93D2-B6AC654C27F6}"/>
              </a:ext>
            </a:extLst>
          </p:cNvPr>
          <p:cNvSpPr txBox="1"/>
          <p:nvPr/>
        </p:nvSpPr>
        <p:spPr>
          <a:xfrm>
            <a:off x="1551722" y="2132855"/>
            <a:ext cx="108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ES" dirty="0"/>
              <a:t>JSONPath</a:t>
            </a:r>
          </a:p>
          <a:p>
            <a:pPr algn="r"/>
            <a:r>
              <a:rPr lang="en-ES" dirty="0"/>
              <a:t>Xpath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AB590EA-07F9-3746-89A5-803EF54888EC}"/>
              </a:ext>
            </a:extLst>
          </p:cNvPr>
          <p:cNvSpPr/>
          <p:nvPr/>
        </p:nvSpPr>
        <p:spPr>
          <a:xfrm>
            <a:off x="2536271" y="2132855"/>
            <a:ext cx="101967" cy="69803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C3C8F3-5FB4-024B-B25A-A544C7A56BD6}"/>
              </a:ext>
            </a:extLst>
          </p:cNvPr>
          <p:cNvSpPr txBox="1"/>
          <p:nvPr/>
        </p:nvSpPr>
        <p:spPr>
          <a:xfrm>
            <a:off x="8411039" y="410985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ES" dirty="0"/>
              <a:t>SPARQL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15AC48B5-207D-284B-B1FA-2D93B6C3C8A5}"/>
              </a:ext>
            </a:extLst>
          </p:cNvPr>
          <p:cNvSpPr/>
          <p:nvPr/>
        </p:nvSpPr>
        <p:spPr>
          <a:xfrm flipH="1">
            <a:off x="8422435" y="4109850"/>
            <a:ext cx="107375" cy="38658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304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/>
              <a:t>Useful to retrieve TDs fulfilling some restrictions</a:t>
            </a:r>
          </a:p>
          <a:p>
            <a:r>
              <a:rPr lang="en-US" dirty="0"/>
              <a:t>As result returns RDF </a:t>
            </a:r>
            <a:r>
              <a:rPr lang="es-ES" dirty="0">
                <a:sym typeface="Wingdings"/>
              </a:rPr>
              <a:t> </a:t>
            </a:r>
            <a:r>
              <a:rPr lang="en-US" dirty="0"/>
              <a:t>JSON-LD </a:t>
            </a:r>
            <a:r>
              <a:rPr lang="en-US" sz="2400" b="1" dirty="0"/>
              <a:t>(problem to translate to JSON-LD framed)</a:t>
            </a:r>
            <a:endParaRPr lang="en-US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 examples: DESCRIBE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72039" y="3299912"/>
            <a:ext cx="5452148" cy="211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DESCRIBE  ?thing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</a:t>
            </a:r>
            <a:r>
              <a:rPr lang="es-ES_tradnl" dirty="0">
                <a:latin typeface="Cambria"/>
                <a:cs typeface="Cambria"/>
              </a:rPr>
              <a:t>a </a:t>
            </a:r>
            <a:r>
              <a:rPr lang="es-ES_tradnl" dirty="0" err="1">
                <a:latin typeface="Cambria"/>
                <a:cs typeface="Cambria"/>
              </a:rPr>
              <a:t>wot:Thing</a:t>
            </a:r>
            <a:r>
              <a:rPr lang="es-ES_tradnl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 .</a:t>
            </a: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90348" y="3299912"/>
            <a:ext cx="5452148" cy="211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/>
                <a:cs typeface="Cambria"/>
              </a:rPr>
              <a:t>PREFIX 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: &lt;https://www.w3.org/2019/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/td#&gt;</a:t>
            </a:r>
          </a:p>
          <a:p>
            <a:r>
              <a:rPr lang="en-US" dirty="0">
                <a:latin typeface="Cambria"/>
                <a:cs typeface="Cambria"/>
              </a:rPr>
              <a:t>PREFIX dc: &lt;http://</a:t>
            </a:r>
            <a:r>
              <a:rPr lang="en-US" dirty="0" err="1">
                <a:latin typeface="Cambria"/>
                <a:cs typeface="Cambria"/>
              </a:rPr>
              <a:t>purl.org</a:t>
            </a:r>
            <a:r>
              <a:rPr lang="en-US" dirty="0">
                <a:latin typeface="Cambria"/>
                <a:cs typeface="Cambria"/>
              </a:rPr>
              <a:t>/dc/terms/&gt;</a:t>
            </a:r>
          </a:p>
          <a:p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DESCRIBE ?thing {</a:t>
            </a:r>
          </a:p>
          <a:p>
            <a:r>
              <a:rPr lang="en-US" dirty="0">
                <a:latin typeface="Cambria"/>
                <a:cs typeface="Cambria"/>
              </a:rPr>
              <a:t>  ?thing a </a:t>
            </a:r>
            <a:r>
              <a:rPr lang="en-US" dirty="0" err="1">
                <a:latin typeface="Cambria"/>
                <a:cs typeface="Cambria"/>
              </a:rPr>
              <a:t>wot:Thing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  ?thing  </a:t>
            </a:r>
            <a:r>
              <a:rPr lang="en-US" dirty="0" err="1">
                <a:latin typeface="Cambria"/>
                <a:cs typeface="Cambria"/>
              </a:rPr>
              <a:t>dc:title</a:t>
            </a:r>
            <a:r>
              <a:rPr lang="en-US" dirty="0">
                <a:latin typeface="Cambria"/>
                <a:cs typeface="Cambria"/>
              </a:rPr>
              <a:t> "</a:t>
            </a:r>
            <a:r>
              <a:rPr lang="en-US" dirty="0" err="1">
                <a:latin typeface="Cambria"/>
                <a:cs typeface="Cambria"/>
              </a:rPr>
              <a:t>Smart-Coffee-Machine"@en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r>
              <a:rPr lang="en-US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498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r>
              <a:rPr lang="en-US" dirty="0"/>
              <a:t>Not very useful for discovery</a:t>
            </a:r>
          </a:p>
          <a:p>
            <a:pPr lvl="1"/>
            <a:r>
              <a:rPr lang="en-US" dirty="0"/>
              <a:t>Generates RDF from a set of restrictions and allows to introduce new triples</a:t>
            </a:r>
          </a:p>
          <a:p>
            <a:pPr lvl="1"/>
            <a:r>
              <a:rPr lang="en-US" dirty="0"/>
              <a:t>Does not modifies the original stored TD</a:t>
            </a:r>
          </a:p>
          <a:p>
            <a:r>
              <a:rPr lang="en-US" dirty="0"/>
              <a:t>As result returns RDF </a:t>
            </a:r>
            <a:r>
              <a:rPr lang="es-ES" dirty="0">
                <a:sym typeface="Wingdings"/>
              </a:rPr>
              <a:t> </a:t>
            </a:r>
            <a:r>
              <a:rPr lang="en-US" dirty="0"/>
              <a:t>JSON-LD</a:t>
            </a:r>
            <a:r>
              <a:rPr lang="en-US" sz="2400" dirty="0"/>
              <a:t> </a:t>
            </a:r>
            <a:r>
              <a:rPr lang="en-US" sz="2400" b="1" dirty="0"/>
              <a:t>(problem to translate to JSON-LD framed)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 examples: CONSTRUCT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309903" y="3204951"/>
            <a:ext cx="7006933" cy="278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r>
              <a:rPr lang="en-US" dirty="0">
                <a:latin typeface="Cambria"/>
                <a:cs typeface="Cambria"/>
              </a:rPr>
              <a:t>PREFIX dc: &lt;http://</a:t>
            </a:r>
            <a:r>
              <a:rPr lang="en-US" dirty="0" err="1">
                <a:latin typeface="Cambria"/>
                <a:cs typeface="Cambria"/>
              </a:rPr>
              <a:t>purl.org</a:t>
            </a:r>
            <a:r>
              <a:rPr lang="en-US" dirty="0">
                <a:latin typeface="Cambria"/>
                <a:cs typeface="Cambria"/>
              </a:rPr>
              <a:t>/dc/terms/&gt;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CONSTRUCT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</a:t>
            </a:r>
            <a:r>
              <a:rPr lang="es-ES_tradnl" dirty="0" err="1">
                <a:latin typeface="Cambria"/>
                <a:cs typeface="Cambria"/>
              </a:rPr>
              <a:t>dc:title</a:t>
            </a:r>
            <a:r>
              <a:rPr lang="es-ES_tradnl" dirty="0">
                <a:latin typeface="Cambria"/>
                <a:cs typeface="Cambria"/>
              </a:rPr>
              <a:t> “new </a:t>
            </a:r>
            <a:r>
              <a:rPr lang="es-ES_tradnl" dirty="0" err="1">
                <a:latin typeface="Cambria"/>
                <a:cs typeface="Cambria"/>
              </a:rPr>
              <a:t>property</a:t>
            </a:r>
            <a:r>
              <a:rPr lang="es-ES_tradnl" dirty="0">
                <a:latin typeface="Cambria"/>
                <a:cs typeface="Cambria"/>
              </a:rPr>
              <a:t>”</a:t>
            </a:r>
            <a:r>
              <a:rPr lang="en-GB" dirty="0">
                <a:latin typeface="Cambria"/>
                <a:cs typeface="Cambria"/>
              </a:rPr>
              <a:t>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?p ?o .</a:t>
            </a:r>
          </a:p>
          <a:p>
            <a:r>
              <a:rPr lang="en-GB" dirty="0">
                <a:latin typeface="Cambria"/>
                <a:cs typeface="Cambria"/>
              </a:rPr>
              <a:t>} WHERE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</a:t>
            </a:r>
            <a:r>
              <a:rPr lang="es-ES_tradnl" dirty="0">
                <a:latin typeface="Cambria"/>
                <a:cs typeface="Cambria"/>
              </a:rPr>
              <a:t>a </a:t>
            </a:r>
            <a:r>
              <a:rPr lang="es-ES_tradnl" dirty="0" err="1">
                <a:latin typeface="Cambria"/>
                <a:cs typeface="Cambria"/>
              </a:rPr>
              <a:t>wot:Thing</a:t>
            </a:r>
            <a:r>
              <a:rPr lang="es-ES_tradnl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 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?thing ?p ?o .</a:t>
            </a: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0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SPARQL queries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8222"/>
            <a:ext cx="6347026" cy="48787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Query Federation</a:t>
            </a:r>
          </a:p>
          <a:p>
            <a:pPr lvl="1"/>
            <a:r>
              <a:rPr lang="en-GB" dirty="0"/>
              <a:t>SPARQL allows query federation</a:t>
            </a:r>
          </a:p>
          <a:p>
            <a:pPr lvl="1"/>
            <a:r>
              <a:rPr lang="en-GB" dirty="0"/>
              <a:t>TDD forwards the query to other TDDs</a:t>
            </a:r>
          </a:p>
          <a:p>
            <a:pPr lvl="1"/>
            <a:r>
              <a:rPr lang="en-GB" dirty="0"/>
              <a:t>Former TDD Returns a unified query answer</a:t>
            </a:r>
          </a:p>
          <a:p>
            <a:r>
              <a:rPr lang="en-GB" dirty="0"/>
              <a:t>Pros</a:t>
            </a:r>
          </a:p>
          <a:p>
            <a:pPr lvl="1"/>
            <a:r>
              <a:rPr lang="en-GB" dirty="0"/>
              <a:t>Allows extending discovery criterion to other TDDs easily</a:t>
            </a:r>
          </a:p>
          <a:p>
            <a:pPr lvl="1"/>
            <a:r>
              <a:rPr lang="en-GB" dirty="0"/>
              <a:t>Extends the discovery scope 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TDDs addresses must be known beforehand</a:t>
            </a:r>
          </a:p>
          <a:p>
            <a:pPr lvl="2"/>
            <a:r>
              <a:rPr lang="en-GB" dirty="0"/>
              <a:t>Previous service discovery</a:t>
            </a:r>
          </a:p>
          <a:p>
            <a:pPr lvl="1"/>
            <a:r>
              <a:rPr lang="en-GB" dirty="0"/>
              <a:t>Brute force forwarding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pic>
        <p:nvPicPr>
          <p:cNvPr id="7" name="Imagen 6" descr="Screen Shot 2020-10-19 at 13.1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26" y="1363447"/>
            <a:ext cx="4363159" cy="4666758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7257391" y="3725686"/>
            <a:ext cx="43631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5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SPARQL queries example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</a:t>
            </a:r>
            <a:r>
              <a:rPr lang="es-ES" sz="2000" dirty="0"/>
              <a:t>s</a:t>
            </a:r>
            <a:r>
              <a:rPr lang="en-GB" sz="2000" dirty="0" err="1"/>
              <a:t>suming</a:t>
            </a:r>
            <a:r>
              <a:rPr lang="en-GB" sz="2000" dirty="0"/>
              <a:t> the following TDDs: </a:t>
            </a:r>
          </a:p>
          <a:p>
            <a:pPr lvl="1"/>
            <a:r>
              <a:rPr lang="en-GB" sz="1800" dirty="0">
                <a:hlinkClick r:id="rId2"/>
              </a:rPr>
              <a:t>http://tdd-example-1.org</a:t>
            </a:r>
            <a:r>
              <a:rPr lang="en-GB" sz="1800" dirty="0"/>
              <a:t>, </a:t>
            </a:r>
          </a:p>
          <a:p>
            <a:pPr lvl="1"/>
            <a:r>
              <a:rPr lang="en-GB" sz="1800" dirty="0">
                <a:hlinkClick r:id="rId2"/>
              </a:rPr>
              <a:t>http://tdd-example-2.org</a:t>
            </a:r>
            <a:r>
              <a:rPr lang="en-GB" sz="1800" dirty="0"/>
              <a:t> , </a:t>
            </a:r>
          </a:p>
          <a:p>
            <a:pPr lvl="1"/>
            <a:r>
              <a:rPr lang="en-GB" sz="1800" dirty="0">
                <a:hlinkClick r:id="rId2"/>
              </a:rPr>
              <a:t>http://tdd-example-3.org</a:t>
            </a:r>
            <a:r>
              <a:rPr lang="en-GB" sz="1800" dirty="0"/>
              <a:t> , </a:t>
            </a:r>
          </a:p>
          <a:p>
            <a:pPr lvl="1"/>
            <a:r>
              <a:rPr lang="mr-IN" sz="1800" dirty="0"/>
              <a:t>…</a:t>
            </a:r>
            <a:r>
              <a:rPr lang="en-GB" sz="1800" dirty="0"/>
              <a:t> </a:t>
            </a:r>
          </a:p>
          <a:p>
            <a:pPr lvl="1"/>
            <a:r>
              <a:rPr lang="en-GB" sz="1800" dirty="0">
                <a:hlinkClick r:id="rId2"/>
              </a:rPr>
              <a:t>http://tdd-example-100.org</a:t>
            </a:r>
            <a:r>
              <a:rPr lang="en-GB" sz="1800" dirty="0"/>
              <a:t> </a:t>
            </a:r>
          </a:p>
          <a:p>
            <a:endParaRPr lang="en-GB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422548" y="1312942"/>
            <a:ext cx="6931252" cy="4762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  <a:endParaRPr lang="es-ES_tradnl" dirty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sch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PREFIX </a:t>
            </a:r>
            <a:r>
              <a:rPr lang="en-GB" dirty="0" err="1">
                <a:latin typeface="Cambria"/>
                <a:cs typeface="Cambria"/>
              </a:rPr>
              <a:t>hyp</a:t>
            </a:r>
            <a:r>
              <a:rPr lang="en-GB" dirty="0">
                <a:latin typeface="Cambria"/>
                <a:cs typeface="Cambria"/>
              </a:rPr>
              <a:t>: 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SELECT DISTINCT ?</a:t>
            </a:r>
            <a:r>
              <a:rPr lang="en-GB" dirty="0" err="1">
                <a:latin typeface="Cambria"/>
                <a:cs typeface="Cambria"/>
              </a:rPr>
              <a:t>href</a:t>
            </a:r>
            <a:r>
              <a:rPr lang="en-GB" dirty="0">
                <a:latin typeface="Cambria"/>
                <a:cs typeface="Cambria"/>
              </a:rPr>
              <a:t> WHERE {</a:t>
            </a:r>
          </a:p>
          <a:p>
            <a:r>
              <a:rPr lang="en-GB" dirty="0">
                <a:latin typeface="Cambria"/>
                <a:cs typeface="Cambria"/>
              </a:rPr>
              <a:t>         SERVICE ?</a:t>
            </a:r>
            <a:r>
              <a:rPr lang="en-GB" dirty="0" err="1">
                <a:latin typeface="Cambria"/>
                <a:cs typeface="Cambria"/>
              </a:rPr>
              <a:t>tdd</a:t>
            </a:r>
            <a:r>
              <a:rPr lang="en-GB" dirty="0">
                <a:latin typeface="Cambria"/>
                <a:cs typeface="Cambria"/>
              </a:rPr>
              <a:t> {</a:t>
            </a:r>
          </a:p>
          <a:p>
            <a:pPr lvl="2"/>
            <a:r>
              <a:rPr lang="en-GB" dirty="0">
                <a:latin typeface="Cambria"/>
                <a:cs typeface="Cambria"/>
              </a:rPr>
              <a:t>?device </a:t>
            </a:r>
            <a:r>
              <a:rPr lang="en-GB" dirty="0" err="1">
                <a:latin typeface="Cambria"/>
                <a:cs typeface="Cambria"/>
              </a:rPr>
              <a:t>wot</a:t>
            </a:r>
            <a:r>
              <a:rPr lang="en-GB" dirty="0">
                <a:latin typeface="Cambria"/>
                <a:cs typeface="Cambria"/>
              </a:rPr>
              <a:t>:</a:t>
            </a:r>
            <a:r>
              <a:rPr lang="en-US" dirty="0" err="1">
                <a:latin typeface="Cambria"/>
                <a:cs typeface="Cambria"/>
              </a:rPr>
              <a:t>hasPropertyAffordance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?property .</a:t>
            </a:r>
          </a:p>
          <a:p>
            <a:pPr lvl="2"/>
            <a:r>
              <a:rPr lang="en-GB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"status” .</a:t>
            </a:r>
          </a:p>
          <a:p>
            <a:pPr lvl="2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2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} VALUES ?</a:t>
            </a:r>
            <a:r>
              <a:rPr lang="en-US" dirty="0" err="1">
                <a:latin typeface="Cambria"/>
                <a:cs typeface="Cambria"/>
              </a:rPr>
              <a:t>tdd</a:t>
            </a:r>
            <a:r>
              <a:rPr lang="en-US" dirty="0">
                <a:latin typeface="Cambria"/>
                <a:cs typeface="Cambria"/>
              </a:rPr>
              <a:t> { </a:t>
            </a:r>
          </a:p>
          <a:p>
            <a:pPr lvl="2"/>
            <a:r>
              <a:rPr lang="en-US" dirty="0">
                <a:latin typeface="Cambria"/>
                <a:cs typeface="Cambria"/>
              </a:rPr>
              <a:t>&lt;</a:t>
            </a:r>
            <a:r>
              <a:rPr lang="en-GB" dirty="0">
                <a:hlinkClick r:id="rId2"/>
              </a:rPr>
              <a:t>http://tdd-example-1.org</a:t>
            </a:r>
            <a:r>
              <a:rPr lang="en-GB" dirty="0"/>
              <a:t>&gt;</a:t>
            </a:r>
            <a:r>
              <a:rPr lang="en-US" dirty="0">
                <a:latin typeface="Cambria"/>
                <a:cs typeface="Cambria"/>
              </a:rPr>
              <a:t>, </a:t>
            </a:r>
          </a:p>
          <a:p>
            <a:pPr lvl="2"/>
            <a:r>
              <a:rPr lang="mr-IN" dirty="0">
                <a:latin typeface="Cambria"/>
                <a:cs typeface="Cambria"/>
              </a:rPr>
              <a:t>…</a:t>
            </a:r>
            <a:r>
              <a:rPr lang="es-ES_tradnl" dirty="0">
                <a:latin typeface="Cambria"/>
                <a:cs typeface="Cambria"/>
              </a:rPr>
              <a:t>.,  </a:t>
            </a:r>
          </a:p>
          <a:p>
            <a:pPr lvl="2"/>
            <a:r>
              <a:rPr lang="es-ES_tradnl" dirty="0">
                <a:latin typeface="Cambria"/>
                <a:cs typeface="Cambria"/>
              </a:rPr>
              <a:t>&lt;</a:t>
            </a:r>
            <a:r>
              <a:rPr lang="en-GB" dirty="0">
                <a:hlinkClick r:id="rId3"/>
              </a:rPr>
              <a:t>http://tdd-example-100.org</a:t>
            </a:r>
            <a:r>
              <a:rPr lang="en-GB" dirty="0"/>
              <a:t>&gt; 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}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49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SPARQL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000" dirty="0"/>
              <a:t>Expressive, takes advantages of ontology semantics and linked data</a:t>
            </a:r>
          </a:p>
          <a:p>
            <a:pPr lvl="2"/>
            <a:r>
              <a:rPr lang="en-US" sz="1800" dirty="0"/>
              <a:t>E.g., reasoning over data </a:t>
            </a:r>
          </a:p>
          <a:p>
            <a:pPr lvl="2"/>
            <a:r>
              <a:rPr lang="en-US" sz="1800" dirty="0"/>
              <a:t>E.g., linked Thing Descriptions </a:t>
            </a:r>
            <a:r>
              <a:rPr lang="en-US" sz="1800" dirty="0">
                <a:sym typeface="Wingdings"/>
              </a:rPr>
              <a:t> distributed TDs</a:t>
            </a:r>
            <a:endParaRPr lang="en-US" sz="1800" dirty="0"/>
          </a:p>
          <a:p>
            <a:pPr lvl="1"/>
            <a:r>
              <a:rPr lang="en-US" sz="2000" dirty="0"/>
              <a:t>SPARQL is a query language </a:t>
            </a:r>
          </a:p>
          <a:p>
            <a:pPr lvl="2"/>
            <a:r>
              <a:rPr lang="en-US" sz="1800" dirty="0"/>
              <a:t>Has functions, e.g., for aggregation or data cleaning</a:t>
            </a:r>
          </a:p>
          <a:p>
            <a:pPr lvl="2"/>
            <a:r>
              <a:rPr lang="en-US" sz="1800" dirty="0"/>
              <a:t>Allows complex queries</a:t>
            </a:r>
          </a:p>
          <a:p>
            <a:pPr lvl="3"/>
            <a:r>
              <a:rPr lang="en-US" sz="1600" dirty="0"/>
              <a:t>Query federation</a:t>
            </a:r>
          </a:p>
          <a:p>
            <a:pPr lvl="1"/>
            <a:r>
              <a:rPr lang="en-US" sz="2000" dirty="0"/>
              <a:t>SPARQL is a W3C standard  </a:t>
            </a:r>
          </a:p>
          <a:p>
            <a:pPr lvl="1"/>
            <a:r>
              <a:rPr lang="en-US" sz="2000" dirty="0"/>
              <a:t>Federated queries</a:t>
            </a:r>
          </a:p>
          <a:p>
            <a:pPr lvl="2"/>
            <a:r>
              <a:rPr lang="en-US" sz="1800" dirty="0"/>
              <a:t>Including SPARQL endpoints from directories and URLs of </a:t>
            </a:r>
            <a:r>
              <a:rPr lang="en-US" sz="1800" dirty="0" err="1"/>
              <a:t>LinkDescriptions</a:t>
            </a:r>
            <a:endParaRPr lang="en-US" sz="1800" dirty="0"/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Simple queries are more verbose than those expressed in </a:t>
            </a:r>
            <a:r>
              <a:rPr lang="en-US" sz="2000" dirty="0" err="1"/>
              <a:t>JSONPath</a:t>
            </a:r>
            <a:r>
              <a:rPr lang="en-US" sz="2000" dirty="0"/>
              <a:t> or </a:t>
            </a:r>
            <a:r>
              <a:rPr lang="en-US" sz="2000" dirty="0" err="1"/>
              <a:t>Xpath</a:t>
            </a:r>
            <a:endParaRPr lang="en-US" sz="2000" dirty="0"/>
          </a:p>
          <a:p>
            <a:pPr lvl="1"/>
            <a:r>
              <a:rPr lang="en-US" sz="2000" dirty="0"/>
              <a:t>Consumes more resources than </a:t>
            </a:r>
            <a:r>
              <a:rPr lang="en-US" sz="2000" dirty="0" err="1"/>
              <a:t>XPath</a:t>
            </a:r>
            <a:r>
              <a:rPr lang="en-US" sz="2000" dirty="0"/>
              <a:t> and </a:t>
            </a:r>
            <a:r>
              <a:rPr lang="en-US" sz="2000" dirty="0" err="1"/>
              <a:t>JSONPath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SPARQL can be complex and not easy to learn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in 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 dirty="0"/>
          </a:p>
        </p:txBody>
      </p:sp>
      <p:pic>
        <p:nvPicPr>
          <p:cNvPr id="13" name="Imagen 12" descr="mermaid-diagram-202010161115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3" y="1690688"/>
            <a:ext cx="647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discovery allows to filter registered TDs using: </a:t>
            </a:r>
          </a:p>
          <a:p>
            <a:pPr lvl="1"/>
            <a:r>
              <a:rPr lang="en-US" dirty="0"/>
              <a:t>(MAY) SPARQL queries</a:t>
            </a:r>
          </a:p>
          <a:p>
            <a:pPr lvl="1"/>
            <a:endParaRPr lang="en-US" dirty="0"/>
          </a:p>
          <a:p>
            <a:r>
              <a:rPr lang="en-US" dirty="0"/>
              <a:t>Semantic discovery (SPARQL) is very flexible:</a:t>
            </a:r>
          </a:p>
          <a:p>
            <a:pPr lvl="1"/>
            <a:r>
              <a:rPr lang="en-US" dirty="0"/>
              <a:t>Allows complex queries with functions</a:t>
            </a:r>
          </a:p>
          <a:p>
            <a:pPr lvl="1"/>
            <a:r>
              <a:rPr lang="en-US" dirty="0"/>
              <a:t>Exploits the semantics of ontologies, reasoning</a:t>
            </a:r>
          </a:p>
          <a:p>
            <a:pPr lvl="1"/>
            <a:r>
              <a:rPr lang="en-US" dirty="0"/>
              <a:t>Implementing SPARQL 1.1 enables query federation</a:t>
            </a:r>
          </a:p>
          <a:p>
            <a:pPr lvl="1"/>
            <a:endParaRPr lang="en-US" dirty="0"/>
          </a:p>
          <a:p>
            <a:r>
              <a:rPr lang="en-US" dirty="0"/>
              <a:t>Privacy &amp; Security</a:t>
            </a:r>
          </a:p>
          <a:p>
            <a:pPr lvl="1"/>
            <a:r>
              <a:rPr lang="en-US" dirty="0"/>
              <a:t>Discovery is </a:t>
            </a:r>
            <a:r>
              <a:rPr lang="en-US" dirty="0" err="1"/>
              <a:t>binded</a:t>
            </a:r>
            <a:r>
              <a:rPr lang="en-US" dirty="0"/>
              <a:t> to security and privacy policies defined in a TDD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20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Thing Description Directory (TDD) and discovery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TDD syntactic discovery criterion:</a:t>
            </a:r>
          </a:p>
          <a:p>
            <a:pPr lvl="2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(Syntactic discovery) MUST support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JSONPath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discovery criterion</a:t>
            </a:r>
          </a:p>
          <a:p>
            <a:pPr lvl="2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(Syntactic discovery) SHOULD support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XPath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discovery criterion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TDD semantic discovery criterion:</a:t>
            </a:r>
          </a:p>
          <a:p>
            <a:pPr lvl="2"/>
            <a:r>
              <a:rPr lang="en-GB" dirty="0"/>
              <a:t>(Semantic discovery) May support SPARQL as discovery criterion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0000"/>
                </a:solidFill>
              </a:rPr>
              <a:t>TDD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discovery answer:</a:t>
            </a:r>
          </a:p>
          <a:p>
            <a:pPr lvl="2"/>
            <a:r>
              <a:rPr lang="en-GB" dirty="0"/>
              <a:t>A set (array) of Thing Descriptions (TD) meeting the criterion are found</a:t>
            </a:r>
          </a:p>
          <a:p>
            <a:pPr lvl="2"/>
            <a:r>
              <a:rPr lang="en-GB" dirty="0"/>
              <a:t>A set (array) of Thing Descriptions (TD) fragments fulfilling the criterion are found</a:t>
            </a:r>
          </a:p>
          <a:p>
            <a:pPr lvl="2"/>
            <a:r>
              <a:rPr lang="en-GB" dirty="0"/>
              <a:t>Discovery results could be paginated (depending on the discovery criterion)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The discovery criterion is a SPARQL query</a:t>
            </a:r>
          </a:p>
          <a:p>
            <a:pPr lvl="2"/>
            <a:r>
              <a:rPr lang="en-US" dirty="0">
                <a:hlinkClick r:id="rId2"/>
              </a:rPr>
              <a:t>https://www.w3.org/TR/rdf-sparql-query/</a:t>
            </a:r>
            <a:endParaRPr lang="en-US" dirty="0"/>
          </a:p>
          <a:p>
            <a:pPr lvl="2"/>
            <a:r>
              <a:rPr lang="en-US" dirty="0"/>
              <a:t>W3C standard</a:t>
            </a:r>
          </a:p>
          <a:p>
            <a:pPr lvl="2"/>
            <a:r>
              <a:rPr lang="en-US" dirty="0"/>
              <a:t>All SPARQL queries should use content-negotiation to return JSON-LD or JSON</a:t>
            </a:r>
          </a:p>
          <a:p>
            <a:pPr lvl="2"/>
            <a:r>
              <a:rPr lang="en-US" dirty="0"/>
              <a:t>Supported: SELECT, ASK, CONSTRUCT, and DESCRIBE</a:t>
            </a:r>
          </a:p>
          <a:p>
            <a:pPr lvl="2"/>
            <a:r>
              <a:rPr lang="en-US" dirty="0"/>
              <a:t>Not-Supported: UPDATE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Response code:</a:t>
            </a:r>
          </a:p>
          <a:p>
            <a:pPr lvl="2"/>
            <a:r>
              <a:rPr lang="en-US" dirty="0"/>
              <a:t>200 (Ok) with application/</a:t>
            </a:r>
            <a:r>
              <a:rPr lang="en-US" dirty="0" err="1"/>
              <a:t>json</a:t>
            </a:r>
            <a:r>
              <a:rPr lang="en-US" dirty="0"/>
              <a:t> Content-Type header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Error codes:</a:t>
            </a:r>
          </a:p>
          <a:p>
            <a:pPr lvl="2"/>
            <a:r>
              <a:rPr lang="en-US" dirty="0"/>
              <a:t>400 (Bad Request): SPARQL query not provided or contains syntax errors.</a:t>
            </a:r>
          </a:p>
          <a:p>
            <a:pPr lvl="2"/>
            <a:r>
              <a:rPr lang="en-US" dirty="0"/>
              <a:t>401 (Unauthorized): No authentication.</a:t>
            </a:r>
          </a:p>
          <a:p>
            <a:pPr lvl="2"/>
            <a:r>
              <a:rPr lang="en-US" dirty="0"/>
              <a:t>403 (Forbidden): Insufficient rights to the resource.</a:t>
            </a:r>
          </a:p>
          <a:p>
            <a:pPr lvl="2"/>
            <a:r>
              <a:rPr lang="en-US" u="sng" dirty="0"/>
              <a:t>501 (Not Implemented): SPARQL API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1708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38200" y="1298222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  <a:endParaRPr lang="es-ES_tradnl" dirty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sch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PREFIX </a:t>
            </a:r>
            <a:r>
              <a:rPr lang="en-GB" dirty="0" err="1">
                <a:latin typeface="Cambria"/>
                <a:cs typeface="Cambria"/>
              </a:rPr>
              <a:t>hyp</a:t>
            </a:r>
            <a:r>
              <a:rPr lang="en-GB" dirty="0">
                <a:latin typeface="Cambria"/>
                <a:cs typeface="Cambria"/>
              </a:rPr>
              <a:t>: 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SELECT DISTINCT ?</a:t>
            </a:r>
            <a:r>
              <a:rPr lang="en-GB" dirty="0" err="1">
                <a:latin typeface="Cambria"/>
                <a:cs typeface="Cambria"/>
              </a:rPr>
              <a:t>href</a:t>
            </a:r>
            <a:r>
              <a:rPr lang="en-GB" dirty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?device </a:t>
            </a:r>
            <a:r>
              <a:rPr lang="en-GB" dirty="0" err="1">
                <a:latin typeface="Cambria"/>
                <a:cs typeface="Cambria"/>
              </a:rPr>
              <a:t>wot</a:t>
            </a:r>
            <a:r>
              <a:rPr lang="en-GB" dirty="0">
                <a:latin typeface="Cambria"/>
                <a:cs typeface="Cambria"/>
              </a:rPr>
              <a:t>:</a:t>
            </a:r>
            <a:r>
              <a:rPr lang="en-US" dirty="0" err="1">
                <a:latin typeface="Cambria"/>
                <a:cs typeface="Cambria"/>
              </a:rPr>
              <a:t>hasPropertyAffordance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"status”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38200" y="4420966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the </a:t>
            </a:r>
            <a:r>
              <a:rPr lang="en-GB" dirty="0" err="1"/>
              <a:t>href</a:t>
            </a:r>
            <a:r>
              <a:rPr lang="en-GB" dirty="0"/>
              <a:t> of devices t</a:t>
            </a:r>
            <a:r>
              <a:rPr lang="es-ES" dirty="0"/>
              <a:t>ha</a:t>
            </a:r>
            <a:r>
              <a:rPr lang="en-GB" dirty="0"/>
              <a:t>t have the property status</a:t>
            </a:r>
          </a:p>
          <a:p>
            <a:r>
              <a:rPr lang="en-GB" dirty="0"/>
              <a:t> - </a:t>
            </a:r>
            <a:r>
              <a:rPr lang="en-GB" dirty="0" err="1"/>
              <a:t>XPath</a:t>
            </a:r>
            <a:r>
              <a:rPr lang="en-GB" dirty="0"/>
              <a:t>: *//properties/status//</a:t>
            </a:r>
            <a:r>
              <a:rPr lang="en-GB" dirty="0" err="1"/>
              <a:t>href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11" y="1339847"/>
            <a:ext cx="611039" cy="4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queries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38200" y="1298222"/>
            <a:ext cx="6931252" cy="29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wot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td</a:t>
            </a:r>
            <a:r>
              <a:rPr lang="pl-PL" dirty="0">
                <a:latin typeface="Cambria"/>
                <a:cs typeface="Cambria"/>
              </a:rPr>
              <a:t>#&gt;</a:t>
            </a:r>
            <a:endParaRPr lang="es-ES_tradnl" dirty="0">
              <a:latin typeface="Cambria"/>
              <a:cs typeface="Cambria"/>
            </a:endParaRPr>
          </a:p>
          <a:p>
            <a:r>
              <a:rPr lang="mr-IN" dirty="0">
                <a:latin typeface="Cambria"/>
                <a:cs typeface="Cambria"/>
              </a:rPr>
              <a:t>PREFIX </a:t>
            </a:r>
            <a:r>
              <a:rPr lang="es-ES_tradnl" dirty="0" err="1">
                <a:latin typeface="Cambria"/>
                <a:cs typeface="Cambria"/>
              </a:rPr>
              <a:t>sch</a:t>
            </a:r>
            <a:r>
              <a:rPr lang="mr-IN" dirty="0">
                <a:latin typeface="Cambria"/>
                <a:cs typeface="Cambria"/>
              </a:rPr>
              <a:t>: </a:t>
            </a:r>
            <a:r>
              <a:rPr lang="es-ES_tradnl" dirty="0">
                <a:latin typeface="Cambria"/>
                <a:cs typeface="Cambria"/>
              </a:rPr>
              <a:t>&lt;</a:t>
            </a:r>
            <a:r>
              <a:rPr lang="en-US" dirty="0">
                <a:latin typeface="Cambria"/>
                <a:cs typeface="Cambria"/>
              </a:rPr>
              <a:t>https://www.w3.org/2019/</a:t>
            </a:r>
            <a:r>
              <a:rPr lang="en-US" dirty="0" err="1">
                <a:latin typeface="Cambria"/>
                <a:cs typeface="Cambria"/>
              </a:rPr>
              <a:t>wot</a:t>
            </a:r>
            <a:r>
              <a:rPr lang="en-US" dirty="0">
                <a:latin typeface="Cambria"/>
                <a:cs typeface="Cambria"/>
              </a:rPr>
              <a:t>/</a:t>
            </a:r>
            <a:r>
              <a:rPr lang="en-US" dirty="0" err="1">
                <a:latin typeface="Cambria"/>
                <a:cs typeface="Cambria"/>
              </a:rPr>
              <a:t>json</a:t>
            </a:r>
            <a:r>
              <a:rPr lang="en-US" dirty="0">
                <a:latin typeface="Cambria"/>
                <a:cs typeface="Cambria"/>
              </a:rPr>
              <a:t>-schema#</a:t>
            </a:r>
            <a:r>
              <a:rPr lang="pl-PL" dirty="0">
                <a:latin typeface="Cambria"/>
                <a:cs typeface="Cambria"/>
              </a:rPr>
              <a:t>&gt;</a:t>
            </a:r>
            <a:endParaRPr lang="es-ES_tradnl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PREFIX </a:t>
            </a:r>
            <a:r>
              <a:rPr lang="en-GB" dirty="0" err="1">
                <a:latin typeface="Cambria"/>
                <a:cs typeface="Cambria"/>
              </a:rPr>
              <a:t>hyp</a:t>
            </a:r>
            <a:r>
              <a:rPr lang="en-GB" dirty="0">
                <a:latin typeface="Cambria"/>
                <a:cs typeface="Cambria"/>
              </a:rPr>
              <a:t>: &lt;</a:t>
            </a:r>
            <a:r>
              <a:rPr lang="pl-PL" dirty="0" err="1">
                <a:latin typeface="Cambria"/>
                <a:cs typeface="Cambria"/>
              </a:rPr>
              <a:t>https</a:t>
            </a:r>
            <a:r>
              <a:rPr lang="pl-PL" dirty="0">
                <a:latin typeface="Cambria"/>
                <a:cs typeface="Cambria"/>
              </a:rPr>
              <a:t>://www.w3.org/2019/</a:t>
            </a:r>
            <a:r>
              <a:rPr lang="pl-PL" dirty="0" err="1">
                <a:latin typeface="Cambria"/>
                <a:cs typeface="Cambria"/>
              </a:rPr>
              <a:t>wot</a:t>
            </a:r>
            <a:r>
              <a:rPr lang="pl-PL" dirty="0">
                <a:latin typeface="Cambria"/>
                <a:cs typeface="Cambria"/>
              </a:rPr>
              <a:t>/</a:t>
            </a:r>
            <a:r>
              <a:rPr lang="pl-PL" dirty="0" err="1">
                <a:latin typeface="Cambria"/>
                <a:cs typeface="Cambria"/>
              </a:rPr>
              <a:t>hypermedia</a:t>
            </a:r>
            <a:r>
              <a:rPr lang="pl-PL" dirty="0">
                <a:latin typeface="Cambria"/>
                <a:cs typeface="Cambria"/>
              </a:rPr>
              <a:t>#&gt;</a:t>
            </a:r>
          </a:p>
          <a:p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SELECT DISTINCT ?</a:t>
            </a:r>
            <a:r>
              <a:rPr lang="en-GB" dirty="0" err="1">
                <a:latin typeface="Cambria"/>
                <a:cs typeface="Cambria"/>
              </a:rPr>
              <a:t>href</a:t>
            </a:r>
            <a:r>
              <a:rPr lang="en-GB" dirty="0">
                <a:latin typeface="Cambria"/>
                <a:cs typeface="Cambria"/>
              </a:rPr>
              <a:t> WHERE {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?device </a:t>
            </a:r>
            <a:r>
              <a:rPr lang="en-GB" dirty="0" err="1">
                <a:latin typeface="Cambria"/>
                <a:cs typeface="Cambria"/>
              </a:rPr>
              <a:t>wot</a:t>
            </a:r>
            <a:r>
              <a:rPr lang="en-GB" dirty="0">
                <a:latin typeface="Cambria"/>
                <a:cs typeface="Cambria"/>
              </a:rPr>
              <a:t>:</a:t>
            </a:r>
            <a:r>
              <a:rPr lang="en-US" dirty="0" err="1">
                <a:latin typeface="Cambria"/>
                <a:cs typeface="Cambria"/>
              </a:rPr>
              <a:t>hasPropertyAffordance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GB" dirty="0">
                <a:latin typeface="Cambria"/>
                <a:cs typeface="Cambria"/>
              </a:rPr>
              <a:t>?property .</a:t>
            </a:r>
          </a:p>
          <a:p>
            <a:pPr lvl="1"/>
            <a:r>
              <a:rPr lang="en-GB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sch:propertyName</a:t>
            </a:r>
            <a:r>
              <a:rPr lang="en-US" dirty="0">
                <a:latin typeface="Cambria"/>
                <a:cs typeface="Cambria"/>
              </a:rPr>
              <a:t> "status”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?property </a:t>
            </a:r>
            <a:r>
              <a:rPr lang="en-US" dirty="0" err="1">
                <a:latin typeface="Cambria"/>
                <a:cs typeface="Cambria"/>
              </a:rPr>
              <a:t>wot:hasForm</a:t>
            </a:r>
            <a:r>
              <a:rPr lang="en-US" dirty="0">
                <a:latin typeface="Cambria"/>
                <a:cs typeface="Cambria"/>
              </a:rPr>
              <a:t> ?form .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?form </a:t>
            </a:r>
            <a:r>
              <a:rPr lang="en-US" dirty="0" err="1">
                <a:latin typeface="Cambria"/>
                <a:cs typeface="Cambria"/>
              </a:rPr>
              <a:t>hyp:hasTarget</a:t>
            </a:r>
            <a:r>
              <a:rPr lang="en-US" dirty="0">
                <a:latin typeface="Cambria"/>
                <a:cs typeface="Cambria"/>
              </a:rPr>
              <a:t> ?</a:t>
            </a:r>
            <a:r>
              <a:rPr lang="en-US" dirty="0" err="1">
                <a:latin typeface="Cambria"/>
                <a:cs typeface="Cambria"/>
              </a:rPr>
              <a:t>href</a:t>
            </a:r>
            <a:r>
              <a:rPr lang="en-US" dirty="0">
                <a:latin typeface="Cambria"/>
                <a:cs typeface="Cambria"/>
              </a:rPr>
              <a:t> .</a:t>
            </a:r>
            <a:endParaRPr lang="en-GB" dirty="0">
              <a:latin typeface="Cambria"/>
              <a:cs typeface="Cambria"/>
            </a:endParaRPr>
          </a:p>
          <a:p>
            <a:r>
              <a:rPr lang="en-GB" dirty="0">
                <a:latin typeface="Cambria"/>
                <a:cs typeface="Cambria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553102" y="3454224"/>
            <a:ext cx="6931252" cy="261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mr-IN" sz="1600" dirty="0">
                <a:latin typeface="Cambria"/>
                <a:cs typeface="Cambria"/>
              </a:rPr>
              <a:t>PREFIX%20wot%3A%20%3Chttps%3A%2F%2Fwww.w3.org%2F2019%2Fwot%2Ftd%23%3E%0APREFIX%20sch%3A%20%3Chttps%3A%2F%2Fwww.w3.org%2F2019%2Fwot%2Fjson-schema%23%3E%0APREFIX%20hyp%3A%20%3Chttps%3A%2F%2Fwww.w3.org%2F2019%2Fwot%2Fhypermedia%23%3E%0A%0ASELECT%20DISTINCT%20%3Fhref%20WHERE%20%7B%0A%3Fdevice%20wot%3AhasPropertyAffordance%20%3Fproperty%20.%0A%3Fproperty%20sch%3ApropertyName%20%22status%E2%80%9D%20.%0A%3Fproperty%20wot%3AhasForm%20%3Fform%20.%0A%3Fform%20hyp%3AhasTarget%20%3Fhref%20.%0A%7D%0A%00</a:t>
            </a:r>
            <a:endParaRPr lang="en-GB" sz="1600" dirty="0">
              <a:latin typeface="Cambria"/>
              <a:cs typeface="Cambria"/>
            </a:endParaRPr>
          </a:p>
        </p:txBody>
      </p:sp>
      <p:sp>
        <p:nvSpPr>
          <p:cNvPr id="9" name="Flecha curva 8"/>
          <p:cNvSpPr/>
          <p:nvPr/>
        </p:nvSpPr>
        <p:spPr>
          <a:xfrm flipV="1">
            <a:off x="3674827" y="4336989"/>
            <a:ext cx="878275" cy="415457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9" name="Rectángulo 8"/>
          <p:cNvSpPr/>
          <p:nvPr/>
        </p:nvSpPr>
        <p:spPr>
          <a:xfrm flipV="1">
            <a:off x="2422154" y="5166329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07007" y="3514460"/>
            <a:ext cx="35779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9" name="Rectángulo 8"/>
          <p:cNvSpPr/>
          <p:nvPr/>
        </p:nvSpPr>
        <p:spPr>
          <a:xfrm flipV="1">
            <a:off x="7978520" y="305623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22154" y="3504502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 descr="Screen Shot 2020-10-16 at 18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51" y="1604387"/>
            <a:ext cx="6230729" cy="317738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 flipV="1">
            <a:off x="8153400" y="2624195"/>
            <a:ext cx="206544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SPARQL semantic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2021-03-08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27045" y="1089165"/>
            <a:ext cx="4321699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200" dirty="0">
                <a:latin typeface="Calibri"/>
                <a:cs typeface="Calibri"/>
              </a:rPr>
              <a:t>"searchSPARQL": {</a:t>
            </a:r>
          </a:p>
          <a:p>
            <a:r>
              <a:rPr lang="mr-IN" sz="1200" dirty="0">
                <a:latin typeface="Calibri"/>
                <a:cs typeface="Calibri"/>
              </a:rPr>
              <a:t>          "description": "SPARQL semantic search",</a:t>
            </a:r>
          </a:p>
          <a:p>
            <a:r>
              <a:rPr lang="mr-IN" sz="12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2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"title": "A valid SPARQL 1.1. query",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"/search/sparql?query={query}",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{</a:t>
            </a:r>
          </a:p>
          <a:p>
            <a:r>
              <a:rPr lang="mr-IN" sz="1200" dirty="0">
                <a:latin typeface="Calibri"/>
                <a:cs typeface="Calibri"/>
              </a:rPr>
              <a:t>              "href": "/search/sparql",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"htv:methodName": "POST",</a:t>
            </a:r>
          </a:p>
          <a:p>
            <a:r>
              <a:rPr lang="mr-IN" sz="12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2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200" dirty="0">
                <a:latin typeface="Calibri"/>
                <a:cs typeface="Calibri"/>
              </a:rPr>
              <a:t>              },</a:t>
            </a:r>
          </a:p>
          <a:p>
            <a:r>
              <a:rPr lang="mr-IN" sz="1200" dirty="0">
                <a:latin typeface="Calibri"/>
                <a:cs typeface="Calibri"/>
              </a:rPr>
              <a:t>              "scopes": "search"</a:t>
            </a:r>
          </a:p>
          <a:p>
            <a:r>
              <a:rPr lang="mr-IN" sz="1200" dirty="0">
                <a:latin typeface="Calibri"/>
                <a:cs typeface="Calibri"/>
              </a:rPr>
              <a:t>            }</a:t>
            </a:r>
          </a:p>
          <a:p>
            <a:r>
              <a:rPr lang="mr-IN" sz="1200" dirty="0">
                <a:latin typeface="Calibri"/>
                <a:cs typeface="Calibri"/>
              </a:rPr>
              <a:t>          ]</a:t>
            </a:r>
          </a:p>
          <a:p>
            <a:r>
              <a:rPr lang="mr-IN" sz="1200" dirty="0">
                <a:latin typeface="Calibri"/>
                <a:cs typeface="Calibri"/>
              </a:rPr>
              <a:t>        }</a:t>
            </a:r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8" name="Imagen 7" descr="Screen Shot 2020-10-16 at 17.5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80" y="1690688"/>
            <a:ext cx="4965700" cy="42291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 flipV="1">
            <a:off x="7978520" y="3056230"/>
            <a:ext cx="13587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 flipV="1">
            <a:off x="2422154" y="5166329"/>
            <a:ext cx="43293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2236</TotalTime>
  <Words>2316</Words>
  <Application>Microsoft Macintosh PowerPoint</Application>
  <PresentationFormat>Widescreen</PresentationFormat>
  <Paragraphs>360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Semantic Discovery in Directories</vt:lpstr>
      <vt:lpstr>Discovery in a nutshell</vt:lpstr>
      <vt:lpstr>Thing Description Directory (TDD) and discovery</vt:lpstr>
      <vt:lpstr>SPARQL semantic discovery API</vt:lpstr>
      <vt:lpstr>SPARQL queries</vt:lpstr>
      <vt:lpstr>SPARQL queries</vt:lpstr>
      <vt:lpstr>SPARQL semantic discovery API example</vt:lpstr>
      <vt:lpstr>SPARQL semantic discovery API example</vt:lpstr>
      <vt:lpstr>SPARQL semantic discovery API example</vt:lpstr>
      <vt:lpstr>SPARQL semantic discovery API example</vt:lpstr>
      <vt:lpstr>SPARQL semantic discovery API example</vt:lpstr>
      <vt:lpstr>SPARQL queries examples: SELECT</vt:lpstr>
      <vt:lpstr>SPARQL queries examples: ASK</vt:lpstr>
      <vt:lpstr>Translating TDs (using JSON-LD 1.1 spec)</vt:lpstr>
      <vt:lpstr>SPARQL queries examples: DESCRIBE</vt:lpstr>
      <vt:lpstr>SPARQL queries examples: CONSTRUCT</vt:lpstr>
      <vt:lpstr>Advanced SPARQL queries</vt:lpstr>
      <vt:lpstr>Advanced SPARQL queries example</vt:lpstr>
      <vt:lpstr>Pros and Cons of SPARQL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ANDREA JESUS CIMMINO ARRIAGA</cp:lastModifiedBy>
  <cp:revision>123</cp:revision>
  <dcterms:created xsi:type="dcterms:W3CDTF">2020-10-05T11:46:36Z</dcterms:created>
  <dcterms:modified xsi:type="dcterms:W3CDTF">2021-03-08T15:49:42Z</dcterms:modified>
</cp:coreProperties>
</file>