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7" r:id="rId2"/>
    <p:sldId id="258" r:id="rId3"/>
    <p:sldId id="270" r:id="rId4"/>
    <p:sldId id="259" r:id="rId5"/>
    <p:sldId id="264" r:id="rId6"/>
    <p:sldId id="272" r:id="rId7"/>
    <p:sldId id="273" r:id="rId8"/>
    <p:sldId id="261" r:id="rId9"/>
    <p:sldId id="265" r:id="rId10"/>
    <p:sldId id="274" r:id="rId11"/>
    <p:sldId id="275" r:id="rId12"/>
    <p:sldId id="266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5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2021-03-08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id/draft-goessner-dispatch-jsonpath-00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xpath-31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Syntactic Discovery in Directories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Andrea </a:t>
            </a:r>
            <a:r>
              <a:rPr lang="en-US" dirty="0" err="1"/>
              <a:t>Cimmino</a:t>
            </a:r>
            <a:r>
              <a:rPr lang="en-US" dirty="0"/>
              <a:t> (Universidad </a:t>
            </a:r>
            <a:r>
              <a:rPr lang="en-US" dirty="0" err="1"/>
              <a:t>Politécnica</a:t>
            </a:r>
            <a:r>
              <a:rPr lang="en-US"/>
              <a:t> de Madrid)</a:t>
            </a:r>
            <a:endParaRPr lang="en-US" dirty="0"/>
          </a:p>
          <a:p>
            <a:r>
              <a:rPr lang="en-US" dirty="0"/>
              <a:t>17/03/21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398074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</a:t>
            </a:r>
            <a:r>
              <a:rPr lang="es-ES" dirty="0"/>
              <a:t>P</a:t>
            </a:r>
            <a:r>
              <a:rPr lang="en-GB" dirty="0" err="1"/>
              <a:t>ath</a:t>
            </a:r>
            <a:r>
              <a:rPr lang="en-GB" dirty="0"/>
              <a:t> syntactic discovery API example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864871" y="1182137"/>
            <a:ext cx="4321699" cy="5047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sz="1400" dirty="0">
                <a:latin typeface="Calibri"/>
                <a:cs typeface="Calibri"/>
              </a:rPr>
              <a:t>…</a:t>
            </a:r>
            <a:endParaRPr lang="es-ES_tradnl" sz="1400" dirty="0">
              <a:latin typeface="Calibri"/>
              <a:cs typeface="Calibri"/>
            </a:endParaRPr>
          </a:p>
          <a:p>
            <a:r>
              <a:rPr lang="mr-IN" sz="1400" dirty="0">
                <a:latin typeface="Calibri"/>
                <a:cs typeface="Calibri"/>
              </a:rPr>
              <a:t>"searchXPath": {</a:t>
            </a:r>
          </a:p>
          <a:p>
            <a:r>
              <a:rPr lang="mr-IN" sz="1400" dirty="0">
                <a:latin typeface="Calibri"/>
                <a:cs typeface="Calibri"/>
              </a:rPr>
              <a:t>          "description": "XPath syntactic search",</a:t>
            </a:r>
          </a:p>
          <a:p>
            <a:r>
              <a:rPr lang="mr-IN" sz="1400" dirty="0">
                <a:latin typeface="Calibri"/>
                <a:cs typeface="Calibri"/>
              </a:rPr>
              <a:t>          "uriVariables": {</a:t>
            </a:r>
          </a:p>
          <a:p>
            <a:r>
              <a:rPr lang="mr-IN" sz="1400" dirty="0">
                <a:latin typeface="Calibri"/>
                <a:cs typeface="Calibri"/>
              </a:rPr>
              <a:t>            "query":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"title": "A valid XPath expression",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"type": "string",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"format": "iri-reference"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"forms": [</a:t>
            </a:r>
          </a:p>
          <a:p>
            <a:r>
              <a:rPr lang="mr-IN" sz="1400" dirty="0">
                <a:latin typeface="Calibri"/>
                <a:cs typeface="Calibri"/>
              </a:rPr>
              <a:t>           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"href": "/search/xpath?query=</a:t>
            </a:r>
            <a:r>
              <a:rPr lang="mr-IN" sz="1400" dirty="0">
                <a:solidFill>
                  <a:srgbClr val="000000"/>
                </a:solidFill>
                <a:latin typeface="Calibri"/>
                <a:cs typeface="Calibri"/>
              </a:rPr>
              <a:t>{query}</a:t>
            </a:r>
            <a:r>
              <a:rPr lang="mr-IN" sz="1400" dirty="0">
                <a:latin typeface="Calibri"/>
                <a:cs typeface="Calibri"/>
              </a:rPr>
              <a:t>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"htv:methodName": "GET",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400" dirty="0">
                <a:latin typeface="Calibri"/>
                <a:cs typeface="Calibri"/>
              </a:rPr>
              <a:t>    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   "scopes": "search"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]</a:t>
            </a:r>
          </a:p>
          <a:p>
            <a:r>
              <a:rPr lang="mr-IN" sz="1400" dirty="0">
                <a:latin typeface="Calibri"/>
                <a:cs typeface="Calibri"/>
              </a:rPr>
              <a:t>        },</a:t>
            </a:r>
            <a:endParaRPr lang="es-ES_tradnl" sz="1400" dirty="0">
              <a:latin typeface="Calibri"/>
              <a:cs typeface="Calibri"/>
            </a:endParaRPr>
          </a:p>
          <a:p>
            <a:r>
              <a:rPr lang="mr-IN" sz="1400" dirty="0">
                <a:latin typeface="Calibri"/>
                <a:cs typeface="Calibri"/>
              </a:rPr>
              <a:t>…</a:t>
            </a:r>
            <a:endParaRPr lang="en-GB" sz="1400" dirty="0">
              <a:latin typeface="Calibri"/>
              <a:cs typeface="Calibri"/>
            </a:endParaRPr>
          </a:p>
        </p:txBody>
      </p:sp>
      <p:pic>
        <p:nvPicPr>
          <p:cNvPr id="10" name="Imagen 9" descr="mermaid-diagram-202010161145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08" y="2026804"/>
            <a:ext cx="6605406" cy="322567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 flipV="1">
            <a:off x="3692582" y="4009106"/>
            <a:ext cx="57623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/>
          <p:cNvSpPr/>
          <p:nvPr/>
        </p:nvSpPr>
        <p:spPr>
          <a:xfrm flipV="1">
            <a:off x="8499000" y="3115020"/>
            <a:ext cx="180846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lamada con línea 2 (sin borde) 10"/>
          <p:cNvSpPr/>
          <p:nvPr/>
        </p:nvSpPr>
        <p:spPr>
          <a:xfrm>
            <a:off x="6013682" y="1434505"/>
            <a:ext cx="6047493" cy="564396"/>
          </a:xfrm>
          <a:prstGeom prst="callout2">
            <a:avLst>
              <a:gd name="adj1" fmla="val 104166"/>
              <a:gd name="adj2" fmla="val 50317"/>
              <a:gd name="adj3" fmla="val 202083"/>
              <a:gd name="adj4" fmla="val 50609"/>
              <a:gd name="adj5" fmla="val 266666"/>
              <a:gd name="adj6" fmla="val 42919"/>
            </a:avLst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>
                <a:latin typeface="Cambria"/>
                <a:cs typeface="Cambria"/>
              </a:rPr>
              <a:t>Find</a:t>
            </a:r>
            <a:r>
              <a:rPr lang="es-ES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values of </a:t>
            </a:r>
            <a:r>
              <a:rPr lang="es-ES" dirty="0">
                <a:latin typeface="Cambria"/>
                <a:cs typeface="Cambria"/>
              </a:rPr>
              <a:t>h</a:t>
            </a:r>
            <a:r>
              <a:rPr lang="en-US" dirty="0">
                <a:latin typeface="Cambria"/>
                <a:cs typeface="Cambria"/>
              </a:rPr>
              <a:t>ref in property named status from all TDs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24497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</a:t>
            </a:r>
            <a:r>
              <a:rPr lang="es-ES" dirty="0"/>
              <a:t>P</a:t>
            </a:r>
            <a:r>
              <a:rPr lang="en-GB" dirty="0" err="1"/>
              <a:t>ath</a:t>
            </a:r>
            <a:r>
              <a:rPr lang="en-GB" dirty="0"/>
              <a:t> syntactic discovery API example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864871" y="1182137"/>
            <a:ext cx="4321699" cy="5047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sz="1400" dirty="0">
                <a:latin typeface="Calibri"/>
                <a:cs typeface="Calibri"/>
              </a:rPr>
              <a:t>…</a:t>
            </a:r>
            <a:endParaRPr lang="es-ES_tradnl" sz="1400" dirty="0">
              <a:latin typeface="Calibri"/>
              <a:cs typeface="Calibri"/>
            </a:endParaRPr>
          </a:p>
          <a:p>
            <a:r>
              <a:rPr lang="mr-IN" sz="1400" dirty="0">
                <a:latin typeface="Calibri"/>
                <a:cs typeface="Calibri"/>
              </a:rPr>
              <a:t>"searchXPath": {</a:t>
            </a:r>
          </a:p>
          <a:p>
            <a:r>
              <a:rPr lang="mr-IN" sz="1400" dirty="0">
                <a:latin typeface="Calibri"/>
                <a:cs typeface="Calibri"/>
              </a:rPr>
              <a:t>          "description": "XPath syntactic search",</a:t>
            </a:r>
          </a:p>
          <a:p>
            <a:r>
              <a:rPr lang="mr-IN" sz="1400" dirty="0">
                <a:latin typeface="Calibri"/>
                <a:cs typeface="Calibri"/>
              </a:rPr>
              <a:t>          "uriVariables": {</a:t>
            </a:r>
          </a:p>
          <a:p>
            <a:r>
              <a:rPr lang="mr-IN" sz="1400" dirty="0">
                <a:latin typeface="Calibri"/>
                <a:cs typeface="Calibri"/>
              </a:rPr>
              <a:t>            "query":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"title": "A valid XPath expression",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"type": "string",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"format": "iri-reference"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"forms": [</a:t>
            </a:r>
          </a:p>
          <a:p>
            <a:r>
              <a:rPr lang="mr-IN" sz="1400" dirty="0">
                <a:latin typeface="Calibri"/>
                <a:cs typeface="Calibri"/>
              </a:rPr>
              <a:t>           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"href": "/search/xpath?query=</a:t>
            </a:r>
            <a:r>
              <a:rPr lang="mr-IN" sz="1400" dirty="0">
                <a:solidFill>
                  <a:srgbClr val="000000"/>
                </a:solidFill>
                <a:latin typeface="Calibri"/>
                <a:cs typeface="Calibri"/>
              </a:rPr>
              <a:t>{query}</a:t>
            </a:r>
            <a:r>
              <a:rPr lang="mr-IN" sz="1400" dirty="0">
                <a:latin typeface="Calibri"/>
                <a:cs typeface="Calibri"/>
              </a:rPr>
              <a:t>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"htv:methodName": "GET",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400" dirty="0">
                <a:latin typeface="Calibri"/>
                <a:cs typeface="Calibri"/>
              </a:rPr>
              <a:t>    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   "scopes": "search"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]</a:t>
            </a:r>
          </a:p>
          <a:p>
            <a:r>
              <a:rPr lang="mr-IN" sz="1400" dirty="0">
                <a:latin typeface="Calibri"/>
                <a:cs typeface="Calibri"/>
              </a:rPr>
              <a:t>        },</a:t>
            </a:r>
            <a:endParaRPr lang="es-ES_tradnl" sz="1400" dirty="0">
              <a:latin typeface="Calibri"/>
              <a:cs typeface="Calibri"/>
            </a:endParaRPr>
          </a:p>
          <a:p>
            <a:r>
              <a:rPr lang="mr-IN" sz="1400" dirty="0">
                <a:latin typeface="Calibri"/>
                <a:cs typeface="Calibri"/>
              </a:rPr>
              <a:t>…</a:t>
            </a:r>
            <a:endParaRPr lang="en-GB" sz="1400" dirty="0">
              <a:latin typeface="Calibri"/>
              <a:cs typeface="Calibri"/>
            </a:endParaRPr>
          </a:p>
        </p:txBody>
      </p:sp>
      <p:pic>
        <p:nvPicPr>
          <p:cNvPr id="10" name="Imagen 9" descr="mermaid-diagram-202010161145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08" y="2026804"/>
            <a:ext cx="6605406" cy="322567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 flipV="1">
            <a:off x="3692582" y="4009106"/>
            <a:ext cx="57623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/>
          <p:cNvSpPr/>
          <p:nvPr/>
        </p:nvSpPr>
        <p:spPr>
          <a:xfrm flipV="1">
            <a:off x="8499000" y="3115020"/>
            <a:ext cx="180846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lamada con línea 2 (sin borde) 10"/>
          <p:cNvSpPr/>
          <p:nvPr/>
        </p:nvSpPr>
        <p:spPr>
          <a:xfrm>
            <a:off x="6013682" y="1434505"/>
            <a:ext cx="6047493" cy="564396"/>
          </a:xfrm>
          <a:prstGeom prst="callout2">
            <a:avLst>
              <a:gd name="adj1" fmla="val 104166"/>
              <a:gd name="adj2" fmla="val 50317"/>
              <a:gd name="adj3" fmla="val 202083"/>
              <a:gd name="adj4" fmla="val 50609"/>
              <a:gd name="adj5" fmla="val 266666"/>
              <a:gd name="adj6" fmla="val 42919"/>
            </a:avLst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>
                <a:latin typeface="Cambria"/>
                <a:cs typeface="Cambria"/>
              </a:rPr>
              <a:t>Find</a:t>
            </a:r>
            <a:r>
              <a:rPr lang="es-ES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values of </a:t>
            </a:r>
            <a:r>
              <a:rPr lang="es-ES" dirty="0">
                <a:latin typeface="Cambria"/>
                <a:cs typeface="Cambria"/>
              </a:rPr>
              <a:t>h</a:t>
            </a:r>
            <a:r>
              <a:rPr lang="en-US" dirty="0">
                <a:latin typeface="Cambria"/>
                <a:cs typeface="Cambria"/>
              </a:rPr>
              <a:t>ref in property named status from all TDs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855568" y="4021317"/>
            <a:ext cx="1411179" cy="411538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ector curvado 13"/>
          <p:cNvCxnSpPr>
            <a:stCxn id="13" idx="4"/>
            <a:endCxn id="12" idx="3"/>
          </p:cNvCxnSpPr>
          <p:nvPr/>
        </p:nvCxnSpPr>
        <p:spPr>
          <a:xfrm rot="5400000">
            <a:off x="7845771" y="3882430"/>
            <a:ext cx="164962" cy="1265812"/>
          </a:xfrm>
          <a:prstGeom prst="curvedConnector2">
            <a:avLst/>
          </a:prstGeom>
          <a:ln w="190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7349890" y="5198847"/>
            <a:ext cx="440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Discovery answer is an array of TD fragments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717350" y="1081759"/>
            <a:ext cx="4539780" cy="5274591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adroTexto 11"/>
          <p:cNvSpPr txBox="1"/>
          <p:nvPr/>
        </p:nvSpPr>
        <p:spPr>
          <a:xfrm>
            <a:off x="560218" y="3582154"/>
            <a:ext cx="673512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dirty="0">
                <a:latin typeface="Calibri"/>
                <a:cs typeface="Calibri"/>
              </a:rPr>
              <a:t>[ </a:t>
            </a:r>
          </a:p>
          <a:p>
            <a:r>
              <a:rPr lang="es-ES_tradnl" dirty="0">
                <a:latin typeface="Calibri"/>
                <a:cs typeface="Calibri"/>
              </a:rPr>
              <a:t>   </a:t>
            </a:r>
            <a:r>
              <a:rPr lang="mr-IN" dirty="0">
                <a:latin typeface="Calibri"/>
                <a:cs typeface="Calibri"/>
              </a:rPr>
              <a:t>"https://example</a:t>
            </a:r>
            <a:r>
              <a:rPr lang="es-ES_tradnl" dirty="0">
                <a:latin typeface="Calibri"/>
                <a:cs typeface="Calibri"/>
              </a:rPr>
              <a:t>-1</a:t>
            </a:r>
            <a:r>
              <a:rPr lang="mr-IN" dirty="0">
                <a:latin typeface="Calibri"/>
                <a:cs typeface="Calibri"/>
              </a:rPr>
              <a:t>.com</a:t>
            </a:r>
            <a:r>
              <a:rPr lang="es-ES_tradnl" dirty="0">
                <a:latin typeface="Calibri"/>
                <a:cs typeface="Calibri"/>
              </a:rPr>
              <a:t>/sensor1</a:t>
            </a:r>
            <a:r>
              <a:rPr lang="mr-IN" dirty="0">
                <a:latin typeface="Calibri"/>
                <a:cs typeface="Calibri"/>
              </a:rPr>
              <a:t>/status"</a:t>
            </a:r>
            <a:r>
              <a:rPr lang="es-ES_tradnl" dirty="0">
                <a:latin typeface="Calibri"/>
                <a:cs typeface="Calibri"/>
              </a:rPr>
              <a:t>,</a:t>
            </a:r>
            <a:r>
              <a:rPr lang="mr-IN" dirty="0">
                <a:latin typeface="Calibri"/>
                <a:cs typeface="Calibri"/>
              </a:rPr>
              <a:t> </a:t>
            </a:r>
            <a:endParaRPr lang="es-ES_tradnl" dirty="0">
              <a:latin typeface="Calibri"/>
              <a:cs typeface="Calibri"/>
            </a:endParaRPr>
          </a:p>
          <a:p>
            <a:r>
              <a:rPr lang="es-ES_tradnl" dirty="0">
                <a:cs typeface="Calibri"/>
              </a:rPr>
              <a:t>   </a:t>
            </a:r>
            <a:r>
              <a:rPr lang="mr-IN" dirty="0">
                <a:latin typeface="Calibri"/>
                <a:cs typeface="Calibri"/>
              </a:rPr>
              <a:t>"https://example</a:t>
            </a:r>
            <a:r>
              <a:rPr lang="es-ES_tradnl" dirty="0">
                <a:latin typeface="Calibri"/>
                <a:cs typeface="Calibri"/>
              </a:rPr>
              <a:t>-2</a:t>
            </a:r>
            <a:r>
              <a:rPr lang="mr-IN" dirty="0">
                <a:latin typeface="Calibri"/>
                <a:cs typeface="Calibri"/>
              </a:rPr>
              <a:t>.com</a:t>
            </a:r>
            <a:r>
              <a:rPr lang="es-ES_tradnl" dirty="0">
                <a:cs typeface="Calibri"/>
              </a:rPr>
              <a:t>/sensor1</a:t>
            </a:r>
            <a:r>
              <a:rPr lang="mr-IN" dirty="0">
                <a:latin typeface="Calibri"/>
                <a:cs typeface="Calibri"/>
              </a:rPr>
              <a:t>/status"</a:t>
            </a:r>
            <a:r>
              <a:rPr lang="es-ES_tradnl" dirty="0">
                <a:cs typeface="Calibri"/>
              </a:rPr>
              <a:t>,</a:t>
            </a:r>
            <a:r>
              <a:rPr lang="mr-IN" dirty="0">
                <a:latin typeface="Calibri"/>
                <a:cs typeface="Calibri"/>
              </a:rPr>
              <a:t> </a:t>
            </a:r>
            <a:endParaRPr lang="es-ES_tradnl" dirty="0">
              <a:latin typeface="Calibri"/>
              <a:cs typeface="Calibri"/>
            </a:endParaRPr>
          </a:p>
          <a:p>
            <a:r>
              <a:rPr lang="es-ES_tradnl" dirty="0">
                <a:latin typeface="Calibri"/>
                <a:cs typeface="Calibri"/>
              </a:rPr>
              <a:t>   </a:t>
            </a:r>
            <a:r>
              <a:rPr lang="mr-IN" dirty="0">
                <a:latin typeface="Calibri"/>
                <a:cs typeface="Calibri"/>
              </a:rPr>
              <a:t>"https://example</a:t>
            </a:r>
            <a:r>
              <a:rPr lang="es-ES_tradnl" dirty="0">
                <a:latin typeface="Calibri"/>
                <a:cs typeface="Calibri"/>
              </a:rPr>
              <a:t>-3</a:t>
            </a:r>
            <a:r>
              <a:rPr lang="mr-IN" dirty="0">
                <a:latin typeface="Calibri"/>
                <a:cs typeface="Calibri"/>
              </a:rPr>
              <a:t>.com</a:t>
            </a:r>
            <a:r>
              <a:rPr lang="es-ES_tradnl" dirty="0">
                <a:cs typeface="Calibri"/>
              </a:rPr>
              <a:t>/sensor1</a:t>
            </a:r>
            <a:r>
              <a:rPr lang="mr-IN" dirty="0">
                <a:latin typeface="Calibri"/>
                <a:cs typeface="Calibri"/>
              </a:rPr>
              <a:t>/status"</a:t>
            </a:r>
            <a:r>
              <a:rPr lang="es-ES_tradnl" dirty="0">
                <a:cs typeface="Calibri"/>
              </a:rPr>
              <a:t>,</a:t>
            </a:r>
            <a:r>
              <a:rPr lang="mr-IN" dirty="0">
                <a:latin typeface="Calibri"/>
                <a:cs typeface="Calibri"/>
              </a:rPr>
              <a:t> </a:t>
            </a:r>
            <a:endParaRPr lang="es-ES_tradnl" dirty="0">
              <a:cs typeface="Calibri"/>
            </a:endParaRPr>
          </a:p>
          <a:p>
            <a:r>
              <a:rPr lang="es-ES_tradnl" dirty="0">
                <a:cs typeface="Calibri"/>
              </a:rPr>
              <a:t>   </a:t>
            </a:r>
            <a:r>
              <a:rPr lang="mr-IN" dirty="0">
                <a:latin typeface="Calibri"/>
                <a:cs typeface="Calibri"/>
              </a:rPr>
              <a:t>"https://example</a:t>
            </a:r>
            <a:r>
              <a:rPr lang="es-ES_tradnl" dirty="0">
                <a:latin typeface="Calibri"/>
                <a:cs typeface="Calibri"/>
              </a:rPr>
              <a:t>-4</a:t>
            </a:r>
            <a:r>
              <a:rPr lang="mr-IN" dirty="0">
                <a:latin typeface="Calibri"/>
                <a:cs typeface="Calibri"/>
              </a:rPr>
              <a:t>.com</a:t>
            </a:r>
            <a:r>
              <a:rPr lang="es-ES_tradnl" dirty="0">
                <a:cs typeface="Calibri"/>
              </a:rPr>
              <a:t>/sensor1</a:t>
            </a:r>
            <a:r>
              <a:rPr lang="mr-IN" dirty="0">
                <a:latin typeface="Calibri"/>
                <a:cs typeface="Calibri"/>
              </a:rPr>
              <a:t>/status"</a:t>
            </a:r>
            <a:r>
              <a:rPr lang="es-ES_tradnl" dirty="0">
                <a:cs typeface="Calibri"/>
              </a:rPr>
              <a:t>,</a:t>
            </a:r>
            <a:r>
              <a:rPr lang="mr-IN" dirty="0">
                <a:latin typeface="Calibri"/>
                <a:cs typeface="Calibri"/>
              </a:rPr>
              <a:t> </a:t>
            </a:r>
            <a:endParaRPr lang="es-ES_tradnl" dirty="0">
              <a:latin typeface="Calibri"/>
              <a:cs typeface="Calibri"/>
            </a:endParaRPr>
          </a:p>
          <a:p>
            <a:r>
              <a:rPr lang="es-ES_tradnl" dirty="0">
                <a:latin typeface="Calibri"/>
                <a:cs typeface="Calibri"/>
              </a:rPr>
              <a:t>   </a:t>
            </a:r>
            <a:r>
              <a:rPr lang="mr-IN" dirty="0">
                <a:latin typeface="Calibri"/>
                <a:cs typeface="Calibri"/>
              </a:rPr>
              <a:t>"https://example</a:t>
            </a:r>
            <a:r>
              <a:rPr lang="es-ES_tradnl" dirty="0">
                <a:latin typeface="Calibri"/>
                <a:cs typeface="Calibri"/>
              </a:rPr>
              <a:t>-5</a:t>
            </a:r>
            <a:r>
              <a:rPr lang="mr-IN" dirty="0">
                <a:latin typeface="Calibri"/>
                <a:cs typeface="Calibri"/>
              </a:rPr>
              <a:t>.com</a:t>
            </a:r>
            <a:r>
              <a:rPr lang="es-ES_tradnl" dirty="0">
                <a:cs typeface="Calibri"/>
              </a:rPr>
              <a:t>/sensor1</a:t>
            </a:r>
            <a:r>
              <a:rPr lang="mr-IN" dirty="0">
                <a:latin typeface="Calibri"/>
                <a:cs typeface="Calibri"/>
              </a:rPr>
              <a:t>/status"</a:t>
            </a:r>
            <a:r>
              <a:rPr lang="es-ES_tradnl" dirty="0">
                <a:cs typeface="Calibri"/>
              </a:rPr>
              <a:t>,</a:t>
            </a:r>
            <a:r>
              <a:rPr lang="mr-IN" dirty="0">
                <a:latin typeface="Calibri"/>
                <a:cs typeface="Calibri"/>
              </a:rPr>
              <a:t> </a:t>
            </a:r>
            <a:endParaRPr lang="es-ES_tradnl" dirty="0">
              <a:latin typeface="Calibri"/>
              <a:cs typeface="Calibri"/>
            </a:endParaRPr>
          </a:p>
          <a:p>
            <a:r>
              <a:rPr lang="mr-IN" dirty="0">
                <a:latin typeface="Calibri"/>
                <a:cs typeface="Calibri"/>
              </a:rPr>
              <a:t>] </a:t>
            </a:r>
            <a:endParaRPr lang="mr-IN" dirty="0"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861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Example syntactic discovery queries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12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  <p:graphicFrame>
        <p:nvGraphicFramePr>
          <p:cNvPr id="9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299000"/>
              </p:ext>
            </p:extLst>
          </p:nvPr>
        </p:nvGraphicFramePr>
        <p:xfrm>
          <a:off x="457647" y="1443950"/>
          <a:ext cx="11258114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5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JSONPath</a:t>
                      </a:r>
                      <a:r>
                        <a:rPr lang="en-GB" dirty="0"/>
                        <a:t>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  <a:r>
                        <a:rPr lang="es-ES" dirty="0"/>
                        <a:t>P</a:t>
                      </a:r>
                      <a:r>
                        <a:rPr lang="en-GB" dirty="0" err="1"/>
                        <a:t>ath</a:t>
                      </a:r>
                      <a:r>
                        <a:rPr lang="en-GB" dirty="0"/>
                        <a:t>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/>
                          <a:cs typeface="Cambria"/>
                        </a:rPr>
                        <a:t>TDs with title 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"/>
                          <a:cs typeface="Cambria"/>
                        </a:rPr>
                        <a:t>Terrace Temperature Sensor</a:t>
                      </a:r>
                      <a:endParaRPr lang="en-GB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>
                          <a:latin typeface="Cambria"/>
                          <a:cs typeface="Cambria"/>
                        </a:rPr>
                        <a:t>$[?(@.title=='Terrace Temperature Sensor')]</a:t>
                      </a:r>
                      <a:endParaRPr lang="en-GB" sz="16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>
                          <a:latin typeface="Cambria"/>
                          <a:cs typeface="Cambria"/>
                        </a:rPr>
                        <a:t>*[title='Terrace Temperature Sensor']</a:t>
                      </a:r>
                      <a:endParaRPr lang="en-GB" sz="16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/>
                          <a:cs typeface="Cambria"/>
                        </a:rPr>
                        <a:t>TDs with title ending with </a:t>
                      </a:r>
                      <a:r>
                        <a:rPr lang="en-US" sz="1600" dirty="0">
                          <a:solidFill>
                            <a:srgbClr val="595959"/>
                          </a:solidFill>
                          <a:latin typeface="Cambria"/>
                          <a:cs typeface="Cambria"/>
                        </a:rPr>
                        <a:t>Temperature Sensor</a:t>
                      </a:r>
                      <a:endParaRPr lang="en-GB" sz="1600" dirty="0">
                        <a:solidFill>
                          <a:srgbClr val="595959"/>
                        </a:solidFill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>
                          <a:latin typeface="Cambria"/>
                          <a:cs typeface="Cambria"/>
                        </a:rPr>
                        <a:t>$[?(@.title=~/.*Temperature Sensor/)</a:t>
                      </a:r>
                      <a:endParaRPr lang="en-GB" sz="16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/>
                          <a:cs typeface="Cambria"/>
                        </a:rPr>
                        <a:t>*[ends-with(title, 'Temperature Sensor')]</a:t>
                      </a:r>
                      <a:r>
                        <a:rPr lang="es-ES" sz="1600" dirty="0">
                          <a:latin typeface="Cambria"/>
                          <a:cs typeface="Cambria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/>
                          <a:cs typeface="Cambria"/>
                        </a:rPr>
                        <a:t>TDs with title ending with </a:t>
                      </a:r>
                      <a:r>
                        <a:rPr lang="en-US" sz="1600" dirty="0">
                          <a:solidFill>
                            <a:srgbClr val="595959"/>
                          </a:solidFill>
                          <a:latin typeface="Cambria"/>
                          <a:cs typeface="Cambria"/>
                        </a:rPr>
                        <a:t>Temperature Sensor </a:t>
                      </a:r>
                      <a:r>
                        <a:rPr lang="en-US" sz="1600" dirty="0">
                          <a:latin typeface="Cambria"/>
                          <a:cs typeface="Cambria"/>
                        </a:rPr>
                        <a:t>and created in </a:t>
                      </a:r>
                      <a:r>
                        <a:rPr lang="en-US" sz="1600" dirty="0">
                          <a:solidFill>
                            <a:srgbClr val="595959"/>
                          </a:solidFill>
                          <a:latin typeface="Cambria"/>
                          <a:cs typeface="Cambria"/>
                        </a:rPr>
                        <a:t>March 2020</a:t>
                      </a:r>
                      <a:endParaRPr lang="en-GB" sz="1600" dirty="0">
                        <a:solidFill>
                          <a:srgbClr val="595959"/>
                        </a:solidFill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>
                          <a:latin typeface="Cambria"/>
                          <a:cs typeface="Cambria"/>
                        </a:rPr>
                        <a:t>$[?(@.title=~/.*Temperature Sensor/ &amp;&amp; @.created=~/2020-03-10/)]</a:t>
                      </a:r>
                      <a:endParaRPr lang="en-GB" sz="16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/>
                          <a:cs typeface="Cambria"/>
                        </a:rPr>
                        <a:t>*[ends-with(title, 'Temperature Sensor') and starts-with(created, '2020-03-10')]</a:t>
                      </a:r>
                      <a:endParaRPr lang="en-GB" sz="16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/>
                          <a:cs typeface="Cambria"/>
                        </a:rPr>
                        <a:t>TDs with form </a:t>
                      </a:r>
                      <a:r>
                        <a:rPr lang="en-US" sz="1600" dirty="0" err="1">
                          <a:latin typeface="Cambria"/>
                          <a:cs typeface="Cambria"/>
                        </a:rPr>
                        <a:t>href</a:t>
                      </a:r>
                      <a:r>
                        <a:rPr lang="en-US" sz="1600" dirty="0">
                          <a:latin typeface="Cambria"/>
                          <a:cs typeface="Cambria"/>
                        </a:rPr>
                        <a:t> values starting with </a:t>
                      </a:r>
                      <a:r>
                        <a:rPr lang="en-US" sz="1600" dirty="0">
                          <a:solidFill>
                            <a:srgbClr val="595959"/>
                          </a:solidFill>
                          <a:latin typeface="Cambria"/>
                          <a:cs typeface="Cambria"/>
                        </a:rPr>
                        <a:t>http</a:t>
                      </a:r>
                      <a:endParaRPr lang="en-GB" sz="1600" dirty="0">
                        <a:solidFill>
                          <a:srgbClr val="595959"/>
                        </a:solidFill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/>
                          <a:cs typeface="Cambria"/>
                        </a:rPr>
                        <a:t>not supported by the library</a:t>
                      </a:r>
                      <a:endParaRPr lang="en-GB" sz="16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>
                          <a:latin typeface="Cambria"/>
                          <a:cs typeface="Cambria"/>
                        </a:rPr>
                        <a:t>*[*/*/forms/*[starts-with(href, 'http')]]</a:t>
                      </a:r>
                      <a:endParaRPr lang="en-GB" sz="16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/>
                          <a:cs typeface="Cambria"/>
                        </a:rPr>
                        <a:t>TDs with </a:t>
                      </a:r>
                      <a:r>
                        <a:rPr lang="en-US" sz="1600" dirty="0" err="1">
                          <a:solidFill>
                            <a:srgbClr val="595959"/>
                          </a:solidFill>
                          <a:latin typeface="Cambria"/>
                          <a:cs typeface="Cambria"/>
                        </a:rPr>
                        <a:t>version.v:hardware</a:t>
                      </a:r>
                      <a:r>
                        <a:rPr lang="en-US" sz="1600" dirty="0">
                          <a:solidFill>
                            <a:srgbClr val="59595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lang="en-US" sz="1600" dirty="0">
                          <a:latin typeface="Cambria"/>
                          <a:cs typeface="Cambria"/>
                        </a:rPr>
                        <a:t>(namespace: v) equal to </a:t>
                      </a:r>
                      <a:r>
                        <a:rPr lang="en-US" sz="1600" dirty="0">
                          <a:solidFill>
                            <a:srgbClr val="595959"/>
                          </a:solidFill>
                          <a:latin typeface="Cambria"/>
                          <a:cs typeface="Cambria"/>
                        </a:rPr>
                        <a:t>"1.0"</a:t>
                      </a:r>
                      <a:endParaRPr lang="en-GB" sz="1600" dirty="0">
                        <a:solidFill>
                          <a:srgbClr val="595959"/>
                        </a:solidFill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>
                          <a:latin typeface="Cambria"/>
                          <a:cs typeface="Cambria"/>
                        </a:rPr>
                        <a:t>$[?(@.version.'v:hardware'=='1.0')</a:t>
                      </a:r>
                      <a:endParaRPr lang="en-GB" sz="16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mbria"/>
                          <a:cs typeface="Cambria"/>
                        </a:rPr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/>
                          <a:cs typeface="Cambria"/>
                        </a:rPr>
                        <a:t>Second to fourth TD</a:t>
                      </a:r>
                      <a:endParaRPr lang="en-GB" sz="16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/>
                          <a:cs typeface="Cambria"/>
                        </a:rPr>
                        <a:t>$[2:4]</a:t>
                      </a:r>
                      <a:endParaRPr lang="en-GB" sz="16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>
                          <a:latin typeface="Cambria"/>
                          <a:cs typeface="Cambria"/>
                        </a:rPr>
                        <a:t>*[position()&gt;=2 and position()&lt;4]</a:t>
                      </a:r>
                      <a:endParaRPr lang="en-GB" sz="16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712019" y="5492121"/>
            <a:ext cx="809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examples: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linksmart</a:t>
            </a:r>
            <a:r>
              <a:rPr lang="en-US" dirty="0"/>
              <a:t>/thing-directory/wiki/Query-Language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104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 and Cons of </a:t>
            </a:r>
            <a:r>
              <a:rPr lang="en-GB" dirty="0" err="1"/>
              <a:t>JSONPath</a:t>
            </a:r>
            <a:r>
              <a:rPr lang="en-GB" dirty="0"/>
              <a:t> and </a:t>
            </a:r>
            <a:r>
              <a:rPr lang="en-GB" dirty="0" err="1"/>
              <a:t>XPath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Short and expressive (X</a:t>
            </a:r>
            <a:r>
              <a:rPr lang="es-ES" dirty="0"/>
              <a:t>P</a:t>
            </a:r>
            <a:r>
              <a:rPr lang="en-US" dirty="0" err="1"/>
              <a:t>ath</a:t>
            </a:r>
            <a:r>
              <a:rPr lang="en-US" dirty="0"/>
              <a:t> and </a:t>
            </a:r>
            <a:r>
              <a:rPr lang="en-US" dirty="0" err="1"/>
              <a:t>JSONPath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Passed as URL query parameters (X</a:t>
            </a:r>
            <a:r>
              <a:rPr lang="es-ES" dirty="0"/>
              <a:t>P</a:t>
            </a:r>
            <a:r>
              <a:rPr lang="en-US" dirty="0" err="1"/>
              <a:t>ath</a:t>
            </a:r>
            <a:r>
              <a:rPr lang="en-US" dirty="0"/>
              <a:t> and </a:t>
            </a:r>
            <a:r>
              <a:rPr lang="en-US" dirty="0" err="1"/>
              <a:t>JSONPath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Value/object selection saves both client and server resources</a:t>
            </a:r>
          </a:p>
          <a:p>
            <a:pPr lvl="2"/>
            <a:r>
              <a:rPr lang="en-US" dirty="0"/>
              <a:t>(X</a:t>
            </a:r>
            <a:r>
              <a:rPr lang="es-ES" dirty="0"/>
              <a:t>P</a:t>
            </a:r>
            <a:r>
              <a:rPr lang="en-US" dirty="0" err="1"/>
              <a:t>ath</a:t>
            </a:r>
            <a:r>
              <a:rPr lang="en-US" dirty="0"/>
              <a:t> and </a:t>
            </a:r>
            <a:r>
              <a:rPr lang="en-US" dirty="0" err="1"/>
              <a:t>JSONPath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XPath</a:t>
            </a:r>
            <a:r>
              <a:rPr lang="en-US" dirty="0"/>
              <a:t> is a standard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Cons</a:t>
            </a:r>
          </a:p>
          <a:p>
            <a:pPr lvl="1"/>
            <a:r>
              <a:rPr lang="en-US" dirty="0"/>
              <a:t>TD fragments responses are not JSON-LD compliant (X</a:t>
            </a:r>
            <a:r>
              <a:rPr lang="es-ES" dirty="0"/>
              <a:t>P</a:t>
            </a:r>
            <a:r>
              <a:rPr lang="en-US" dirty="0" err="1"/>
              <a:t>ath</a:t>
            </a:r>
            <a:r>
              <a:rPr lang="en-US" dirty="0"/>
              <a:t> and </a:t>
            </a:r>
            <a:r>
              <a:rPr lang="en-US" dirty="0" err="1"/>
              <a:t>JSONPath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Complex queries can get verbose and messy (X</a:t>
            </a:r>
            <a:r>
              <a:rPr lang="es-ES" dirty="0"/>
              <a:t>P</a:t>
            </a:r>
            <a:r>
              <a:rPr lang="en-US" dirty="0" err="1"/>
              <a:t>ath</a:t>
            </a:r>
            <a:r>
              <a:rPr lang="en-US" dirty="0"/>
              <a:t> and </a:t>
            </a:r>
            <a:r>
              <a:rPr lang="en-US" dirty="0" err="1"/>
              <a:t>JSONPath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JSONPath</a:t>
            </a:r>
            <a:r>
              <a:rPr lang="en-US" dirty="0"/>
              <a:t> not a standard</a:t>
            </a:r>
          </a:p>
          <a:p>
            <a:pPr lvl="1"/>
            <a:r>
              <a:rPr lang="en-US" dirty="0" err="1"/>
              <a:t>JSONPath</a:t>
            </a:r>
            <a:r>
              <a:rPr lang="en-US" dirty="0"/>
              <a:t> may lead to security breaches on </a:t>
            </a:r>
            <a:r>
              <a:rPr lang="en-US"/>
              <a:t>some queries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13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4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Syntactic discovery allows to filter registered TDs using: </a:t>
            </a:r>
          </a:p>
          <a:p>
            <a:pPr lvl="1"/>
            <a:r>
              <a:rPr lang="en-US" dirty="0"/>
              <a:t>(MUST) </a:t>
            </a:r>
            <a:r>
              <a:rPr lang="en-US" dirty="0" err="1"/>
              <a:t>JSONPath</a:t>
            </a:r>
            <a:endParaRPr lang="en-US" dirty="0"/>
          </a:p>
          <a:p>
            <a:pPr lvl="1"/>
            <a:r>
              <a:rPr lang="en-US" dirty="0"/>
              <a:t>(SHOULD) X</a:t>
            </a:r>
            <a:r>
              <a:rPr lang="es-ES" dirty="0"/>
              <a:t>P</a:t>
            </a:r>
            <a:r>
              <a:rPr lang="en-US" dirty="0" err="1"/>
              <a:t>ath</a:t>
            </a:r>
            <a:endParaRPr lang="en-US" dirty="0"/>
          </a:p>
          <a:p>
            <a:r>
              <a:rPr lang="en-US" dirty="0"/>
              <a:t>Discovery answers are always a JSON:</a:t>
            </a:r>
          </a:p>
          <a:p>
            <a:pPr lvl="1"/>
            <a:r>
              <a:rPr lang="en-US" dirty="0"/>
              <a:t>Array of TDs</a:t>
            </a:r>
          </a:p>
          <a:p>
            <a:pPr lvl="1"/>
            <a:r>
              <a:rPr lang="en-US" dirty="0"/>
              <a:t>Array of TD fragments</a:t>
            </a:r>
          </a:p>
          <a:p>
            <a:pPr lvl="1"/>
            <a:endParaRPr lang="en-US" dirty="0"/>
          </a:p>
          <a:p>
            <a:r>
              <a:rPr lang="en-US" dirty="0"/>
              <a:t>Privacy &amp; Security</a:t>
            </a:r>
          </a:p>
          <a:p>
            <a:pPr lvl="1"/>
            <a:r>
              <a:rPr lang="en-US" dirty="0"/>
              <a:t>Discovery is </a:t>
            </a:r>
            <a:r>
              <a:rPr lang="en-US" dirty="0" err="1"/>
              <a:t>binded</a:t>
            </a:r>
            <a:r>
              <a:rPr lang="en-US" dirty="0"/>
              <a:t> to security and privacy policies defined in a TDD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14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4354-2A08-B447-B062-991D1530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Discovery in a nutshell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45C4-016E-2E42-BDC5-83FBB04A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1B5C4-B3CA-F448-B085-A6D68A5A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6BFE6-5879-D247-ACDD-BEBFAF3D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202A09-3A74-2444-A10D-07F8B5F8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 dirty="0"/>
          </a:p>
        </p:txBody>
      </p:sp>
      <p:pic>
        <p:nvPicPr>
          <p:cNvPr id="13" name="Imagen 12" descr="mermaid-diagram-202010161115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73" y="1690688"/>
            <a:ext cx="6477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8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4354-2A08-B447-B062-991D1530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Thing Description Directory (TDD) and discovery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45C4-016E-2E42-BDC5-83FBB04A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TDD syntactic discovery criterion:</a:t>
            </a:r>
          </a:p>
          <a:p>
            <a:pPr lvl="2"/>
            <a:r>
              <a:rPr lang="en-GB" dirty="0"/>
              <a:t>(Syntactic discovery) MUST support </a:t>
            </a:r>
            <a:r>
              <a:rPr lang="en-GB" dirty="0" err="1"/>
              <a:t>JSONPath</a:t>
            </a:r>
            <a:r>
              <a:rPr lang="en-GB" dirty="0"/>
              <a:t> as discovery criterion</a:t>
            </a:r>
          </a:p>
          <a:p>
            <a:pPr lvl="2"/>
            <a:r>
              <a:rPr lang="en-GB" dirty="0"/>
              <a:t>(Syntactic discovery) SHOULD support </a:t>
            </a:r>
            <a:r>
              <a:rPr lang="en-GB" dirty="0" err="1"/>
              <a:t>XPath</a:t>
            </a:r>
            <a:r>
              <a:rPr lang="en-GB" dirty="0"/>
              <a:t> as discovery criterion</a:t>
            </a:r>
          </a:p>
          <a:p>
            <a:pPr lvl="1"/>
            <a:endParaRPr lang="en-GB" dirty="0"/>
          </a:p>
          <a:p>
            <a:pPr lvl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TDD semantic discovery criterion:</a:t>
            </a:r>
          </a:p>
          <a:p>
            <a:pPr lvl="2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(Semantic discovery) May support SPARQL as discovery criterion</a:t>
            </a:r>
          </a:p>
          <a:p>
            <a:pPr lvl="1"/>
            <a:endParaRPr lang="en-GB" dirty="0"/>
          </a:p>
          <a:p>
            <a:pPr lvl="1"/>
            <a:r>
              <a:rPr lang="en-GB" dirty="0">
                <a:solidFill>
                  <a:srgbClr val="000000"/>
                </a:solidFill>
              </a:rPr>
              <a:t>TDD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/>
              <a:t>discovery answer:</a:t>
            </a:r>
          </a:p>
          <a:p>
            <a:pPr lvl="2"/>
            <a:r>
              <a:rPr lang="en-GB" dirty="0"/>
              <a:t>A set (array) of Thing Descriptions (TD) meeting the criterion are found</a:t>
            </a:r>
          </a:p>
          <a:p>
            <a:pPr lvl="2"/>
            <a:r>
              <a:rPr lang="en-GB" dirty="0"/>
              <a:t>A set (array) of Thing Descriptions (TD) fragments fulfilling the criterion are found</a:t>
            </a:r>
          </a:p>
          <a:p>
            <a:pPr lvl="2"/>
            <a:r>
              <a:rPr lang="en-GB" dirty="0"/>
              <a:t>Discovery results could be paginated (depending on the discovery criterion)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1B5C4-B3CA-F448-B085-A6D68A5A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6BFE6-5879-D247-ACDD-BEBFAF3D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202A09-3A74-2444-A10D-07F8B5F8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2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JSONPath</a:t>
            </a:r>
            <a:r>
              <a:rPr lang="en-GB" dirty="0"/>
              <a:t> syntactic discovery API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5745C4-016E-2E42-BDC5-83FBB04AC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 discovery criterion is </a:t>
            </a:r>
            <a:r>
              <a:rPr lang="en-US" dirty="0" err="1"/>
              <a:t>JSONPath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https://tools.ietf.org/id/draft-goessner-dispatch-jsonpath-00.html</a:t>
            </a:r>
            <a:endParaRPr lang="en-US" dirty="0"/>
          </a:p>
          <a:p>
            <a:pPr lvl="2"/>
            <a:r>
              <a:rPr lang="en-US" dirty="0"/>
              <a:t>Not standard, widely used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Response code:</a:t>
            </a:r>
          </a:p>
          <a:p>
            <a:pPr lvl="2"/>
            <a:r>
              <a:rPr lang="en-US" dirty="0"/>
              <a:t>200 (Ok) with application/</a:t>
            </a:r>
            <a:r>
              <a:rPr lang="en-US" dirty="0" err="1"/>
              <a:t>json</a:t>
            </a:r>
            <a:r>
              <a:rPr lang="en-US" dirty="0"/>
              <a:t> Content-Type header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Error codes:</a:t>
            </a:r>
          </a:p>
          <a:p>
            <a:pPr lvl="2"/>
            <a:r>
              <a:rPr lang="en-US" dirty="0"/>
              <a:t>400 (Bad Request): </a:t>
            </a:r>
            <a:r>
              <a:rPr lang="en-US" dirty="0" err="1"/>
              <a:t>JSONPath</a:t>
            </a:r>
            <a:r>
              <a:rPr lang="en-US" dirty="0"/>
              <a:t> expression not provided or contains syntax errors.</a:t>
            </a:r>
          </a:p>
          <a:p>
            <a:pPr lvl="2"/>
            <a:r>
              <a:rPr lang="en-US" dirty="0"/>
              <a:t>401 (Unauthorized): No authentication.</a:t>
            </a:r>
          </a:p>
          <a:p>
            <a:pPr lvl="2"/>
            <a:r>
              <a:rPr lang="en-US" dirty="0"/>
              <a:t>403 (Forbidden): Insufficient rights to the resource.</a:t>
            </a:r>
          </a:p>
        </p:txBody>
      </p:sp>
    </p:spTree>
    <p:extLst>
      <p:ext uri="{BB962C8B-B14F-4D97-AF65-F5344CB8AC3E}">
        <p14:creationId xmlns:p14="http://schemas.microsoft.com/office/powerpoint/2010/main" val="170894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mermaid-diagram-202010161127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44" y="2022418"/>
            <a:ext cx="7060970" cy="30679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JSONPath</a:t>
            </a:r>
            <a:r>
              <a:rPr lang="en-GB" dirty="0"/>
              <a:t> syntactic discovery API example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864871" y="1182137"/>
            <a:ext cx="4321699" cy="5047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sz="1400" dirty="0">
                <a:latin typeface="Calibri"/>
                <a:cs typeface="Calibri"/>
              </a:rPr>
              <a:t> ...</a:t>
            </a:r>
          </a:p>
          <a:p>
            <a:r>
              <a:rPr lang="mr-IN" sz="1400" dirty="0">
                <a:latin typeface="Calibri"/>
                <a:cs typeface="Calibri"/>
              </a:rPr>
              <a:t>  "searchJSONPath": {</a:t>
            </a:r>
          </a:p>
          <a:p>
            <a:r>
              <a:rPr lang="mr-IN" sz="1400" dirty="0">
                <a:latin typeface="Calibri"/>
                <a:cs typeface="Calibri"/>
              </a:rPr>
              <a:t>          "description": "Json Path syntactic search",</a:t>
            </a:r>
          </a:p>
          <a:p>
            <a:r>
              <a:rPr lang="mr-IN" sz="1400" dirty="0">
                <a:latin typeface="Calibri"/>
                <a:cs typeface="Calibri"/>
              </a:rPr>
              <a:t>          "uriVariables": {</a:t>
            </a:r>
          </a:p>
          <a:p>
            <a:r>
              <a:rPr lang="mr-IN" sz="1400" dirty="0">
                <a:latin typeface="Calibri"/>
                <a:cs typeface="Calibri"/>
              </a:rPr>
              <a:t>            "query":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"title": "A valid Json Path expression",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"type": "string",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"format": "iri-reference"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"forms": [</a:t>
            </a:r>
          </a:p>
          <a:p>
            <a:r>
              <a:rPr lang="mr-IN" sz="1400" dirty="0">
                <a:latin typeface="Calibri"/>
                <a:cs typeface="Calibri"/>
              </a:rPr>
              <a:t>           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"href": "/search/jsonpath?query=</a:t>
            </a:r>
            <a:r>
              <a:rPr lang="mr-IN" sz="1400" dirty="0">
                <a:solidFill>
                  <a:schemeClr val="tx1"/>
                </a:solidFill>
                <a:latin typeface="Calibri"/>
                <a:cs typeface="Calibri"/>
              </a:rPr>
              <a:t>{query}</a:t>
            </a:r>
            <a:r>
              <a:rPr lang="mr-IN" sz="1400" dirty="0">
                <a:latin typeface="Calibri"/>
                <a:cs typeface="Calibri"/>
              </a:rPr>
              <a:t>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"htv:methodName": "GET",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400" dirty="0">
                <a:latin typeface="Calibri"/>
                <a:cs typeface="Calibri"/>
              </a:rPr>
              <a:t>    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   "scopes": "search"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]</a:t>
            </a:r>
          </a:p>
          <a:p>
            <a:r>
              <a:rPr lang="mr-IN" sz="1400" dirty="0">
                <a:latin typeface="Calibri"/>
                <a:cs typeface="Calibri"/>
              </a:rPr>
              <a:t>        },</a:t>
            </a:r>
          </a:p>
          <a:p>
            <a:r>
              <a:rPr lang="mr-IN" sz="1400" dirty="0">
                <a:latin typeface="Calibri"/>
                <a:cs typeface="Calibri"/>
              </a:rPr>
              <a:t>      ...</a:t>
            </a:r>
            <a:endParaRPr lang="en-GB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41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mermaid-diagram-202010161127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44" y="2022418"/>
            <a:ext cx="7060970" cy="30679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JSONPath</a:t>
            </a:r>
            <a:r>
              <a:rPr lang="en-GB" dirty="0"/>
              <a:t> syntactic discovery API example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864871" y="1182137"/>
            <a:ext cx="4321699" cy="5047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sz="1400" dirty="0">
                <a:latin typeface="Calibri"/>
                <a:cs typeface="Calibri"/>
              </a:rPr>
              <a:t> ...</a:t>
            </a:r>
          </a:p>
          <a:p>
            <a:r>
              <a:rPr lang="mr-IN" sz="1400" dirty="0">
                <a:latin typeface="Calibri"/>
                <a:cs typeface="Calibri"/>
              </a:rPr>
              <a:t>  "searchJSONPath": {</a:t>
            </a:r>
          </a:p>
          <a:p>
            <a:r>
              <a:rPr lang="mr-IN" sz="1400" dirty="0">
                <a:latin typeface="Calibri"/>
                <a:cs typeface="Calibri"/>
              </a:rPr>
              <a:t>          "description": "Json Path syntactic search",</a:t>
            </a:r>
          </a:p>
          <a:p>
            <a:r>
              <a:rPr lang="mr-IN" sz="1400" dirty="0">
                <a:latin typeface="Calibri"/>
                <a:cs typeface="Calibri"/>
              </a:rPr>
              <a:t>          "uriVariables": {</a:t>
            </a:r>
          </a:p>
          <a:p>
            <a:r>
              <a:rPr lang="mr-IN" sz="1400" dirty="0">
                <a:latin typeface="Calibri"/>
                <a:cs typeface="Calibri"/>
              </a:rPr>
              <a:t>            "query":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"title": "A valid Json Path expression",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"type": "string",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"format": "iri-reference"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"forms": [</a:t>
            </a:r>
          </a:p>
          <a:p>
            <a:r>
              <a:rPr lang="mr-IN" sz="1400" dirty="0">
                <a:latin typeface="Calibri"/>
                <a:cs typeface="Calibri"/>
              </a:rPr>
              <a:t>           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"href": "/search/jsonpath?query=</a:t>
            </a:r>
            <a:r>
              <a:rPr lang="mr-IN" sz="1400" dirty="0">
                <a:solidFill>
                  <a:schemeClr val="tx1"/>
                </a:solidFill>
                <a:latin typeface="Calibri"/>
                <a:cs typeface="Calibri"/>
              </a:rPr>
              <a:t>{query}</a:t>
            </a:r>
            <a:r>
              <a:rPr lang="mr-IN" sz="1400" dirty="0">
                <a:latin typeface="Calibri"/>
                <a:cs typeface="Calibri"/>
              </a:rPr>
              <a:t>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"htv:methodName": "GET",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400" dirty="0">
                <a:latin typeface="Calibri"/>
                <a:cs typeface="Calibri"/>
              </a:rPr>
              <a:t>    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   "scopes": "search"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]</a:t>
            </a:r>
          </a:p>
          <a:p>
            <a:r>
              <a:rPr lang="mr-IN" sz="1400" dirty="0">
                <a:latin typeface="Calibri"/>
                <a:cs typeface="Calibri"/>
              </a:rPr>
              <a:t>        },</a:t>
            </a:r>
          </a:p>
          <a:p>
            <a:r>
              <a:rPr lang="mr-IN" sz="1400" dirty="0">
                <a:latin typeface="Calibri"/>
                <a:cs typeface="Calibri"/>
              </a:rPr>
              <a:t>      ...</a:t>
            </a:r>
            <a:endParaRPr lang="en-GB" sz="1400" dirty="0">
              <a:latin typeface="Calibri"/>
              <a:cs typeface="Calibri"/>
            </a:endParaRPr>
          </a:p>
        </p:txBody>
      </p:sp>
      <p:sp>
        <p:nvSpPr>
          <p:cNvPr id="12" name="Rectángulo 11"/>
          <p:cNvSpPr/>
          <p:nvPr/>
        </p:nvSpPr>
        <p:spPr>
          <a:xfrm flipV="1">
            <a:off x="3927782" y="4009106"/>
            <a:ext cx="57623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/>
          <p:cNvSpPr/>
          <p:nvPr/>
        </p:nvSpPr>
        <p:spPr>
          <a:xfrm flipV="1">
            <a:off x="7940978" y="3056230"/>
            <a:ext cx="240707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lamada con línea 2 (sin borde) 8"/>
          <p:cNvSpPr/>
          <p:nvPr/>
        </p:nvSpPr>
        <p:spPr>
          <a:xfrm>
            <a:off x="6436741" y="1469779"/>
            <a:ext cx="5342491" cy="564396"/>
          </a:xfrm>
          <a:prstGeom prst="callout2">
            <a:avLst>
              <a:gd name="adj1" fmla="val 100000"/>
              <a:gd name="adj2" fmla="val 40729"/>
              <a:gd name="adj3" fmla="val 181250"/>
              <a:gd name="adj4" fmla="val 40879"/>
              <a:gd name="adj5" fmla="val 249999"/>
              <a:gd name="adj6" fmla="val 37669"/>
            </a:avLst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ambria"/>
                <a:cs typeface="Cambria"/>
              </a:rPr>
              <a:t>Find TDs with title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/>
                <a:cs typeface="Cambria"/>
              </a:rPr>
              <a:t>Temperature Sensor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4751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mermaid-diagram-202010161127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44" y="2022418"/>
            <a:ext cx="7060970" cy="30679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JSONPath</a:t>
            </a:r>
            <a:r>
              <a:rPr lang="en-GB" dirty="0"/>
              <a:t> syntactic discovery API example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864871" y="1182137"/>
            <a:ext cx="4321699" cy="5047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sz="1400" dirty="0">
                <a:latin typeface="Calibri"/>
                <a:cs typeface="Calibri"/>
              </a:rPr>
              <a:t> ...</a:t>
            </a:r>
          </a:p>
          <a:p>
            <a:r>
              <a:rPr lang="mr-IN" sz="1400" dirty="0">
                <a:latin typeface="Calibri"/>
                <a:cs typeface="Calibri"/>
              </a:rPr>
              <a:t>  "searchJSONPath": {</a:t>
            </a:r>
          </a:p>
          <a:p>
            <a:r>
              <a:rPr lang="mr-IN" sz="1400" dirty="0">
                <a:latin typeface="Calibri"/>
                <a:cs typeface="Calibri"/>
              </a:rPr>
              <a:t>          "description": "Json Path syntactic search",</a:t>
            </a:r>
          </a:p>
          <a:p>
            <a:r>
              <a:rPr lang="mr-IN" sz="1400" dirty="0">
                <a:latin typeface="Calibri"/>
                <a:cs typeface="Calibri"/>
              </a:rPr>
              <a:t>          "uriVariables": {</a:t>
            </a:r>
          </a:p>
          <a:p>
            <a:r>
              <a:rPr lang="mr-IN" sz="1400" dirty="0">
                <a:latin typeface="Calibri"/>
                <a:cs typeface="Calibri"/>
              </a:rPr>
              <a:t>            "query":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"title": "A valid Json Path expression",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"type": "string",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"format": "iri-reference"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"forms": [</a:t>
            </a:r>
          </a:p>
          <a:p>
            <a:r>
              <a:rPr lang="mr-IN" sz="1400" dirty="0">
                <a:latin typeface="Calibri"/>
                <a:cs typeface="Calibri"/>
              </a:rPr>
              <a:t>           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"href": "/search/jsonpath?query=</a:t>
            </a:r>
            <a:r>
              <a:rPr lang="mr-IN" sz="1400" dirty="0">
                <a:solidFill>
                  <a:schemeClr val="tx1"/>
                </a:solidFill>
                <a:latin typeface="Calibri"/>
                <a:cs typeface="Calibri"/>
              </a:rPr>
              <a:t>{query}</a:t>
            </a:r>
            <a:r>
              <a:rPr lang="mr-IN" sz="1400" dirty="0">
                <a:latin typeface="Calibri"/>
                <a:cs typeface="Calibri"/>
              </a:rPr>
              <a:t>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"htv:methodName": "GET",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400" dirty="0">
                <a:latin typeface="Calibri"/>
                <a:cs typeface="Calibri"/>
              </a:rPr>
              <a:t>    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   "scopes": "search"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]</a:t>
            </a:r>
          </a:p>
          <a:p>
            <a:r>
              <a:rPr lang="mr-IN" sz="1400" dirty="0">
                <a:latin typeface="Calibri"/>
                <a:cs typeface="Calibri"/>
              </a:rPr>
              <a:t>        },</a:t>
            </a:r>
          </a:p>
          <a:p>
            <a:r>
              <a:rPr lang="mr-IN" sz="1400" dirty="0">
                <a:latin typeface="Calibri"/>
                <a:cs typeface="Calibri"/>
              </a:rPr>
              <a:t>      ...</a:t>
            </a:r>
            <a:endParaRPr lang="en-GB" sz="1400" dirty="0">
              <a:latin typeface="Calibri"/>
              <a:cs typeface="Calibri"/>
            </a:endParaRPr>
          </a:p>
        </p:txBody>
      </p:sp>
      <p:sp>
        <p:nvSpPr>
          <p:cNvPr id="12" name="Rectángulo 11"/>
          <p:cNvSpPr/>
          <p:nvPr/>
        </p:nvSpPr>
        <p:spPr>
          <a:xfrm flipV="1">
            <a:off x="3927782" y="4009106"/>
            <a:ext cx="57623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/>
          <p:cNvSpPr/>
          <p:nvPr/>
        </p:nvSpPr>
        <p:spPr>
          <a:xfrm flipV="1">
            <a:off x="7940978" y="3056230"/>
            <a:ext cx="240707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ipse 13"/>
          <p:cNvSpPr/>
          <p:nvPr/>
        </p:nvSpPr>
        <p:spPr>
          <a:xfrm>
            <a:off x="7573328" y="3891979"/>
            <a:ext cx="1411179" cy="411538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ector curvado 14"/>
          <p:cNvCxnSpPr>
            <a:stCxn id="14" idx="4"/>
            <a:endCxn id="13" idx="3"/>
          </p:cNvCxnSpPr>
          <p:nvPr/>
        </p:nvCxnSpPr>
        <p:spPr>
          <a:xfrm rot="5400000">
            <a:off x="7328292" y="3924189"/>
            <a:ext cx="571299" cy="1329954"/>
          </a:xfrm>
          <a:prstGeom prst="curvedConnector2">
            <a:avLst/>
          </a:prstGeom>
          <a:ln w="190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7491010" y="518708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Discovery answer is an array of TDs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717350" y="1081759"/>
            <a:ext cx="4539780" cy="2488637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Llamada con línea 2 (sin borde) 19"/>
          <p:cNvSpPr/>
          <p:nvPr/>
        </p:nvSpPr>
        <p:spPr>
          <a:xfrm>
            <a:off x="6436741" y="1469779"/>
            <a:ext cx="5342491" cy="564396"/>
          </a:xfrm>
          <a:prstGeom prst="callout2">
            <a:avLst>
              <a:gd name="adj1" fmla="val 100000"/>
              <a:gd name="adj2" fmla="val 40729"/>
              <a:gd name="adj3" fmla="val 181250"/>
              <a:gd name="adj4" fmla="val 40879"/>
              <a:gd name="adj5" fmla="val 249999"/>
              <a:gd name="adj6" fmla="val 37669"/>
            </a:avLst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ambria"/>
                <a:cs typeface="Cambria"/>
              </a:rPr>
              <a:t>Find TDs with title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/>
                <a:cs typeface="Cambria"/>
              </a:rPr>
              <a:t>Temperature Sensor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13836" y="3028156"/>
            <a:ext cx="6735128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dirty="0">
                <a:latin typeface="Calibri"/>
                <a:cs typeface="Calibri"/>
              </a:rPr>
              <a:t>[ </a:t>
            </a:r>
          </a:p>
          <a:p>
            <a:r>
              <a:rPr lang="es-ES_tradnl" dirty="0">
                <a:latin typeface="Calibri"/>
                <a:cs typeface="Calibri"/>
              </a:rPr>
              <a:t>      </a:t>
            </a:r>
            <a:r>
              <a:rPr lang="mr-IN" dirty="0">
                <a:latin typeface="Calibri"/>
                <a:cs typeface="Calibri"/>
              </a:rPr>
              <a:t>{</a:t>
            </a:r>
            <a:br>
              <a:rPr lang="mr-IN" dirty="0">
                <a:latin typeface="Calibri"/>
                <a:cs typeface="Calibri"/>
              </a:rPr>
            </a:br>
            <a:r>
              <a:rPr lang="es-ES_tradnl" dirty="0">
                <a:latin typeface="Calibri"/>
                <a:cs typeface="Calibri"/>
              </a:rPr>
              <a:t>         </a:t>
            </a:r>
            <a:r>
              <a:rPr lang="mr-IN" dirty="0">
                <a:latin typeface="Calibri"/>
                <a:cs typeface="Calibri"/>
              </a:rPr>
              <a:t>"@context":"https://www.w3.org/2019/wot/td/v1", </a:t>
            </a:r>
            <a:endParaRPr lang="es-ES_tradnl" dirty="0">
              <a:latin typeface="Calibri"/>
              <a:cs typeface="Calibri"/>
            </a:endParaRPr>
          </a:p>
          <a:p>
            <a:r>
              <a:rPr lang="es-ES_tradnl" dirty="0">
                <a:cs typeface="Calibri"/>
              </a:rPr>
              <a:t>          </a:t>
            </a:r>
            <a:r>
              <a:rPr lang="mr-IN" dirty="0">
                <a:latin typeface="Calibri"/>
                <a:cs typeface="Calibri"/>
              </a:rPr>
              <a:t>"id":"urn:example:1234",</a:t>
            </a:r>
            <a:endParaRPr lang="es-ES_tradnl" dirty="0">
              <a:latin typeface="Calibri"/>
              <a:cs typeface="Calibri"/>
            </a:endParaRPr>
          </a:p>
          <a:p>
            <a:r>
              <a:rPr lang="es-ES_tradnl" dirty="0">
                <a:latin typeface="Calibri"/>
                <a:cs typeface="Calibri"/>
              </a:rPr>
              <a:t>          </a:t>
            </a:r>
            <a:r>
              <a:rPr lang="mr-IN" dirty="0">
                <a:latin typeface="Calibri"/>
                <a:cs typeface="Calibri"/>
              </a:rPr>
              <a:t>"</a:t>
            </a:r>
            <a:r>
              <a:rPr lang="es-ES_tradnl" dirty="0" err="1">
                <a:latin typeface="Calibri"/>
                <a:cs typeface="Calibri"/>
              </a:rPr>
              <a:t>title</a:t>
            </a:r>
            <a:r>
              <a:rPr lang="mr-IN" dirty="0">
                <a:latin typeface="Calibri"/>
                <a:cs typeface="Calibri"/>
              </a:rPr>
              <a:t>":</a:t>
            </a:r>
            <a:r>
              <a:rPr lang="es-ES_tradnl" dirty="0">
                <a:latin typeface="Calibri"/>
                <a:cs typeface="Calibri"/>
              </a:rPr>
              <a:t> </a:t>
            </a:r>
            <a:r>
              <a:rPr lang="mr-IN" dirty="0">
                <a:latin typeface="Calibri"/>
                <a:cs typeface="Calibri"/>
              </a:rPr>
              <a:t>“</a:t>
            </a:r>
            <a:r>
              <a:rPr lang="es-ES_tradnl" dirty="0" err="1">
                <a:latin typeface="Calibri"/>
                <a:cs typeface="Calibri"/>
              </a:rPr>
              <a:t>Temperature</a:t>
            </a:r>
            <a:r>
              <a:rPr lang="es-ES_tradnl" dirty="0">
                <a:latin typeface="Calibri"/>
                <a:cs typeface="Calibri"/>
              </a:rPr>
              <a:t> Sensor</a:t>
            </a:r>
            <a:r>
              <a:rPr lang="mr-IN" dirty="0">
                <a:latin typeface="Calibri"/>
                <a:cs typeface="Calibri"/>
              </a:rPr>
              <a:t>"</a:t>
            </a:r>
            <a:br>
              <a:rPr lang="mr-IN" dirty="0">
                <a:latin typeface="Calibri"/>
                <a:cs typeface="Calibri"/>
              </a:rPr>
            </a:br>
            <a:r>
              <a:rPr lang="es-ES_tradnl" dirty="0">
                <a:latin typeface="Calibri"/>
                <a:cs typeface="Calibri"/>
              </a:rPr>
              <a:t>          </a:t>
            </a:r>
            <a:r>
              <a:rPr lang="mr-IN" dirty="0">
                <a:latin typeface="Calibri"/>
                <a:cs typeface="Calibri"/>
              </a:rPr>
              <a:t>... </a:t>
            </a:r>
          </a:p>
          <a:p>
            <a:r>
              <a:rPr lang="es-ES_tradnl" dirty="0">
                <a:latin typeface="Calibri"/>
                <a:cs typeface="Calibri"/>
              </a:rPr>
              <a:t>      }, </a:t>
            </a:r>
            <a:r>
              <a:rPr lang="mr-IN" dirty="0">
                <a:latin typeface="Calibri"/>
                <a:cs typeface="Calibri"/>
              </a:rPr>
              <a:t>{</a:t>
            </a:r>
            <a:br>
              <a:rPr lang="mr-IN" dirty="0">
                <a:latin typeface="Calibri"/>
                <a:cs typeface="Calibri"/>
              </a:rPr>
            </a:br>
            <a:r>
              <a:rPr lang="es-ES_tradnl" dirty="0">
                <a:cs typeface="Calibri"/>
              </a:rPr>
              <a:t>         </a:t>
            </a:r>
            <a:r>
              <a:rPr lang="mr-IN" dirty="0">
                <a:latin typeface="Calibri"/>
                <a:cs typeface="Calibri"/>
              </a:rPr>
              <a:t>"@context":"https://www.w3.org/2019/wot/td/v1", </a:t>
            </a:r>
            <a:endParaRPr lang="es-ES_tradnl" dirty="0">
              <a:cs typeface="Calibri"/>
            </a:endParaRPr>
          </a:p>
          <a:p>
            <a:r>
              <a:rPr lang="es-ES_tradnl" dirty="0">
                <a:cs typeface="Calibri"/>
              </a:rPr>
              <a:t>          </a:t>
            </a:r>
            <a:r>
              <a:rPr lang="mr-IN" dirty="0">
                <a:latin typeface="Calibri"/>
                <a:cs typeface="Calibri"/>
              </a:rPr>
              <a:t>"id":"urn:example:</a:t>
            </a:r>
            <a:r>
              <a:rPr lang="es-ES_tradnl" dirty="0">
                <a:latin typeface="Calibri"/>
                <a:cs typeface="Calibri"/>
              </a:rPr>
              <a:t>9856</a:t>
            </a:r>
            <a:r>
              <a:rPr lang="mr-IN" dirty="0">
                <a:latin typeface="Calibri"/>
                <a:cs typeface="Calibri"/>
              </a:rPr>
              <a:t>",</a:t>
            </a:r>
            <a:endParaRPr lang="es-ES_tradnl" dirty="0">
              <a:cs typeface="Calibri"/>
            </a:endParaRPr>
          </a:p>
          <a:p>
            <a:r>
              <a:rPr lang="es-ES_tradnl" dirty="0">
                <a:cs typeface="Calibri"/>
              </a:rPr>
              <a:t>          </a:t>
            </a:r>
            <a:r>
              <a:rPr lang="mr-IN" dirty="0">
                <a:latin typeface="Calibri"/>
                <a:cs typeface="Calibri"/>
              </a:rPr>
              <a:t>"</a:t>
            </a:r>
            <a:r>
              <a:rPr lang="es-ES_tradnl" dirty="0" err="1">
                <a:cs typeface="Calibri"/>
              </a:rPr>
              <a:t>title</a:t>
            </a:r>
            <a:r>
              <a:rPr lang="mr-IN" dirty="0">
                <a:latin typeface="Calibri"/>
                <a:cs typeface="Calibri"/>
              </a:rPr>
              <a:t>":</a:t>
            </a:r>
            <a:r>
              <a:rPr lang="es-ES_tradnl" dirty="0">
                <a:cs typeface="Calibri"/>
              </a:rPr>
              <a:t> </a:t>
            </a:r>
            <a:r>
              <a:rPr lang="mr-IN" dirty="0">
                <a:latin typeface="Calibri"/>
                <a:cs typeface="Calibri"/>
              </a:rPr>
              <a:t>“</a:t>
            </a:r>
            <a:r>
              <a:rPr lang="es-ES_tradnl" dirty="0" err="1">
                <a:cs typeface="Calibri"/>
              </a:rPr>
              <a:t>Temperature</a:t>
            </a:r>
            <a:r>
              <a:rPr lang="es-ES_tradnl" dirty="0">
                <a:cs typeface="Calibri"/>
              </a:rPr>
              <a:t> Sensor</a:t>
            </a:r>
            <a:r>
              <a:rPr lang="mr-IN" dirty="0">
                <a:latin typeface="Calibri"/>
                <a:cs typeface="Calibri"/>
              </a:rPr>
              <a:t>"</a:t>
            </a:r>
            <a:br>
              <a:rPr lang="mr-IN" dirty="0">
                <a:latin typeface="Calibri"/>
                <a:cs typeface="Calibri"/>
              </a:rPr>
            </a:br>
            <a:r>
              <a:rPr lang="es-ES_tradnl" dirty="0">
                <a:cs typeface="Calibri"/>
              </a:rPr>
              <a:t>         </a:t>
            </a:r>
            <a:r>
              <a:rPr lang="mr-IN" dirty="0">
                <a:latin typeface="Calibri"/>
                <a:cs typeface="Calibri"/>
              </a:rPr>
              <a:t>... </a:t>
            </a:r>
          </a:p>
          <a:p>
            <a:r>
              <a:rPr lang="es-ES_tradnl" dirty="0">
                <a:cs typeface="Calibri"/>
              </a:rPr>
              <a:t>      }, </a:t>
            </a:r>
            <a:r>
              <a:rPr lang="mr-IN" dirty="0">
                <a:latin typeface="Calibri"/>
                <a:cs typeface="Calibri"/>
              </a:rPr>
              <a:t>…</a:t>
            </a:r>
            <a:r>
              <a:rPr lang="es-ES_tradnl" dirty="0">
                <a:latin typeface="Calibri"/>
                <a:cs typeface="Calibri"/>
              </a:rPr>
              <a:t>.</a:t>
            </a:r>
          </a:p>
          <a:p>
            <a:r>
              <a:rPr lang="mr-IN" dirty="0">
                <a:latin typeface="Calibri"/>
                <a:cs typeface="Calibri"/>
              </a:rPr>
              <a:t> ], </a:t>
            </a:r>
          </a:p>
        </p:txBody>
      </p:sp>
    </p:spTree>
    <p:extLst>
      <p:ext uri="{BB962C8B-B14F-4D97-AF65-F5344CB8AC3E}">
        <p14:creationId xmlns:p14="http://schemas.microsoft.com/office/powerpoint/2010/main" val="340721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Syntactic discovery with </a:t>
            </a:r>
            <a:r>
              <a:rPr lang="en-GB" dirty="0" err="1"/>
              <a:t>XPath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discovery criterion is </a:t>
            </a:r>
            <a:r>
              <a:rPr lang="en-US" dirty="0" err="1"/>
              <a:t>XPath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https://www.w3.org/TR/xpath-31/</a:t>
            </a:r>
            <a:endParaRPr lang="en-US" dirty="0"/>
          </a:p>
          <a:p>
            <a:pPr lvl="2"/>
            <a:r>
              <a:rPr lang="en-US" dirty="0"/>
              <a:t>W3C standard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Response code:</a:t>
            </a:r>
          </a:p>
          <a:p>
            <a:pPr lvl="2"/>
            <a:r>
              <a:rPr lang="en-US" dirty="0"/>
              <a:t>200 (Ok) with application/</a:t>
            </a:r>
            <a:r>
              <a:rPr lang="en-US" dirty="0" err="1"/>
              <a:t>json</a:t>
            </a:r>
            <a:r>
              <a:rPr lang="en-US" dirty="0"/>
              <a:t> Content-Type header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Error codes:</a:t>
            </a:r>
          </a:p>
          <a:p>
            <a:pPr lvl="2"/>
            <a:r>
              <a:rPr lang="en-US" dirty="0"/>
              <a:t>400 (Bad Request): X</a:t>
            </a:r>
            <a:r>
              <a:rPr lang="es-ES" dirty="0"/>
              <a:t>P</a:t>
            </a:r>
            <a:r>
              <a:rPr lang="en-US" dirty="0" err="1"/>
              <a:t>ath</a:t>
            </a:r>
            <a:r>
              <a:rPr lang="en-US" dirty="0"/>
              <a:t> expression not provided or contains syntax errors.</a:t>
            </a:r>
          </a:p>
          <a:p>
            <a:pPr lvl="2"/>
            <a:r>
              <a:rPr lang="en-US" dirty="0"/>
              <a:t>401 (Unauthorized): No authentication.</a:t>
            </a:r>
          </a:p>
          <a:p>
            <a:pPr lvl="2"/>
            <a:r>
              <a:rPr lang="en-US" dirty="0"/>
              <a:t>403 (Forbidden): Insufficient rights to the resource.</a:t>
            </a:r>
          </a:p>
          <a:p>
            <a:pPr lvl="2"/>
            <a:r>
              <a:rPr lang="en-US" u="sng" dirty="0"/>
              <a:t>501 (Not Implemented): </a:t>
            </a:r>
            <a:r>
              <a:rPr lang="en-US" u="sng" dirty="0" err="1"/>
              <a:t>XPath</a:t>
            </a:r>
            <a:r>
              <a:rPr lang="en-US" u="sng" dirty="0"/>
              <a:t> API not supported.</a:t>
            </a:r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3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</a:t>
            </a:r>
            <a:r>
              <a:rPr lang="es-ES" dirty="0"/>
              <a:t>P</a:t>
            </a:r>
            <a:r>
              <a:rPr lang="en-GB" dirty="0" err="1"/>
              <a:t>ath</a:t>
            </a:r>
            <a:r>
              <a:rPr lang="en-GB" dirty="0"/>
              <a:t> syntactic discovery API example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864871" y="1182137"/>
            <a:ext cx="4321699" cy="5047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sz="1400" dirty="0">
                <a:latin typeface="Calibri"/>
                <a:cs typeface="Calibri"/>
              </a:rPr>
              <a:t>…</a:t>
            </a:r>
            <a:endParaRPr lang="es-ES_tradnl" sz="1400" dirty="0">
              <a:latin typeface="Calibri"/>
              <a:cs typeface="Calibri"/>
            </a:endParaRPr>
          </a:p>
          <a:p>
            <a:r>
              <a:rPr lang="mr-IN" sz="1400" dirty="0">
                <a:latin typeface="Calibri"/>
                <a:cs typeface="Calibri"/>
              </a:rPr>
              <a:t>"searchXPath": {</a:t>
            </a:r>
          </a:p>
          <a:p>
            <a:r>
              <a:rPr lang="mr-IN" sz="1400" dirty="0">
                <a:latin typeface="Calibri"/>
                <a:cs typeface="Calibri"/>
              </a:rPr>
              <a:t>          "description": "XPath syntactic search",</a:t>
            </a:r>
          </a:p>
          <a:p>
            <a:r>
              <a:rPr lang="mr-IN" sz="1400" dirty="0">
                <a:latin typeface="Calibri"/>
                <a:cs typeface="Calibri"/>
              </a:rPr>
              <a:t>          "uriVariables": {</a:t>
            </a:r>
          </a:p>
          <a:p>
            <a:r>
              <a:rPr lang="mr-IN" sz="1400" dirty="0">
                <a:latin typeface="Calibri"/>
                <a:cs typeface="Calibri"/>
              </a:rPr>
              <a:t>            "query":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"title": "A valid XPath expression",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"type": "string",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"format": "iri-reference"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"forms": [</a:t>
            </a:r>
          </a:p>
          <a:p>
            <a:r>
              <a:rPr lang="mr-IN" sz="1400" dirty="0">
                <a:latin typeface="Calibri"/>
                <a:cs typeface="Calibri"/>
              </a:rPr>
              <a:t>           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"href": "/search/xpath?query=</a:t>
            </a:r>
            <a:r>
              <a:rPr lang="mr-IN" sz="1400" dirty="0">
                <a:solidFill>
                  <a:schemeClr val="tx1"/>
                </a:solidFill>
                <a:latin typeface="Calibri"/>
                <a:cs typeface="Calibri"/>
              </a:rPr>
              <a:t>{query}</a:t>
            </a:r>
            <a:r>
              <a:rPr lang="mr-IN" sz="1400" dirty="0">
                <a:latin typeface="Calibri"/>
                <a:cs typeface="Calibri"/>
              </a:rPr>
              <a:t>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"htv:methodName": "GET",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400" dirty="0">
                <a:latin typeface="Calibri"/>
                <a:cs typeface="Calibri"/>
              </a:rPr>
              <a:t>    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   "scopes": "search"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]</a:t>
            </a:r>
          </a:p>
          <a:p>
            <a:r>
              <a:rPr lang="mr-IN" sz="1400" dirty="0">
                <a:latin typeface="Calibri"/>
                <a:cs typeface="Calibri"/>
              </a:rPr>
              <a:t>        },</a:t>
            </a:r>
            <a:endParaRPr lang="es-ES_tradnl" sz="1400" dirty="0">
              <a:latin typeface="Calibri"/>
              <a:cs typeface="Calibri"/>
            </a:endParaRPr>
          </a:p>
          <a:p>
            <a:r>
              <a:rPr lang="mr-IN" sz="1400" dirty="0">
                <a:latin typeface="Calibri"/>
                <a:cs typeface="Calibri"/>
              </a:rPr>
              <a:t>…</a:t>
            </a:r>
            <a:endParaRPr lang="en-GB" sz="1400" dirty="0">
              <a:latin typeface="Calibri"/>
              <a:cs typeface="Calibri"/>
            </a:endParaRPr>
          </a:p>
        </p:txBody>
      </p:sp>
      <p:pic>
        <p:nvPicPr>
          <p:cNvPr id="10" name="Imagen 9" descr="mermaid-diagram-202010161145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08" y="2026804"/>
            <a:ext cx="6605406" cy="322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5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2192</TotalTime>
  <Words>1723</Words>
  <Application>Microsoft Macintosh PowerPoint</Application>
  <PresentationFormat>Widescreen</PresentationFormat>
  <Paragraphs>293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</vt:lpstr>
      <vt:lpstr>Office Theme</vt:lpstr>
      <vt:lpstr>Syntactic Discovery in Directories</vt:lpstr>
      <vt:lpstr>Discovery in a nutshell</vt:lpstr>
      <vt:lpstr>Thing Description Directory (TDD) and discovery</vt:lpstr>
      <vt:lpstr>JSONPath syntactic discovery API</vt:lpstr>
      <vt:lpstr>JSONPath syntactic discovery API example</vt:lpstr>
      <vt:lpstr>JSONPath syntactic discovery API example</vt:lpstr>
      <vt:lpstr>JSONPath syntactic discovery API example</vt:lpstr>
      <vt:lpstr>Syntactic discovery with XPath</vt:lpstr>
      <vt:lpstr>XPath syntactic discovery API example</vt:lpstr>
      <vt:lpstr>XPath syntactic discovery API example</vt:lpstr>
      <vt:lpstr>XPath syntactic discovery API example</vt:lpstr>
      <vt:lpstr>Example syntactic discovery queries</vt:lpstr>
      <vt:lpstr>Pros and Cons of JSONPath and XPath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ANDREA JESUS CIMMINO ARRIAGA</cp:lastModifiedBy>
  <cp:revision>78</cp:revision>
  <dcterms:created xsi:type="dcterms:W3CDTF">2020-10-05T11:46:36Z</dcterms:created>
  <dcterms:modified xsi:type="dcterms:W3CDTF">2021-03-08T15:49:48Z</dcterms:modified>
</cp:coreProperties>
</file>