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72" r:id="rId4"/>
    <p:sldId id="271" r:id="rId5"/>
    <p:sldId id="264" r:id="rId6"/>
    <p:sldId id="258" r:id="rId7"/>
    <p:sldId id="259" r:id="rId8"/>
    <p:sldId id="263" r:id="rId9"/>
    <p:sldId id="260" r:id="rId10"/>
    <p:sldId id="262" r:id="rId11"/>
    <p:sldId id="270" r:id="rId12"/>
    <p:sldId id="273" r:id="rId13"/>
    <p:sldId id="267" r:id="rId14"/>
    <p:sldId id="268" r:id="rId15"/>
    <p:sldId id="269" r:id="rId16"/>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6"/>
    <p:restoredTop sz="94650"/>
  </p:normalViewPr>
  <p:slideViewPr>
    <p:cSldViewPr snapToGrid="0" snapToObjects="1">
      <p:cViewPr varScale="1">
        <p:scale>
          <a:sx n="122" d="100"/>
          <a:sy n="122" d="100"/>
        </p:scale>
        <p:origin x="1496" y="200"/>
      </p:cViewPr>
      <p:guideLst/>
    </p:cSldViewPr>
  </p:slideViewPr>
  <p:notesTextViewPr>
    <p:cViewPr>
      <p:scale>
        <a:sx n="1" d="1"/>
        <a:sy n="1" d="1"/>
      </p:scale>
      <p:origin x="0" y="0"/>
    </p:cViewPr>
  </p:notesTextViewPr>
  <p:notesViewPr>
    <p:cSldViewPr snapToGrid="0" snapToObjects="1">
      <p:cViewPr varScale="1">
        <p:scale>
          <a:sx n="95" d="100"/>
          <a:sy n="95" d="100"/>
        </p:scale>
        <p:origin x="3440" y="20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F4F43-B1C1-BD4F-BCBD-5B60E09A734C}" type="datetimeFigureOut">
              <a:rPr lang="en-US" smtClean="0"/>
              <a:t>3/23/21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492DE-9567-C244-9C16-CB12087E0D0C}" type="slidenum">
              <a:rPr lang="en-US" smtClean="0"/>
              <a:t>‹#›</a:t>
            </a:fld>
            <a:endParaRPr lang="en-US"/>
          </a:p>
        </p:txBody>
      </p:sp>
    </p:spTree>
    <p:extLst>
      <p:ext uri="{BB962C8B-B14F-4D97-AF65-F5344CB8AC3E}">
        <p14:creationId xmlns:p14="http://schemas.microsoft.com/office/powerpoint/2010/main" val="50136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4492DE-9567-C244-9C16-CB12087E0D0C}" type="slidenum">
              <a:rPr lang="en-US" smtClean="0"/>
              <a:t>1</a:t>
            </a:fld>
            <a:endParaRPr lang="en-US"/>
          </a:p>
        </p:txBody>
      </p:sp>
    </p:spTree>
    <p:extLst>
      <p:ext uri="{BB962C8B-B14F-4D97-AF65-F5344CB8AC3E}">
        <p14:creationId xmlns:p14="http://schemas.microsoft.com/office/powerpoint/2010/main" val="64540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4492DE-9567-C244-9C16-CB12087E0D0C}" type="slidenum">
              <a:rPr lang="en-US" smtClean="0"/>
              <a:t>2</a:t>
            </a:fld>
            <a:endParaRPr lang="en-US"/>
          </a:p>
        </p:txBody>
      </p:sp>
    </p:spTree>
    <p:extLst>
      <p:ext uri="{BB962C8B-B14F-4D97-AF65-F5344CB8AC3E}">
        <p14:creationId xmlns:p14="http://schemas.microsoft.com/office/powerpoint/2010/main" val="1174008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Ionic paddle wheel:</a:t>
            </a:r>
          </a:p>
          <a:p>
            <a:r>
              <a:rPr lang="en-US" dirty="0" smtClean="0"/>
              <a:t>Through special arrangement of the electrodes, a strong electric field is created at the anode, which "steals" electrical charges from the Nitrogen molecules, making them positive ions. The N2(+) ions then drift toward the cathode due to electrostatic attraction, where along the way they statistically interact with air molecules and transfer momentum to them, generating a thrust force roughly in the plane of the electrodes, in accordance with </a:t>
            </a:r>
            <a:r>
              <a:rPr lang="en-US" dirty="0" smtClean="0"/>
              <a:t>Newton's third law of motion. The circuit is completed by the N2(+) ions arriving at the cathode, where they collect the stolen charge and become neutral molecules again. The current in the circuit is an indication of the ionic flow density when operating in the non-arcing condition.</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364492DE-9567-C244-9C16-CB12087E0D0C}" type="slidenum">
              <a:rPr lang="en-US" smtClean="0"/>
              <a:t>3</a:t>
            </a:fld>
            <a:endParaRPr lang="en-US" dirty="0"/>
          </a:p>
        </p:txBody>
      </p:sp>
    </p:spTree>
    <p:extLst>
      <p:ext uri="{BB962C8B-B14F-4D97-AF65-F5344CB8AC3E}">
        <p14:creationId xmlns:p14="http://schemas.microsoft.com/office/powerpoint/2010/main" val="2033032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4492DE-9567-C244-9C16-CB12087E0D0C}" type="slidenum">
              <a:rPr lang="en-US" smtClean="0"/>
              <a:t>4</a:t>
            </a:fld>
            <a:endParaRPr lang="en-US"/>
          </a:p>
        </p:txBody>
      </p:sp>
    </p:spTree>
    <p:extLst>
      <p:ext uri="{BB962C8B-B14F-4D97-AF65-F5344CB8AC3E}">
        <p14:creationId xmlns:p14="http://schemas.microsoft.com/office/powerpoint/2010/main" val="214014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4492DE-9567-C244-9C16-CB12087E0D0C}" type="slidenum">
              <a:rPr lang="en-US" smtClean="0"/>
              <a:t>5</a:t>
            </a:fld>
            <a:endParaRPr lang="en-US"/>
          </a:p>
        </p:txBody>
      </p:sp>
    </p:spTree>
    <p:extLst>
      <p:ext uri="{BB962C8B-B14F-4D97-AF65-F5344CB8AC3E}">
        <p14:creationId xmlns:p14="http://schemas.microsoft.com/office/powerpoint/2010/main" val="1999450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4492DE-9567-C244-9C16-CB12087E0D0C}" type="slidenum">
              <a:rPr lang="en-US" smtClean="0"/>
              <a:t>6</a:t>
            </a:fld>
            <a:endParaRPr lang="en-US"/>
          </a:p>
        </p:txBody>
      </p:sp>
    </p:spTree>
    <p:extLst>
      <p:ext uri="{BB962C8B-B14F-4D97-AF65-F5344CB8AC3E}">
        <p14:creationId xmlns:p14="http://schemas.microsoft.com/office/powerpoint/2010/main" val="1713960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4492DE-9567-C244-9C16-CB12087E0D0C}" type="slidenum">
              <a:rPr lang="en-US" smtClean="0"/>
              <a:t>7</a:t>
            </a:fld>
            <a:endParaRPr lang="en-US"/>
          </a:p>
        </p:txBody>
      </p:sp>
    </p:spTree>
    <p:extLst>
      <p:ext uri="{BB962C8B-B14F-4D97-AF65-F5344CB8AC3E}">
        <p14:creationId xmlns:p14="http://schemas.microsoft.com/office/powerpoint/2010/main" val="485845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4492DE-9567-C244-9C16-CB12087E0D0C}" type="slidenum">
              <a:rPr lang="en-US" smtClean="0"/>
              <a:t>8</a:t>
            </a:fld>
            <a:endParaRPr lang="en-US"/>
          </a:p>
        </p:txBody>
      </p:sp>
    </p:spTree>
    <p:extLst>
      <p:ext uri="{BB962C8B-B14F-4D97-AF65-F5344CB8AC3E}">
        <p14:creationId xmlns:p14="http://schemas.microsoft.com/office/powerpoint/2010/main" val="192537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C988CF-91C8-584A-B291-AAD218594E56}" type="datetimeFigureOut">
              <a:rPr lang="en-US" smtClean="0"/>
              <a:t>3/23/21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4426C-4B5C-AF4A-A150-13F074209FE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C988CF-91C8-584A-B291-AAD218594E56}" type="datetimeFigureOut">
              <a:rPr lang="en-US" smtClean="0"/>
              <a:t>3/23/21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4426C-4B5C-AF4A-A150-13F074209F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C988CF-91C8-584A-B291-AAD218594E56}" type="datetimeFigureOut">
              <a:rPr lang="en-US" smtClean="0"/>
              <a:t>3/23/21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4426C-4B5C-AF4A-A150-13F074209F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C988CF-91C8-584A-B291-AAD218594E56}" type="datetimeFigureOut">
              <a:rPr lang="en-US" smtClean="0"/>
              <a:t>3/23/21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4426C-4B5C-AF4A-A150-13F074209F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C988CF-91C8-584A-B291-AAD218594E56}" type="datetimeFigureOut">
              <a:rPr lang="en-US" smtClean="0"/>
              <a:t>3/23/21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4426C-4B5C-AF4A-A150-13F074209F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C988CF-91C8-584A-B291-AAD218594E56}" type="datetimeFigureOut">
              <a:rPr lang="en-US" smtClean="0"/>
              <a:t>3/23/21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4426C-4B5C-AF4A-A150-13F074209FE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C988CF-91C8-584A-B291-AAD218594E56}" type="datetimeFigureOut">
              <a:rPr lang="en-US" smtClean="0"/>
              <a:t>3/23/21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54426C-4B5C-AF4A-A150-13F074209F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C988CF-91C8-584A-B291-AAD218594E56}" type="datetimeFigureOut">
              <a:rPr lang="en-US" smtClean="0"/>
              <a:t>3/23/21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54426C-4B5C-AF4A-A150-13F074209F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988CF-91C8-584A-B291-AAD218594E56}" type="datetimeFigureOut">
              <a:rPr lang="en-US" smtClean="0"/>
              <a:t>3/23/21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54426C-4B5C-AF4A-A150-13F074209F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988CF-91C8-584A-B291-AAD218594E56}" type="datetimeFigureOut">
              <a:rPr lang="en-US" smtClean="0"/>
              <a:t>3/23/21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4426C-4B5C-AF4A-A150-13F074209F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988CF-91C8-584A-B291-AAD218594E56}" type="datetimeFigureOut">
              <a:rPr lang="en-US" smtClean="0"/>
              <a:t>3/23/21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4426C-4B5C-AF4A-A150-13F074209F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988CF-91C8-584A-B291-AAD218594E56}" type="datetimeFigureOut">
              <a:rPr lang="en-US" smtClean="0"/>
              <a:t>3/23/21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4426C-4B5C-AF4A-A150-13F074209FE0}" type="slidenum">
              <a:rPr lang="en-US" smtClean="0"/>
              <a:t>‹#›</a:t>
            </a:fld>
            <a:endParaRPr lang="en-US"/>
          </a:p>
        </p:txBody>
      </p:sp>
    </p:spTree>
    <p:extLst>
      <p:ext uri="{BB962C8B-B14F-4D97-AF65-F5344CB8AC3E}">
        <p14:creationId xmlns:p14="http://schemas.microsoft.com/office/powerpoint/2010/main" val="1114489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jkoster/onefb-sdk/blob/main/control-models/modbus/sdfthing-modbus-ehd-rtu.sdf.json" TargetMode="External"/><Relationship Id="rId4" Type="http://schemas.openxmlformats.org/officeDocument/2006/relationships/hyperlink" Target="https://github.com/mjkoster/onefb-sdk/blob/main/control-models/modbus/modbus-rtu.td.jsonld"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onedm.org/playground/#/sdfObject/Voltag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OneDM@WoT</a:t>
            </a:r>
            <a:r>
              <a:rPr lang="en-US" dirty="0" smtClean="0"/>
              <a:t> </a:t>
            </a:r>
            <a:r>
              <a:rPr lang="en-US" dirty="0" err="1" smtClean="0"/>
              <a:t>Plugfest</a:t>
            </a:r>
            <a:endParaRPr lang="en-US" dirty="0"/>
          </a:p>
        </p:txBody>
      </p:sp>
      <p:sp>
        <p:nvSpPr>
          <p:cNvPr id="3" name="Subtitle 2"/>
          <p:cNvSpPr>
            <a:spLocks noGrp="1"/>
          </p:cNvSpPr>
          <p:nvPr>
            <p:ph type="subTitle" idx="1"/>
          </p:nvPr>
        </p:nvSpPr>
        <p:spPr/>
        <p:txBody>
          <a:bodyPr/>
          <a:lstStyle/>
          <a:p>
            <a:r>
              <a:rPr lang="en-US" dirty="0" smtClean="0"/>
              <a:t>Summary</a:t>
            </a:r>
          </a:p>
          <a:p>
            <a:r>
              <a:rPr lang="en-US" dirty="0" smtClean="0"/>
              <a:t>March 24, 2021</a:t>
            </a:r>
            <a:endParaRPr lang="en-US" dirty="0" smtClean="0"/>
          </a:p>
          <a:p>
            <a:r>
              <a:rPr lang="en-US" dirty="0" smtClean="0"/>
              <a:t>Michael J. Koster</a:t>
            </a:r>
            <a:endParaRPr lang="en-US" dirty="0"/>
          </a:p>
        </p:txBody>
      </p:sp>
    </p:spTree>
    <p:extLst>
      <p:ext uri="{BB962C8B-B14F-4D97-AF65-F5344CB8AC3E}">
        <p14:creationId xmlns:p14="http://schemas.microsoft.com/office/powerpoint/2010/main" val="209529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4180"/>
            <a:ext cx="7886700" cy="1325563"/>
          </a:xfrm>
        </p:spPr>
        <p:txBody>
          <a:bodyPr/>
          <a:lstStyle/>
          <a:p>
            <a:r>
              <a:rPr lang="en-US" dirty="0" smtClean="0"/>
              <a:t>Modbus binding</a:t>
            </a:r>
            <a:endParaRPr lang="en-US" dirty="0"/>
          </a:p>
        </p:txBody>
      </p:sp>
      <p:sp>
        <p:nvSpPr>
          <p:cNvPr id="3" name="Content Placeholder 2"/>
          <p:cNvSpPr>
            <a:spLocks noGrp="1"/>
          </p:cNvSpPr>
          <p:nvPr>
            <p:ph idx="1"/>
          </p:nvPr>
        </p:nvSpPr>
        <p:spPr>
          <a:xfrm>
            <a:off x="628650" y="1233343"/>
            <a:ext cx="8069036" cy="4990812"/>
          </a:xfrm>
        </p:spPr>
        <p:txBody>
          <a:bodyPr/>
          <a:lstStyle/>
          <a:p>
            <a:r>
              <a:rPr lang="en-US" dirty="0" smtClean="0"/>
              <a:t>Hosted 2 </a:t>
            </a:r>
            <a:r>
              <a:rPr lang="en-US" dirty="0" err="1" smtClean="0"/>
              <a:t>modbus</a:t>
            </a:r>
            <a:r>
              <a:rPr lang="en-US" dirty="0" smtClean="0"/>
              <a:t> devices for the test case and </a:t>
            </a:r>
            <a:r>
              <a:rPr lang="en-US" dirty="0" err="1" smtClean="0"/>
              <a:t>plugfest</a:t>
            </a:r>
            <a:endParaRPr lang="en-US" dirty="0" smtClean="0"/>
          </a:p>
          <a:p>
            <a:r>
              <a:rPr lang="en-US" dirty="0" smtClean="0"/>
              <a:t>Modbus vocabulary suggestions</a:t>
            </a:r>
          </a:p>
          <a:p>
            <a:pPr lvl="1"/>
            <a:r>
              <a:rPr lang="en-US" dirty="0" smtClean="0"/>
              <a:t>use address and quantity instead of offset and length</a:t>
            </a:r>
          </a:p>
          <a:p>
            <a:pPr lvl="1"/>
            <a:r>
              <a:rPr lang="en-US" dirty="0" smtClean="0"/>
              <a:t>review "entity" concept to collapse read/write/</a:t>
            </a:r>
            <a:r>
              <a:rPr lang="en-US" dirty="0" err="1" smtClean="0"/>
              <a:t>obs</a:t>
            </a:r>
            <a:endParaRPr lang="en-US" dirty="0" smtClean="0"/>
          </a:p>
          <a:p>
            <a:r>
              <a:rPr lang="en-US" dirty="0" smtClean="0"/>
              <a:t>Modbus URI construction feedback</a:t>
            </a:r>
          </a:p>
          <a:p>
            <a:r>
              <a:rPr lang="en-US" dirty="0" smtClean="0"/>
              <a:t>Modbus requires read multiple entities</a:t>
            </a:r>
          </a:p>
          <a:p>
            <a:pPr lvl="1"/>
            <a:r>
              <a:rPr lang="en-US" dirty="0" smtClean="0"/>
              <a:t>Should we use array property or TD </a:t>
            </a:r>
            <a:r>
              <a:rPr lang="en-US" dirty="0" err="1" smtClean="0"/>
              <a:t>readmultiple</a:t>
            </a:r>
            <a:r>
              <a:rPr lang="en-US" dirty="0" smtClean="0"/>
              <a:t>?</a:t>
            </a:r>
          </a:p>
          <a:p>
            <a:pPr lvl="1"/>
            <a:r>
              <a:rPr lang="en-US" dirty="0" smtClean="0"/>
              <a:t>Entity blocks need to be defined separately in the TD</a:t>
            </a:r>
          </a:p>
          <a:p>
            <a:pPr lvl="1"/>
            <a:r>
              <a:rPr lang="en-US" dirty="0" smtClean="0"/>
              <a:t>Entity size needs to be defined in a </a:t>
            </a:r>
            <a:r>
              <a:rPr lang="en-US" dirty="0" err="1" smtClean="0"/>
              <a:t>dataschema</a:t>
            </a:r>
            <a:r>
              <a:rPr lang="en-US" dirty="0" smtClean="0"/>
              <a:t> extension</a:t>
            </a:r>
          </a:p>
          <a:p>
            <a:pPr lvl="1"/>
            <a:r>
              <a:rPr lang="en-US" dirty="0" smtClean="0"/>
              <a:t>How do we semantically identify the individual entities?</a:t>
            </a:r>
            <a:endParaRPr lang="en-US" dirty="0"/>
          </a:p>
        </p:txBody>
      </p:sp>
    </p:spTree>
    <p:extLst>
      <p:ext uri="{BB962C8B-B14F-4D97-AF65-F5344CB8AC3E}">
        <p14:creationId xmlns:p14="http://schemas.microsoft.com/office/powerpoint/2010/main" val="54110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r>
              <a:rPr lang="en-US" dirty="0"/>
              <a:t>Example node-RED application</a:t>
            </a:r>
          </a:p>
          <a:p>
            <a:r>
              <a:rPr lang="en-US" dirty="0" smtClean="0"/>
              <a:t>Mapping file and binding extensions to SDF</a:t>
            </a:r>
          </a:p>
          <a:p>
            <a:r>
              <a:rPr lang="en-US" dirty="0" smtClean="0"/>
              <a:t>Semantic Proxy</a:t>
            </a:r>
          </a:p>
        </p:txBody>
      </p:sp>
    </p:spTree>
    <p:extLst>
      <p:ext uri="{BB962C8B-B14F-4D97-AF65-F5344CB8AC3E}">
        <p14:creationId xmlns:p14="http://schemas.microsoft.com/office/powerpoint/2010/main" val="88135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using Node-RED</a:t>
            </a:r>
            <a:endParaRPr lang="en-US" dirty="0"/>
          </a:p>
        </p:txBody>
      </p:sp>
      <p:sp>
        <p:nvSpPr>
          <p:cNvPr id="3" name="Content Placeholder 2"/>
          <p:cNvSpPr>
            <a:spLocks noGrp="1"/>
          </p:cNvSpPr>
          <p:nvPr>
            <p:ph idx="1"/>
          </p:nvPr>
        </p:nvSpPr>
        <p:spPr/>
        <p:txBody>
          <a:bodyPr/>
          <a:lstStyle/>
          <a:p>
            <a:r>
              <a:rPr lang="en-US" dirty="0" smtClean="0"/>
              <a:t>Sequences the power supply output voltage control through a series of steps and records the electrode voltage, electrode current, and thrust</a:t>
            </a:r>
          </a:p>
          <a:p>
            <a:r>
              <a:rPr lang="en-US" dirty="0" smtClean="0"/>
              <a:t>Value scaling reflected in TD extension parameters</a:t>
            </a:r>
          </a:p>
          <a:p>
            <a:r>
              <a:rPr lang="en-US" dirty="0" smtClean="0"/>
              <a:t>Setup parameters for maximum voltage and current, DC voltage step, and step time</a:t>
            </a:r>
          </a:p>
          <a:p>
            <a:r>
              <a:rPr lang="en-US" dirty="0" smtClean="0"/>
              <a:t>Start button is an example of a long-running action (if the experiment had its own TD)</a:t>
            </a:r>
            <a:endParaRPr lang="en-US" dirty="0"/>
          </a:p>
        </p:txBody>
      </p:sp>
    </p:spTree>
    <p:extLst>
      <p:ext uri="{BB962C8B-B14F-4D97-AF65-F5344CB8AC3E}">
        <p14:creationId xmlns:p14="http://schemas.microsoft.com/office/powerpoint/2010/main" val="1984387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Files, Bindings, and Extension Points</a:t>
            </a:r>
            <a:endParaRPr lang="en-US" dirty="0"/>
          </a:p>
        </p:txBody>
      </p:sp>
      <p:sp>
        <p:nvSpPr>
          <p:cNvPr id="3" name="Content Placeholder 2"/>
          <p:cNvSpPr>
            <a:spLocks noGrp="1"/>
          </p:cNvSpPr>
          <p:nvPr>
            <p:ph idx="1"/>
          </p:nvPr>
        </p:nvSpPr>
        <p:spPr/>
        <p:txBody>
          <a:bodyPr/>
          <a:lstStyle/>
          <a:p>
            <a:r>
              <a:rPr lang="en-US" dirty="0" smtClean="0"/>
              <a:t>Examples of extension points based on auxiliary schemas</a:t>
            </a:r>
          </a:p>
          <a:p>
            <a:pPr lvl="1"/>
            <a:r>
              <a:rPr lang="en-US" dirty="0" smtClean="0"/>
              <a:t>DataSchema, ProtocolBinding, Hyperlink</a:t>
            </a:r>
          </a:p>
          <a:p>
            <a:r>
              <a:rPr lang="en-US" dirty="0" smtClean="0"/>
              <a:t>Declaration Format - "</a:t>
            </a:r>
            <a:r>
              <a:rPr lang="en-US" dirty="0"/>
              <a:t>e</a:t>
            </a:r>
            <a:r>
              <a:rPr lang="en-US" dirty="0" smtClean="0"/>
              <a:t>xtensionPoint" in info block</a:t>
            </a:r>
          </a:p>
          <a:p>
            <a:r>
              <a:rPr lang="en-US" dirty="0" smtClean="0"/>
              <a:t>How to identify points in the base schema that the extension point is valid for</a:t>
            </a:r>
          </a:p>
          <a:p>
            <a:endParaRPr lang="en-US" dirty="0"/>
          </a:p>
        </p:txBody>
      </p:sp>
    </p:spTree>
    <p:extLst>
      <p:ext uri="{BB962C8B-B14F-4D97-AF65-F5344CB8AC3E}">
        <p14:creationId xmlns:p14="http://schemas.microsoft.com/office/powerpoint/2010/main" val="158856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130" y="74182"/>
            <a:ext cx="7293219" cy="1006474"/>
          </a:xfrm>
        </p:spPr>
        <p:txBody>
          <a:bodyPr/>
          <a:lstStyle/>
          <a:p>
            <a:r>
              <a:rPr lang="en-US" dirty="0" smtClean="0"/>
              <a:t>Extension Declaration Format</a:t>
            </a:r>
            <a:endParaRPr lang="en-US" dirty="0"/>
          </a:p>
        </p:txBody>
      </p:sp>
      <p:sp>
        <p:nvSpPr>
          <p:cNvPr id="4" name="Rectangle 3"/>
          <p:cNvSpPr/>
          <p:nvPr/>
        </p:nvSpPr>
        <p:spPr>
          <a:xfrm>
            <a:off x="786273" y="1111203"/>
            <a:ext cx="8245184" cy="2031325"/>
          </a:xfrm>
          <a:prstGeom prst="rect">
            <a:avLst/>
          </a:prstGeom>
        </p:spPr>
        <p:txBody>
          <a:bodyPr wrap="square">
            <a:spAutoFit/>
          </a:bodyPr>
          <a:lstStyle/>
          <a:p>
            <a:r>
              <a:rPr lang="en-US" sz="1400" dirty="0">
                <a:latin typeface="Courier" charset="0"/>
                <a:ea typeface="Courier" charset="0"/>
                <a:cs typeface="Courier" charset="0"/>
              </a:rPr>
              <a:t>  "extensionPoint": {</a:t>
            </a:r>
          </a:p>
          <a:p>
            <a:r>
              <a:rPr lang="en-US" sz="1400" dirty="0">
                <a:latin typeface="Courier" charset="0"/>
                <a:ea typeface="Courier" charset="0"/>
                <a:cs typeface="Courier" charset="0"/>
              </a:rPr>
              <a:t>    "DataSchema" : { </a:t>
            </a:r>
          </a:p>
          <a:p>
            <a:r>
              <a:rPr lang="en-US" sz="1400" dirty="0">
                <a:latin typeface="Courier" charset="0"/>
                <a:ea typeface="Courier" charset="0"/>
                <a:cs typeface="Courier" charset="0"/>
              </a:rPr>
              <a:t>      "description": "Additional data schema constraints and </a:t>
            </a:r>
            <a:r>
              <a:rPr lang="en-US" sz="1400" dirty="0" smtClean="0">
                <a:latin typeface="Courier" charset="0"/>
                <a:ea typeface="Courier" charset="0"/>
                <a:cs typeface="Courier" charset="0"/>
              </a:rPr>
              <a:t>mappings",</a:t>
            </a:r>
            <a:endParaRPr lang="en-US" sz="1400" dirty="0">
              <a:latin typeface="Courier" charset="0"/>
              <a:ea typeface="Courier" charset="0"/>
              <a:cs typeface="Courier" charset="0"/>
            </a:endParaRPr>
          </a:p>
          <a:p>
            <a:r>
              <a:rPr lang="en-US" sz="1400" dirty="0">
                <a:latin typeface="Courier" charset="0"/>
                <a:ea typeface="Courier" charset="0"/>
                <a:cs typeface="Courier" charset="0"/>
              </a:rPr>
              <a:t>      "sdfRef": "#/sdfExtensionSchema/DataSchema"</a:t>
            </a:r>
          </a:p>
          <a:p>
            <a:r>
              <a:rPr lang="en-US" sz="1400" dirty="0">
                <a:latin typeface="Courier" charset="0"/>
                <a:ea typeface="Courier" charset="0"/>
                <a:cs typeface="Courier" charset="0"/>
              </a:rPr>
              <a:t>    },</a:t>
            </a:r>
          </a:p>
          <a:p>
            <a:r>
              <a:rPr lang="en-US" sz="1400" dirty="0">
                <a:latin typeface="Courier" charset="0"/>
                <a:ea typeface="Courier" charset="0"/>
                <a:cs typeface="Courier" charset="0"/>
              </a:rPr>
              <a:t>    "ProtocolBinding": {</a:t>
            </a:r>
          </a:p>
          <a:p>
            <a:r>
              <a:rPr lang="en-US" sz="1400" dirty="0">
                <a:latin typeface="Courier" charset="0"/>
                <a:ea typeface="Courier" charset="0"/>
                <a:cs typeface="Courier" charset="0"/>
              </a:rPr>
              <a:t>      "description": "Protocol Binding Form compatible with WoT TD Form",</a:t>
            </a:r>
          </a:p>
          <a:p>
            <a:r>
              <a:rPr lang="en-US" sz="1400" dirty="0">
                <a:latin typeface="Courier" charset="0"/>
                <a:ea typeface="Courier" charset="0"/>
                <a:cs typeface="Courier" charset="0"/>
              </a:rPr>
              <a:t>      "sdfRef": "#/sdfExtensionSchema/ProtocolBinding"</a:t>
            </a:r>
          </a:p>
          <a:p>
            <a:r>
              <a:rPr lang="en-US" sz="1400" dirty="0">
                <a:latin typeface="Courier" charset="0"/>
                <a:ea typeface="Courier" charset="0"/>
                <a:cs typeface="Courier" charset="0"/>
              </a:rPr>
              <a:t>    }</a:t>
            </a:r>
          </a:p>
        </p:txBody>
      </p:sp>
      <p:sp>
        <p:nvSpPr>
          <p:cNvPr id="5" name="Rectangle 4"/>
          <p:cNvSpPr/>
          <p:nvPr/>
        </p:nvSpPr>
        <p:spPr>
          <a:xfrm>
            <a:off x="898816" y="3173075"/>
            <a:ext cx="8245184" cy="3108543"/>
          </a:xfrm>
          <a:prstGeom prst="rect">
            <a:avLst/>
          </a:prstGeom>
        </p:spPr>
        <p:txBody>
          <a:bodyPr wrap="square">
            <a:spAutoFit/>
          </a:bodyPr>
          <a:lstStyle/>
          <a:p>
            <a:r>
              <a:rPr lang="is-IS" sz="1400" dirty="0">
                <a:solidFill>
                  <a:srgbClr val="000000"/>
                </a:solidFill>
                <a:latin typeface="Courier" charset="0"/>
                <a:ea typeface="Courier" charset="0"/>
                <a:cs typeface="Courier" charset="0"/>
              </a:rPr>
              <a:t>"sdfAction": {</a:t>
            </a:r>
          </a:p>
          <a:p>
            <a:r>
              <a:rPr lang="is-IS" sz="1400" dirty="0">
                <a:solidFill>
                  <a:srgbClr val="000000"/>
                </a:solidFill>
                <a:latin typeface="Courier" charset="0"/>
                <a:ea typeface="Courier" charset="0"/>
                <a:cs typeface="Courier" charset="0"/>
              </a:rPr>
              <a:t>  "SetAmperage": {</a:t>
            </a:r>
          </a:p>
          <a:p>
            <a:r>
              <a:rPr lang="is-IS" sz="1400" dirty="0">
                <a:solidFill>
                  <a:srgbClr val="000000"/>
                </a:solidFill>
                <a:latin typeface="Courier" charset="0"/>
                <a:ea typeface="Courier" charset="0"/>
                <a:cs typeface="Courier" charset="0"/>
              </a:rPr>
              <a:t>    "sdfInputData":{</a:t>
            </a:r>
          </a:p>
          <a:p>
            <a:r>
              <a:rPr lang="is-IS" sz="1400" dirty="0">
                <a:solidFill>
                  <a:srgbClr val="000000"/>
                </a:solidFill>
                <a:latin typeface="Courier" charset="0"/>
                <a:ea typeface="Courier" charset="0"/>
                <a:cs typeface="Courier" charset="0"/>
              </a:rPr>
              <a:t>      "sdfRef": "#/sdfThing/DCPowerSupply_LW3010E/sdfData/AmperageData",</a:t>
            </a:r>
          </a:p>
          <a:p>
            <a:r>
              <a:rPr lang="is-IS" sz="1400" dirty="0">
                <a:solidFill>
                  <a:srgbClr val="000000"/>
                </a:solidFill>
                <a:latin typeface="Courier" charset="0"/>
                <a:ea typeface="Courier" charset="0"/>
                <a:cs typeface="Courier" charset="0"/>
              </a:rPr>
              <a:t>      "DataSchema": {</a:t>
            </a:r>
          </a:p>
          <a:p>
            <a:r>
              <a:rPr lang="is-IS" sz="1400" dirty="0">
                <a:solidFill>
                  <a:srgbClr val="000000"/>
                </a:solidFill>
                <a:latin typeface="Courier" charset="0"/>
                <a:ea typeface="Courier" charset="0"/>
                <a:cs typeface="Courier" charset="0"/>
              </a:rPr>
              <a:t>        "WidthInBits": 16</a:t>
            </a:r>
          </a:p>
          <a:p>
            <a:r>
              <a:rPr lang="is-IS" sz="1400" dirty="0">
                <a:solidFill>
                  <a:srgbClr val="000000"/>
                </a:solidFill>
                <a:latin typeface="Courier" charset="0"/>
                <a:ea typeface="Courier" charset="0"/>
                <a:cs typeface="Courier" charset="0"/>
              </a:rPr>
              <a:t>      }</a:t>
            </a:r>
          </a:p>
          <a:p>
            <a:r>
              <a:rPr lang="is-IS" sz="1400" dirty="0">
                <a:solidFill>
                  <a:srgbClr val="000000"/>
                </a:solidFill>
                <a:latin typeface="Courier" charset="0"/>
                <a:ea typeface="Courier" charset="0"/>
                <a:cs typeface="Courier" charset="0"/>
              </a:rPr>
              <a:t>    },</a:t>
            </a:r>
          </a:p>
          <a:p>
            <a:r>
              <a:rPr lang="is-IS" sz="1400" dirty="0">
                <a:solidFill>
                  <a:srgbClr val="000000"/>
                </a:solidFill>
                <a:latin typeface="Courier" charset="0"/>
                <a:ea typeface="Courier" charset="0"/>
                <a:cs typeface="Courier" charset="0"/>
              </a:rPr>
              <a:t>    "ProtocolBinding": {</a:t>
            </a:r>
          </a:p>
          <a:p>
            <a:r>
              <a:rPr lang="is-IS" sz="1400" dirty="0">
                <a:solidFill>
                  <a:srgbClr val="000000"/>
                </a:solidFill>
                <a:latin typeface="Courier" charset="0"/>
                <a:ea typeface="Courier" charset="0"/>
                <a:cs typeface="Courier" charset="0"/>
              </a:rPr>
              <a:t>      "href": "tcp+modbus://192.168.1.1:502/",</a:t>
            </a:r>
          </a:p>
          <a:p>
            <a:r>
              <a:rPr lang="is-IS" sz="1400" dirty="0">
                <a:solidFill>
                  <a:srgbClr val="000000"/>
                </a:solidFill>
                <a:latin typeface="Courier" charset="0"/>
                <a:ea typeface="Courier" charset="0"/>
                <a:cs typeface="Courier" charset="0"/>
              </a:rPr>
              <a:t>      "modv:unitID": 1,</a:t>
            </a:r>
          </a:p>
          <a:p>
            <a:r>
              <a:rPr lang="is-IS" sz="1400" dirty="0">
                <a:solidFill>
                  <a:srgbClr val="000000"/>
                </a:solidFill>
                <a:latin typeface="Courier" charset="0"/>
                <a:ea typeface="Courier" charset="0"/>
                <a:cs typeface="Courier" charset="0"/>
              </a:rPr>
              <a:t>      "modv:regID": 1001,</a:t>
            </a:r>
          </a:p>
          <a:p>
            <a:r>
              <a:rPr lang="is-IS" sz="1400" dirty="0">
                <a:solidFill>
                  <a:srgbClr val="000000"/>
                </a:solidFill>
                <a:latin typeface="Courier" charset="0"/>
                <a:ea typeface="Courier" charset="0"/>
                <a:cs typeface="Courier" charset="0"/>
              </a:rPr>
              <a:t>      "modv:function": "WriteHoldingRegister"</a:t>
            </a:r>
          </a:p>
          <a:p>
            <a:r>
              <a:rPr lang="is-IS" sz="1400" dirty="0">
                <a:solidFill>
                  <a:srgbClr val="000000"/>
                </a:solidFill>
                <a:latin typeface="Courier" charset="0"/>
                <a:ea typeface="Courier" charset="0"/>
                <a:cs typeface="Courier" charset="0"/>
              </a:rPr>
              <a:t>    }</a:t>
            </a:r>
            <a:endParaRPr lang="is-IS" sz="1400" b="0" i="0" dirty="0">
              <a:solidFill>
                <a:srgbClr val="000000"/>
              </a:solidFill>
              <a:effectLst/>
              <a:latin typeface="Courier" charset="0"/>
              <a:ea typeface="Courier" charset="0"/>
              <a:cs typeface="Courier" charset="0"/>
            </a:endParaRPr>
          </a:p>
        </p:txBody>
      </p:sp>
    </p:spTree>
    <p:extLst>
      <p:ext uri="{BB962C8B-B14F-4D97-AF65-F5344CB8AC3E}">
        <p14:creationId xmlns:p14="http://schemas.microsoft.com/office/powerpoint/2010/main" val="1568416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130" y="128734"/>
            <a:ext cx="7293219" cy="1006474"/>
          </a:xfrm>
        </p:spPr>
        <p:txBody>
          <a:bodyPr/>
          <a:lstStyle/>
          <a:p>
            <a:r>
              <a:rPr lang="en-US" dirty="0" smtClean="0"/>
              <a:t>Semantic Proxy</a:t>
            </a:r>
            <a:endParaRPr lang="en-US" dirty="0"/>
          </a:p>
        </p:txBody>
      </p:sp>
      <p:sp>
        <p:nvSpPr>
          <p:cNvPr id="5" name="Snip Single Corner Rectangle 4"/>
          <p:cNvSpPr/>
          <p:nvPr/>
        </p:nvSpPr>
        <p:spPr>
          <a:xfrm flipH="1">
            <a:off x="1013771" y="3280062"/>
            <a:ext cx="736557" cy="910935"/>
          </a:xfrm>
          <a:prstGeom prst="snip1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SDF</a:t>
            </a:r>
            <a:endParaRPr lang="en-US" dirty="0"/>
          </a:p>
        </p:txBody>
      </p:sp>
      <p:sp>
        <p:nvSpPr>
          <p:cNvPr id="6" name="Snip Single Corner Rectangle 5"/>
          <p:cNvSpPr/>
          <p:nvPr/>
        </p:nvSpPr>
        <p:spPr>
          <a:xfrm flipH="1">
            <a:off x="1013771" y="2049606"/>
            <a:ext cx="736557" cy="910935"/>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OCFMap</a:t>
            </a:r>
            <a:endParaRPr lang="en-US" dirty="0"/>
          </a:p>
        </p:txBody>
      </p:sp>
      <p:sp>
        <p:nvSpPr>
          <p:cNvPr id="7" name="Snip Single Corner Rectangle 6"/>
          <p:cNvSpPr/>
          <p:nvPr/>
        </p:nvSpPr>
        <p:spPr>
          <a:xfrm flipH="1">
            <a:off x="1013771" y="4510518"/>
            <a:ext cx="736558" cy="910935"/>
          </a:xfrm>
          <a:prstGeom prst="snip1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OMA Map</a:t>
            </a:r>
            <a:endParaRPr lang="en-US" dirty="0"/>
          </a:p>
        </p:txBody>
      </p:sp>
      <p:sp>
        <p:nvSpPr>
          <p:cNvPr id="8" name="Snip Single Corner Rectangle 7"/>
          <p:cNvSpPr/>
          <p:nvPr/>
        </p:nvSpPr>
        <p:spPr>
          <a:xfrm flipH="1">
            <a:off x="3256737" y="2681140"/>
            <a:ext cx="736557" cy="910935"/>
          </a:xfrm>
          <a:prstGeom prst="snip1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OCF TM</a:t>
            </a:r>
            <a:endParaRPr lang="en-US" dirty="0"/>
          </a:p>
        </p:txBody>
      </p:sp>
      <p:sp>
        <p:nvSpPr>
          <p:cNvPr id="9" name="Snip Single Corner Rectangle 8"/>
          <p:cNvSpPr/>
          <p:nvPr/>
        </p:nvSpPr>
        <p:spPr>
          <a:xfrm flipH="1">
            <a:off x="3256736" y="3791514"/>
            <a:ext cx="736557" cy="910935"/>
          </a:xfrm>
          <a:prstGeom prst="snip1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OMA TM</a:t>
            </a:r>
            <a:endParaRPr lang="en-US" dirty="0"/>
          </a:p>
        </p:txBody>
      </p:sp>
      <p:sp>
        <p:nvSpPr>
          <p:cNvPr id="10" name="Snip Single Corner Rectangle 9"/>
          <p:cNvSpPr/>
          <p:nvPr/>
        </p:nvSpPr>
        <p:spPr>
          <a:xfrm flipH="1">
            <a:off x="4556794" y="2681139"/>
            <a:ext cx="736557" cy="910935"/>
          </a:xfrm>
          <a:prstGeom prst="snip1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OCF TD</a:t>
            </a:r>
            <a:endParaRPr lang="en-US" dirty="0"/>
          </a:p>
        </p:txBody>
      </p:sp>
      <p:sp>
        <p:nvSpPr>
          <p:cNvPr id="12" name="Snip Single Corner Rectangle 11"/>
          <p:cNvSpPr/>
          <p:nvPr/>
        </p:nvSpPr>
        <p:spPr>
          <a:xfrm flipH="1">
            <a:off x="4556792" y="3791514"/>
            <a:ext cx="736557" cy="910935"/>
          </a:xfrm>
          <a:prstGeom prst="snip1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OMA TD</a:t>
            </a:r>
            <a:endParaRPr lang="en-US" dirty="0"/>
          </a:p>
        </p:txBody>
      </p:sp>
      <p:sp>
        <p:nvSpPr>
          <p:cNvPr id="13" name="Snip Single Corner Rectangle 12"/>
          <p:cNvSpPr/>
          <p:nvPr/>
        </p:nvSpPr>
        <p:spPr>
          <a:xfrm flipH="1">
            <a:off x="4312314" y="5069650"/>
            <a:ext cx="736557" cy="910935"/>
          </a:xfrm>
          <a:prstGeom prst="snip1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OMA MOD</a:t>
            </a:r>
            <a:endParaRPr lang="en-US" dirty="0"/>
          </a:p>
        </p:txBody>
      </p:sp>
      <p:sp>
        <p:nvSpPr>
          <p:cNvPr id="14" name="Snip Single Corner Rectangle 13"/>
          <p:cNvSpPr/>
          <p:nvPr/>
        </p:nvSpPr>
        <p:spPr>
          <a:xfrm flipH="1">
            <a:off x="4312313" y="1439138"/>
            <a:ext cx="736557" cy="910935"/>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OCF OAS</a:t>
            </a:r>
            <a:endParaRPr lang="en-US" dirty="0"/>
          </a:p>
        </p:txBody>
      </p:sp>
      <p:sp>
        <p:nvSpPr>
          <p:cNvPr id="15" name="Right Arrow 14"/>
          <p:cNvSpPr/>
          <p:nvPr/>
        </p:nvSpPr>
        <p:spPr>
          <a:xfrm rot="20263677">
            <a:off x="1937174" y="1892951"/>
            <a:ext cx="2366996" cy="845193"/>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OCF Conversion</a:t>
            </a:r>
            <a:endParaRPr lang="en-US" sz="2000" dirty="0"/>
          </a:p>
        </p:txBody>
      </p:sp>
      <p:sp>
        <p:nvSpPr>
          <p:cNvPr id="16" name="Right Arrow 15"/>
          <p:cNvSpPr/>
          <p:nvPr/>
        </p:nvSpPr>
        <p:spPr>
          <a:xfrm rot="1255112">
            <a:off x="1939084" y="4706068"/>
            <a:ext cx="2357561" cy="879982"/>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OMA Conversion</a:t>
            </a:r>
            <a:endParaRPr lang="en-US" sz="2000" dirty="0"/>
          </a:p>
        </p:txBody>
      </p:sp>
      <p:sp>
        <p:nvSpPr>
          <p:cNvPr id="17" name="Right Arrow 16"/>
          <p:cNvSpPr/>
          <p:nvPr/>
        </p:nvSpPr>
        <p:spPr>
          <a:xfrm rot="492551">
            <a:off x="1903032" y="2934834"/>
            <a:ext cx="1283178" cy="722116"/>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SDF2TM</a:t>
            </a:r>
            <a:endParaRPr lang="en-US" sz="2000" dirty="0"/>
          </a:p>
        </p:txBody>
      </p:sp>
      <p:sp>
        <p:nvSpPr>
          <p:cNvPr id="18" name="Right Arrow 17"/>
          <p:cNvSpPr/>
          <p:nvPr/>
        </p:nvSpPr>
        <p:spPr>
          <a:xfrm>
            <a:off x="4026564" y="3911441"/>
            <a:ext cx="488956" cy="60364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9" name="Rectangle 18"/>
          <p:cNvSpPr/>
          <p:nvPr/>
        </p:nvSpPr>
        <p:spPr>
          <a:xfrm>
            <a:off x="6068291" y="3109473"/>
            <a:ext cx="1517073" cy="119293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node-wot Proxy</a:t>
            </a:r>
            <a:endParaRPr lang="en-US" sz="2000" dirty="0"/>
          </a:p>
        </p:txBody>
      </p:sp>
      <p:sp>
        <p:nvSpPr>
          <p:cNvPr id="20" name="Rectangle 19"/>
          <p:cNvSpPr/>
          <p:nvPr/>
        </p:nvSpPr>
        <p:spPr>
          <a:xfrm>
            <a:off x="6068291" y="1298140"/>
            <a:ext cx="1517073" cy="119293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OCF Client</a:t>
            </a:r>
            <a:endParaRPr lang="en-US" sz="2000" dirty="0"/>
          </a:p>
        </p:txBody>
      </p:sp>
      <p:sp>
        <p:nvSpPr>
          <p:cNvPr id="21" name="Rectangle 20"/>
          <p:cNvSpPr/>
          <p:nvPr/>
        </p:nvSpPr>
        <p:spPr>
          <a:xfrm>
            <a:off x="6068290" y="4928652"/>
            <a:ext cx="1517073" cy="119293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OMA Server</a:t>
            </a:r>
            <a:endParaRPr lang="en-US" sz="2000" dirty="0"/>
          </a:p>
        </p:txBody>
      </p:sp>
      <p:cxnSp>
        <p:nvCxnSpPr>
          <p:cNvPr id="23" name="Straight Arrow Connector 22"/>
          <p:cNvCxnSpPr>
            <a:stCxn id="10" idx="2"/>
          </p:cNvCxnSpPr>
          <p:nvPr/>
        </p:nvCxnSpPr>
        <p:spPr>
          <a:xfrm>
            <a:off x="5293351" y="3136607"/>
            <a:ext cx="774938" cy="159285"/>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p:cNvCxnSpPr>
          <p:nvPr/>
        </p:nvCxnSpPr>
        <p:spPr>
          <a:xfrm flipV="1">
            <a:off x="5293349" y="4099986"/>
            <a:ext cx="790488" cy="146996"/>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2"/>
            <a:endCxn id="20" idx="1"/>
          </p:cNvCxnSpPr>
          <p:nvPr/>
        </p:nvCxnSpPr>
        <p:spPr>
          <a:xfrm>
            <a:off x="5048870" y="1894606"/>
            <a:ext cx="1019421" cy="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2"/>
            <a:endCxn id="21" idx="1"/>
          </p:cNvCxnSpPr>
          <p:nvPr/>
        </p:nvCxnSpPr>
        <p:spPr>
          <a:xfrm>
            <a:off x="5048871" y="5525118"/>
            <a:ext cx="1019419" cy="1"/>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Up-Down Arrow 36"/>
          <p:cNvSpPr/>
          <p:nvPr/>
        </p:nvSpPr>
        <p:spPr>
          <a:xfrm>
            <a:off x="6619009" y="2491073"/>
            <a:ext cx="446809" cy="618400"/>
          </a:xfrm>
          <a:prstGeom prst="up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Up-Down Arrow 37"/>
          <p:cNvSpPr/>
          <p:nvPr/>
        </p:nvSpPr>
        <p:spPr>
          <a:xfrm>
            <a:off x="6619009" y="4302406"/>
            <a:ext cx="446809" cy="618400"/>
          </a:xfrm>
          <a:prstGeom prst="upDownArrow">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ight Arrow 48"/>
          <p:cNvSpPr/>
          <p:nvPr/>
        </p:nvSpPr>
        <p:spPr>
          <a:xfrm rot="21121043">
            <a:off x="1909243" y="3840335"/>
            <a:ext cx="1283178" cy="722116"/>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SDF2TM</a:t>
            </a:r>
            <a:endParaRPr lang="en-US" sz="2000" dirty="0"/>
          </a:p>
        </p:txBody>
      </p:sp>
      <p:cxnSp>
        <p:nvCxnSpPr>
          <p:cNvPr id="52" name="Straight Arrow Connector 51"/>
          <p:cNvCxnSpPr>
            <a:stCxn id="5" idx="3"/>
          </p:cNvCxnSpPr>
          <p:nvPr/>
        </p:nvCxnSpPr>
        <p:spPr>
          <a:xfrm flipV="1">
            <a:off x="1382049" y="2960541"/>
            <a:ext cx="0" cy="319521"/>
          </a:xfrm>
          <a:prstGeom prst="straightConnector1">
            <a:avLst/>
          </a:prstGeom>
          <a:ln w="28575">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 idx="3"/>
          </p:cNvCxnSpPr>
          <p:nvPr/>
        </p:nvCxnSpPr>
        <p:spPr>
          <a:xfrm flipH="1" flipV="1">
            <a:off x="1382049" y="4173819"/>
            <a:ext cx="1" cy="336699"/>
          </a:xfrm>
          <a:prstGeom prst="straightConnector1">
            <a:avLst/>
          </a:prstGeom>
          <a:ln w="28575">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780365" y="1677741"/>
            <a:ext cx="1236519" cy="2827191"/>
          </a:xfrm>
          <a:prstGeom prst="ellipse">
            <a:avLst/>
          </a:prstGeom>
          <a:noFill/>
          <a:ln w="28575">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768225" y="3018164"/>
            <a:ext cx="1236519" cy="2827191"/>
          </a:xfrm>
          <a:prstGeom prst="ellipse">
            <a:avLst/>
          </a:prstGeom>
          <a:noFill/>
          <a:ln w="28575">
            <a:solidFill>
              <a:schemeClr val="accent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ight Arrow 67"/>
          <p:cNvSpPr/>
          <p:nvPr/>
        </p:nvSpPr>
        <p:spPr>
          <a:xfrm>
            <a:off x="4034407" y="2904642"/>
            <a:ext cx="488956" cy="60364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9" name="TextBox 68"/>
          <p:cNvSpPr txBox="1"/>
          <p:nvPr/>
        </p:nvSpPr>
        <p:spPr>
          <a:xfrm>
            <a:off x="5280170" y="4253067"/>
            <a:ext cx="1063112" cy="369332"/>
          </a:xfrm>
          <a:prstGeom prst="rect">
            <a:avLst/>
          </a:prstGeom>
          <a:noFill/>
        </p:spPr>
        <p:txBody>
          <a:bodyPr wrap="none" rtlCol="0">
            <a:spAutoFit/>
          </a:bodyPr>
          <a:lstStyle/>
          <a:p>
            <a:r>
              <a:rPr lang="en-US" dirty="0" smtClean="0"/>
              <a:t>Consume</a:t>
            </a:r>
            <a:endParaRPr lang="en-US" dirty="0"/>
          </a:p>
        </p:txBody>
      </p:sp>
      <p:sp>
        <p:nvSpPr>
          <p:cNvPr id="70" name="TextBox 69"/>
          <p:cNvSpPr txBox="1"/>
          <p:nvPr/>
        </p:nvSpPr>
        <p:spPr>
          <a:xfrm>
            <a:off x="5300501" y="2767038"/>
            <a:ext cx="845103" cy="369332"/>
          </a:xfrm>
          <a:prstGeom prst="rect">
            <a:avLst/>
          </a:prstGeom>
          <a:noFill/>
        </p:spPr>
        <p:txBody>
          <a:bodyPr wrap="none" rtlCol="0">
            <a:spAutoFit/>
          </a:bodyPr>
          <a:lstStyle/>
          <a:p>
            <a:r>
              <a:rPr lang="en-US" dirty="0" smtClean="0"/>
              <a:t>Expose</a:t>
            </a:r>
            <a:endParaRPr lang="en-US" dirty="0"/>
          </a:p>
        </p:txBody>
      </p:sp>
    </p:spTree>
    <p:extLst>
      <p:ext uri="{BB962C8B-B14F-4D97-AF65-F5344CB8AC3E}">
        <p14:creationId xmlns:p14="http://schemas.microsoft.com/office/powerpoint/2010/main" val="1211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Explore SDF =&gt; TM/TD Generation</a:t>
            </a:r>
          </a:p>
          <a:p>
            <a:r>
              <a:rPr lang="en-US" dirty="0" smtClean="0"/>
              <a:t>Define how </a:t>
            </a:r>
            <a:r>
              <a:rPr lang="en-US" dirty="0" smtClean="0"/>
              <a:t>semantic </a:t>
            </a:r>
            <a:r>
              <a:rPr lang="en-US" dirty="0" smtClean="0"/>
              <a:t>annotation </a:t>
            </a:r>
            <a:r>
              <a:rPr lang="en-US" dirty="0"/>
              <a:t>from SDF works </a:t>
            </a:r>
            <a:endParaRPr lang="en-US" dirty="0" smtClean="0"/>
          </a:p>
          <a:p>
            <a:r>
              <a:rPr lang="en-US" dirty="0" smtClean="0"/>
              <a:t>Test the Modbus protocol binding</a:t>
            </a:r>
          </a:p>
        </p:txBody>
      </p:sp>
    </p:spTree>
    <p:extLst>
      <p:ext uri="{BB962C8B-B14F-4D97-AF65-F5344CB8AC3E}">
        <p14:creationId xmlns:p14="http://schemas.microsoft.com/office/powerpoint/2010/main" val="58309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635" y="472370"/>
            <a:ext cx="7293219" cy="1006474"/>
          </a:xfrm>
        </p:spPr>
        <p:txBody>
          <a:bodyPr/>
          <a:lstStyle/>
          <a:p>
            <a:r>
              <a:rPr lang="en-US" dirty="0" smtClean="0"/>
              <a:t>EHD Propulsion Experiment  "Ionic Wind Tunnel"</a:t>
            </a:r>
            <a:endParaRPr lang="en-US" dirty="0"/>
          </a:p>
        </p:txBody>
      </p:sp>
      <p:sp>
        <p:nvSpPr>
          <p:cNvPr id="4" name="Rectangle 3"/>
          <p:cNvSpPr/>
          <p:nvPr/>
        </p:nvSpPr>
        <p:spPr>
          <a:xfrm>
            <a:off x="1402604" y="2355945"/>
            <a:ext cx="1048512" cy="1450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DC Power Supply</a:t>
            </a:r>
            <a:endParaRPr lang="en-US"/>
          </a:p>
        </p:txBody>
      </p:sp>
      <p:sp>
        <p:nvSpPr>
          <p:cNvPr id="5" name="Rectangle 4"/>
          <p:cNvSpPr/>
          <p:nvPr/>
        </p:nvSpPr>
        <p:spPr>
          <a:xfrm>
            <a:off x="2865644" y="2355945"/>
            <a:ext cx="1048512" cy="14508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DC-DC Step-up Conv </a:t>
            </a:r>
            <a:endParaRPr lang="en-US" dirty="0"/>
          </a:p>
        </p:txBody>
      </p:sp>
      <p:sp>
        <p:nvSpPr>
          <p:cNvPr id="6" name="Rectangle 5"/>
          <p:cNvSpPr/>
          <p:nvPr/>
        </p:nvSpPr>
        <p:spPr>
          <a:xfrm>
            <a:off x="6364748" y="2075529"/>
            <a:ext cx="1725168" cy="219456"/>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364748" y="3806793"/>
            <a:ext cx="1725168" cy="219456"/>
          </a:xfrm>
          <a:prstGeom prst="rect">
            <a:avLst/>
          </a:prstGeom>
          <a:pattFill prst="dk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364748" y="2294985"/>
            <a:ext cx="1725168" cy="1511808"/>
          </a:xfrm>
          <a:prstGeom prst="rect">
            <a:avLst/>
          </a:prstGeom>
          <a:gradFill flip="none" rotWithShape="1">
            <a:gsLst>
              <a:gs pos="100000">
                <a:schemeClr val="accent2">
                  <a:lumMod val="5000"/>
                  <a:lumOff val="95000"/>
                </a:schemeClr>
              </a:gs>
              <a:gs pos="0">
                <a:schemeClr val="accent2">
                  <a:lumMod val="45000"/>
                  <a:lumOff val="55000"/>
                </a:schemeClr>
              </a:gs>
              <a:gs pos="13000">
                <a:schemeClr val="accent2">
                  <a:lumMod val="45000"/>
                  <a:lumOff val="55000"/>
                </a:schemeClr>
              </a:gs>
              <a:gs pos="32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lumOff val="50000"/>
                  </a:schemeClr>
                </a:solidFill>
              </a:rPr>
              <a:t>Mobile Dielectric</a:t>
            </a:r>
            <a:endParaRPr lang="en-US" dirty="0">
              <a:solidFill>
                <a:schemeClr val="tx1">
                  <a:lumMod val="50000"/>
                  <a:lumOff val="50000"/>
                </a:schemeClr>
              </a:solidFill>
            </a:endParaRPr>
          </a:p>
        </p:txBody>
      </p:sp>
      <p:sp>
        <p:nvSpPr>
          <p:cNvPr id="9" name="Down Arrow 8"/>
          <p:cNvSpPr/>
          <p:nvPr/>
        </p:nvSpPr>
        <p:spPr>
          <a:xfrm>
            <a:off x="7090172" y="4135977"/>
            <a:ext cx="365760" cy="633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46716" y="2758281"/>
            <a:ext cx="646176" cy="646176"/>
          </a:xfrm>
          <a:prstGeom prst="ellipse">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V</a:t>
            </a:r>
            <a:endParaRPr lang="en-US" sz="2400" b="1" dirty="0">
              <a:solidFill>
                <a:schemeClr val="tx1"/>
              </a:solidFill>
            </a:endParaRPr>
          </a:p>
        </p:txBody>
      </p:sp>
      <p:sp>
        <p:nvSpPr>
          <p:cNvPr id="12" name="Oval 11"/>
          <p:cNvSpPr/>
          <p:nvPr/>
        </p:nvSpPr>
        <p:spPr>
          <a:xfrm>
            <a:off x="6949964" y="4879689"/>
            <a:ext cx="646176" cy="646176"/>
          </a:xfrm>
          <a:prstGeom prst="ellipse">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F</a:t>
            </a:r>
            <a:endParaRPr lang="en-US" sz="2400" b="1" dirty="0">
              <a:solidFill>
                <a:schemeClr val="tx1"/>
              </a:solidFill>
            </a:endParaRPr>
          </a:p>
        </p:txBody>
      </p:sp>
      <p:sp>
        <p:nvSpPr>
          <p:cNvPr id="13" name="Oval 12"/>
          <p:cNvSpPr/>
          <p:nvPr/>
        </p:nvSpPr>
        <p:spPr>
          <a:xfrm>
            <a:off x="4601039" y="3593433"/>
            <a:ext cx="646176" cy="646176"/>
          </a:xfrm>
          <a:prstGeom prst="ellipse">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a:t>
            </a:r>
            <a:endParaRPr lang="en-US" sz="2400" b="1" dirty="0">
              <a:solidFill>
                <a:schemeClr val="tx1"/>
              </a:solidFill>
            </a:endParaRPr>
          </a:p>
        </p:txBody>
      </p:sp>
      <p:sp>
        <p:nvSpPr>
          <p:cNvPr id="14" name="Rectangle 13"/>
          <p:cNvSpPr/>
          <p:nvPr/>
        </p:nvSpPr>
        <p:spPr>
          <a:xfrm>
            <a:off x="1402604" y="4292067"/>
            <a:ext cx="1048512" cy="125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RTU</a:t>
            </a:r>
            <a:endParaRPr lang="en-US" dirty="0"/>
          </a:p>
        </p:txBody>
      </p:sp>
      <p:cxnSp>
        <p:nvCxnSpPr>
          <p:cNvPr id="16" name="Straight Arrow Connector 15"/>
          <p:cNvCxnSpPr>
            <a:stCxn id="4" idx="3"/>
            <a:endCxn id="5" idx="1"/>
          </p:cNvCxnSpPr>
          <p:nvPr/>
        </p:nvCxnSpPr>
        <p:spPr>
          <a:xfrm>
            <a:off x="2451116" y="3081369"/>
            <a:ext cx="4145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6"/>
          </p:cNvCxnSpPr>
          <p:nvPr/>
        </p:nvCxnSpPr>
        <p:spPr>
          <a:xfrm>
            <a:off x="5247215" y="3916521"/>
            <a:ext cx="1117533" cy="60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405989" y="2185257"/>
            <a:ext cx="1958758" cy="147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14156" y="2599785"/>
            <a:ext cx="491833" cy="801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405989" y="2185257"/>
            <a:ext cx="0" cy="40843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411081" y="3916521"/>
            <a:ext cx="189958"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914156" y="3508089"/>
            <a:ext cx="491833"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409874" y="3508089"/>
            <a:ext cx="0" cy="40843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0" idx="0"/>
          </p:cNvCxnSpPr>
          <p:nvPr/>
        </p:nvCxnSpPr>
        <p:spPr>
          <a:xfrm>
            <a:off x="5669804" y="2185257"/>
            <a:ext cx="0" cy="573024"/>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669804" y="3404457"/>
            <a:ext cx="0" cy="512064"/>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924127" y="4292067"/>
            <a:ext cx="0" cy="340092"/>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2" idx="2"/>
          </p:cNvCxnSpPr>
          <p:nvPr/>
        </p:nvCxnSpPr>
        <p:spPr>
          <a:xfrm>
            <a:off x="2451116" y="5202777"/>
            <a:ext cx="4498848"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470156" y="4632159"/>
            <a:ext cx="2453971" cy="1315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4" idx="3"/>
          </p:cNvCxnSpPr>
          <p:nvPr/>
        </p:nvCxnSpPr>
        <p:spPr>
          <a:xfrm flipV="1">
            <a:off x="2451116" y="4910648"/>
            <a:ext cx="3102704" cy="9307"/>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553820" y="3404457"/>
            <a:ext cx="0" cy="1506191"/>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064145" y="2436780"/>
            <a:ext cx="554447" cy="369332"/>
          </a:xfrm>
          <a:prstGeom prst="rect">
            <a:avLst/>
          </a:prstGeom>
          <a:noFill/>
        </p:spPr>
        <p:txBody>
          <a:bodyPr wrap="none" rtlCol="0">
            <a:spAutoFit/>
          </a:bodyPr>
          <a:lstStyle/>
          <a:p>
            <a:r>
              <a:rPr lang="en-US" dirty="0" err="1" smtClean="0"/>
              <a:t>Uhv</a:t>
            </a:r>
            <a:endParaRPr lang="en-US" dirty="0"/>
          </a:p>
        </p:txBody>
      </p:sp>
      <p:sp>
        <p:nvSpPr>
          <p:cNvPr id="64" name="TextBox 63"/>
          <p:cNvSpPr txBox="1"/>
          <p:nvPr/>
        </p:nvSpPr>
        <p:spPr>
          <a:xfrm>
            <a:off x="4425792" y="3265851"/>
            <a:ext cx="464679" cy="369332"/>
          </a:xfrm>
          <a:prstGeom prst="rect">
            <a:avLst/>
          </a:prstGeom>
          <a:noFill/>
        </p:spPr>
        <p:txBody>
          <a:bodyPr wrap="none" rtlCol="0">
            <a:spAutoFit/>
          </a:bodyPr>
          <a:lstStyle/>
          <a:p>
            <a:r>
              <a:rPr lang="en-US" dirty="0" err="1" smtClean="0"/>
              <a:t>Ihv</a:t>
            </a:r>
            <a:endParaRPr lang="en-US" dirty="0"/>
          </a:p>
        </p:txBody>
      </p:sp>
      <p:sp>
        <p:nvSpPr>
          <p:cNvPr id="66" name="TextBox 65"/>
          <p:cNvSpPr txBox="1"/>
          <p:nvPr/>
        </p:nvSpPr>
        <p:spPr>
          <a:xfrm>
            <a:off x="6176295" y="5224677"/>
            <a:ext cx="1279637" cy="646331"/>
          </a:xfrm>
          <a:prstGeom prst="rect">
            <a:avLst/>
          </a:prstGeom>
          <a:noFill/>
        </p:spPr>
        <p:txBody>
          <a:bodyPr wrap="square" rtlCol="0">
            <a:spAutoFit/>
          </a:bodyPr>
          <a:lstStyle/>
          <a:p>
            <a:r>
              <a:rPr lang="en-US" dirty="0" smtClean="0"/>
              <a:t>Thrust (load cell)</a:t>
            </a:r>
            <a:endParaRPr lang="en-US" dirty="0"/>
          </a:p>
        </p:txBody>
      </p:sp>
      <p:sp>
        <p:nvSpPr>
          <p:cNvPr id="67" name="TextBox 66"/>
          <p:cNvSpPr txBox="1"/>
          <p:nvPr/>
        </p:nvSpPr>
        <p:spPr>
          <a:xfrm>
            <a:off x="6512264" y="1714597"/>
            <a:ext cx="1430135" cy="369332"/>
          </a:xfrm>
          <a:prstGeom prst="rect">
            <a:avLst/>
          </a:prstGeom>
          <a:noFill/>
        </p:spPr>
        <p:txBody>
          <a:bodyPr wrap="none" rtlCol="0">
            <a:spAutoFit/>
          </a:bodyPr>
          <a:lstStyle/>
          <a:p>
            <a:r>
              <a:rPr lang="en-US" smtClean="0"/>
              <a:t>EHD Thruster</a:t>
            </a:r>
            <a:endParaRPr lang="en-US" dirty="0"/>
          </a:p>
        </p:txBody>
      </p:sp>
      <p:sp>
        <p:nvSpPr>
          <p:cNvPr id="72" name="TextBox 71"/>
          <p:cNvSpPr txBox="1"/>
          <p:nvPr/>
        </p:nvSpPr>
        <p:spPr>
          <a:xfrm>
            <a:off x="503158" y="3726265"/>
            <a:ext cx="969835" cy="646331"/>
          </a:xfrm>
          <a:prstGeom prst="rect">
            <a:avLst/>
          </a:prstGeom>
          <a:noFill/>
        </p:spPr>
        <p:txBody>
          <a:bodyPr wrap="square" rtlCol="0">
            <a:spAutoFit/>
          </a:bodyPr>
          <a:lstStyle/>
          <a:p>
            <a:r>
              <a:rPr lang="en-US" dirty="0" smtClean="0"/>
              <a:t>Modbus Control</a:t>
            </a:r>
            <a:endParaRPr lang="en-US" dirty="0"/>
          </a:p>
        </p:txBody>
      </p:sp>
      <p:cxnSp>
        <p:nvCxnSpPr>
          <p:cNvPr id="73" name="Straight Arrow Connector 72"/>
          <p:cNvCxnSpPr>
            <a:endCxn id="4" idx="1"/>
          </p:cNvCxnSpPr>
          <p:nvPr/>
        </p:nvCxnSpPr>
        <p:spPr>
          <a:xfrm>
            <a:off x="777282" y="3081369"/>
            <a:ext cx="625322"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77282" y="4917952"/>
            <a:ext cx="633498"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99584" y="6144446"/>
            <a:ext cx="8601912" cy="307777"/>
          </a:xfrm>
          <a:prstGeom prst="rect">
            <a:avLst/>
          </a:prstGeom>
          <a:noFill/>
        </p:spPr>
        <p:txBody>
          <a:bodyPr wrap="square" rtlCol="0">
            <a:spAutoFit/>
          </a:bodyPr>
          <a:lstStyle/>
          <a:p>
            <a:r>
              <a:rPr lang="en-US" sz="1400" i="1" smtClean="0"/>
              <a:t>Ref: https</a:t>
            </a:r>
            <a:r>
              <a:rPr lang="en-US" sz="1400" i="1" dirty="0"/>
              <a:t>://</a:t>
            </a:r>
            <a:r>
              <a:rPr lang="en-US" sz="1400" i="1" dirty="0" err="1"/>
              <a:t>www.researchgate.net</a:t>
            </a:r>
            <a:r>
              <a:rPr lang="en-US" sz="1400" i="1" dirty="0"/>
              <a:t>/publication/235189622_A_Model_of_an_Ideal_Electrohydrodynamic_Thruster</a:t>
            </a:r>
          </a:p>
        </p:txBody>
      </p:sp>
      <p:sp>
        <p:nvSpPr>
          <p:cNvPr id="3" name="TextBox 2"/>
          <p:cNvSpPr txBox="1"/>
          <p:nvPr/>
        </p:nvSpPr>
        <p:spPr>
          <a:xfrm>
            <a:off x="6360862" y="2217782"/>
            <a:ext cx="1729054" cy="369332"/>
          </a:xfrm>
          <a:prstGeom prst="rect">
            <a:avLst/>
          </a:prstGeom>
          <a:noFill/>
        </p:spPr>
        <p:txBody>
          <a:bodyPr wrap="square" rtlCol="0">
            <a:spAutoFit/>
          </a:bodyPr>
          <a:lstStyle/>
          <a:p>
            <a:pPr algn="ctr"/>
            <a:r>
              <a:rPr lang="en-US" dirty="0" smtClean="0">
                <a:latin typeface="Courier" charset="0"/>
                <a:ea typeface="Courier" charset="0"/>
                <a:cs typeface="Courier" charset="0"/>
              </a:rPr>
              <a:t>+++++++++++</a:t>
            </a:r>
            <a:endParaRPr lang="en-US" dirty="0">
              <a:latin typeface="Courier" charset="0"/>
              <a:ea typeface="Courier" charset="0"/>
              <a:cs typeface="Courier" charset="0"/>
            </a:endParaRPr>
          </a:p>
        </p:txBody>
      </p:sp>
      <p:sp>
        <p:nvSpPr>
          <p:cNvPr id="37" name="TextBox 36"/>
          <p:cNvSpPr txBox="1"/>
          <p:nvPr/>
        </p:nvSpPr>
        <p:spPr>
          <a:xfrm>
            <a:off x="6368633" y="3504533"/>
            <a:ext cx="1721283" cy="369332"/>
          </a:xfrm>
          <a:prstGeom prst="rect">
            <a:avLst/>
          </a:prstGeom>
          <a:noFill/>
        </p:spPr>
        <p:txBody>
          <a:bodyPr wrap="square" rtlCol="0">
            <a:spAutoFit/>
          </a:bodyPr>
          <a:lstStyle/>
          <a:p>
            <a:pPr algn="ctr"/>
            <a:r>
              <a:rPr lang="en-US" dirty="0" smtClean="0">
                <a:latin typeface="Courier" charset="0"/>
                <a:ea typeface="Courier" charset="0"/>
                <a:cs typeface="Courier" charset="0"/>
              </a:rPr>
              <a: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52036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130" y="128734"/>
            <a:ext cx="7293219" cy="1006474"/>
          </a:xfrm>
        </p:spPr>
        <p:txBody>
          <a:bodyPr/>
          <a:lstStyle/>
          <a:p>
            <a:r>
              <a:rPr lang="en-US" dirty="0" smtClean="0"/>
              <a:t>Modbus Integration Test Case </a:t>
            </a:r>
            <a:endParaRPr lang="en-US" dirty="0"/>
          </a:p>
        </p:txBody>
      </p:sp>
      <p:sp>
        <p:nvSpPr>
          <p:cNvPr id="5" name="Snip Single Corner Rectangle 4"/>
          <p:cNvSpPr/>
          <p:nvPr/>
        </p:nvSpPr>
        <p:spPr>
          <a:xfrm flipH="1">
            <a:off x="1245892" y="2335900"/>
            <a:ext cx="736557" cy="910935"/>
          </a:xfrm>
          <a:prstGeom prst="snip1Rect">
            <a:avLst/>
          </a:prstGeom>
          <a:solidFill>
            <a:schemeClr val="accent5">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SDF</a:t>
            </a:r>
            <a:endParaRPr lang="en-US" dirty="0">
              <a:solidFill>
                <a:schemeClr val="tx1"/>
              </a:solidFill>
            </a:endParaRPr>
          </a:p>
        </p:txBody>
      </p:sp>
      <p:sp>
        <p:nvSpPr>
          <p:cNvPr id="6" name="Snip Single Corner Rectangle 5"/>
          <p:cNvSpPr/>
          <p:nvPr/>
        </p:nvSpPr>
        <p:spPr>
          <a:xfrm flipH="1">
            <a:off x="2253809" y="1320500"/>
            <a:ext cx="736557" cy="822970"/>
          </a:xfrm>
          <a:prstGeom prst="snip1Rect">
            <a:avLst/>
          </a:prstGeom>
          <a:solidFill>
            <a:schemeClr val="accent5">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MB Bind</a:t>
            </a:r>
            <a:endParaRPr lang="en-US" dirty="0">
              <a:solidFill>
                <a:schemeClr val="tx1"/>
              </a:solidFill>
            </a:endParaRPr>
          </a:p>
        </p:txBody>
      </p:sp>
      <p:sp>
        <p:nvSpPr>
          <p:cNvPr id="9" name="Snip Single Corner Rectangle 8"/>
          <p:cNvSpPr/>
          <p:nvPr/>
        </p:nvSpPr>
        <p:spPr>
          <a:xfrm flipH="1">
            <a:off x="3313395" y="2306828"/>
            <a:ext cx="736557" cy="910935"/>
          </a:xfrm>
          <a:prstGeom prst="snip1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MB TM</a:t>
            </a:r>
            <a:endParaRPr lang="en-US" dirty="0">
              <a:solidFill>
                <a:schemeClr val="tx1"/>
              </a:solidFill>
            </a:endParaRPr>
          </a:p>
        </p:txBody>
      </p:sp>
      <p:sp>
        <p:nvSpPr>
          <p:cNvPr id="12" name="Snip Single Corner Rectangle 11"/>
          <p:cNvSpPr/>
          <p:nvPr/>
        </p:nvSpPr>
        <p:spPr>
          <a:xfrm flipH="1">
            <a:off x="4627944" y="2304727"/>
            <a:ext cx="736557" cy="910935"/>
          </a:xfrm>
          <a:prstGeom prst="snip1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MB TD</a:t>
            </a:r>
            <a:endParaRPr lang="en-US" dirty="0">
              <a:solidFill>
                <a:schemeClr val="tx1"/>
              </a:solidFill>
            </a:endParaRPr>
          </a:p>
        </p:txBody>
      </p:sp>
      <p:sp>
        <p:nvSpPr>
          <p:cNvPr id="18" name="Right Arrow 17"/>
          <p:cNvSpPr/>
          <p:nvPr/>
        </p:nvSpPr>
        <p:spPr>
          <a:xfrm>
            <a:off x="4118973" y="2507230"/>
            <a:ext cx="457143" cy="603640"/>
          </a:xfrm>
          <a:prstGeom prst="rightArrow">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19" name="Rectangle 18"/>
          <p:cNvSpPr/>
          <p:nvPr/>
        </p:nvSpPr>
        <p:spPr>
          <a:xfrm>
            <a:off x="6310803" y="2165311"/>
            <a:ext cx="1517073" cy="1192933"/>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node-wot Client</a:t>
            </a:r>
            <a:endParaRPr lang="en-US" dirty="0">
              <a:solidFill>
                <a:schemeClr val="tx1"/>
              </a:solidFill>
            </a:endParaRPr>
          </a:p>
        </p:txBody>
      </p:sp>
      <p:sp>
        <p:nvSpPr>
          <p:cNvPr id="20" name="Rectangle 19"/>
          <p:cNvSpPr/>
          <p:nvPr/>
        </p:nvSpPr>
        <p:spPr>
          <a:xfrm>
            <a:off x="6310801" y="1320500"/>
            <a:ext cx="1517073" cy="828328"/>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node-wot Application</a:t>
            </a:r>
            <a:endParaRPr lang="en-US" dirty="0">
              <a:solidFill>
                <a:schemeClr val="tx1"/>
              </a:solidFill>
            </a:endParaRPr>
          </a:p>
        </p:txBody>
      </p:sp>
      <p:sp>
        <p:nvSpPr>
          <p:cNvPr id="21" name="Rectangle 20"/>
          <p:cNvSpPr/>
          <p:nvPr/>
        </p:nvSpPr>
        <p:spPr>
          <a:xfrm>
            <a:off x="6310801" y="3750029"/>
            <a:ext cx="1517073" cy="398481"/>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Modbus Proxy</a:t>
            </a:r>
            <a:endParaRPr lang="en-US" dirty="0">
              <a:solidFill>
                <a:schemeClr val="tx1"/>
              </a:solidFill>
            </a:endParaRPr>
          </a:p>
        </p:txBody>
      </p:sp>
      <p:cxnSp>
        <p:nvCxnSpPr>
          <p:cNvPr id="26" name="Straight Arrow Connector 25"/>
          <p:cNvCxnSpPr>
            <a:stCxn id="12" idx="2"/>
            <a:endCxn id="19" idx="1"/>
          </p:cNvCxnSpPr>
          <p:nvPr/>
        </p:nvCxnSpPr>
        <p:spPr>
          <a:xfrm>
            <a:off x="5364501" y="2760195"/>
            <a:ext cx="946302" cy="15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ight Arrow 48"/>
          <p:cNvSpPr/>
          <p:nvPr/>
        </p:nvSpPr>
        <p:spPr>
          <a:xfrm>
            <a:off x="2095571" y="2404522"/>
            <a:ext cx="1139092" cy="722116"/>
          </a:xfrm>
          <a:prstGeom prst="rightArrow">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SDF2TM</a:t>
            </a:r>
            <a:endParaRPr lang="en-US" dirty="0">
              <a:solidFill>
                <a:schemeClr val="tx1"/>
              </a:solidFill>
            </a:endParaRPr>
          </a:p>
        </p:txBody>
      </p:sp>
      <p:cxnSp>
        <p:nvCxnSpPr>
          <p:cNvPr id="52" name="Straight Arrow Connector 51"/>
          <p:cNvCxnSpPr>
            <a:endCxn id="6" idx="1"/>
          </p:cNvCxnSpPr>
          <p:nvPr/>
        </p:nvCxnSpPr>
        <p:spPr>
          <a:xfrm flipH="1" flipV="1">
            <a:off x="2622087" y="2143470"/>
            <a:ext cx="2" cy="44222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315017" y="2401025"/>
            <a:ext cx="1063112" cy="369332"/>
          </a:xfrm>
          <a:prstGeom prst="rect">
            <a:avLst/>
          </a:prstGeom>
          <a:noFill/>
        </p:spPr>
        <p:txBody>
          <a:bodyPr wrap="none" rtlCol="0">
            <a:spAutoFit/>
          </a:bodyPr>
          <a:lstStyle/>
          <a:p>
            <a:r>
              <a:rPr lang="en-US" dirty="0" smtClean="0"/>
              <a:t>Consume</a:t>
            </a:r>
            <a:endParaRPr lang="en-US" dirty="0"/>
          </a:p>
        </p:txBody>
      </p:sp>
      <p:sp>
        <p:nvSpPr>
          <p:cNvPr id="36" name="Rectangle 35"/>
          <p:cNvSpPr/>
          <p:nvPr/>
        </p:nvSpPr>
        <p:spPr>
          <a:xfrm>
            <a:off x="5158416" y="4498237"/>
            <a:ext cx="1271155" cy="566687"/>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DC Power Supply</a:t>
            </a:r>
            <a:endParaRPr lang="en-US" dirty="0">
              <a:solidFill>
                <a:schemeClr val="tx1"/>
              </a:solidFill>
            </a:endParaRPr>
          </a:p>
        </p:txBody>
      </p:sp>
      <p:sp>
        <p:nvSpPr>
          <p:cNvPr id="39" name="Rectangle 38"/>
          <p:cNvSpPr/>
          <p:nvPr/>
        </p:nvSpPr>
        <p:spPr>
          <a:xfrm>
            <a:off x="5154637" y="5214842"/>
            <a:ext cx="1271155" cy="566687"/>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RTU</a:t>
            </a:r>
            <a:endParaRPr lang="en-US" dirty="0">
              <a:solidFill>
                <a:schemeClr val="tx1"/>
              </a:solidFill>
            </a:endParaRPr>
          </a:p>
        </p:txBody>
      </p:sp>
      <p:cxnSp>
        <p:nvCxnSpPr>
          <p:cNvPr id="40" name="Straight Arrow Connector 39"/>
          <p:cNvCxnSpPr>
            <a:stCxn id="21" idx="0"/>
            <a:endCxn id="19" idx="2"/>
          </p:cNvCxnSpPr>
          <p:nvPr/>
        </p:nvCxnSpPr>
        <p:spPr>
          <a:xfrm flipV="1">
            <a:off x="7069338" y="3358244"/>
            <a:ext cx="2" cy="39178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3"/>
          </p:cNvCxnSpPr>
          <p:nvPr/>
        </p:nvCxnSpPr>
        <p:spPr>
          <a:xfrm flipV="1">
            <a:off x="6429571" y="4781580"/>
            <a:ext cx="639766"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1" idx="2"/>
          </p:cNvCxnSpPr>
          <p:nvPr/>
        </p:nvCxnSpPr>
        <p:spPr>
          <a:xfrm flipV="1">
            <a:off x="7069337" y="4148510"/>
            <a:ext cx="1" cy="171430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692205" y="3359634"/>
            <a:ext cx="1423980" cy="369332"/>
          </a:xfrm>
          <a:prstGeom prst="rect">
            <a:avLst/>
          </a:prstGeom>
          <a:noFill/>
        </p:spPr>
        <p:txBody>
          <a:bodyPr wrap="none" rtlCol="0">
            <a:spAutoFit/>
          </a:bodyPr>
          <a:lstStyle/>
          <a:p>
            <a:r>
              <a:rPr lang="en-US" dirty="0" smtClean="0"/>
              <a:t>Modbus+TCP</a:t>
            </a:r>
            <a:endParaRPr lang="en-US" dirty="0"/>
          </a:p>
        </p:txBody>
      </p:sp>
      <p:cxnSp>
        <p:nvCxnSpPr>
          <p:cNvPr id="54" name="Straight Arrow Connector 53"/>
          <p:cNvCxnSpPr>
            <a:stCxn id="5" idx="3"/>
            <a:endCxn id="6" idx="0"/>
          </p:cNvCxnSpPr>
          <p:nvPr/>
        </p:nvCxnSpPr>
        <p:spPr>
          <a:xfrm flipV="1">
            <a:off x="1614170" y="1731985"/>
            <a:ext cx="639639" cy="603915"/>
          </a:xfrm>
          <a:prstGeom prst="straightConnector1">
            <a:avLst/>
          </a:prstGeom>
          <a:ln w="28575">
            <a:solidFill>
              <a:schemeClr val="tx1"/>
            </a:solidFill>
            <a:prstDash val="lg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ight Brace 58"/>
          <p:cNvSpPr/>
          <p:nvPr/>
        </p:nvSpPr>
        <p:spPr>
          <a:xfrm rot="5400000">
            <a:off x="3093976" y="1377785"/>
            <a:ext cx="414566" cy="427889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1" name="TextBox 70"/>
          <p:cNvSpPr txBox="1"/>
          <p:nvPr/>
        </p:nvSpPr>
        <p:spPr>
          <a:xfrm>
            <a:off x="2028943" y="3662959"/>
            <a:ext cx="2573910" cy="461665"/>
          </a:xfrm>
          <a:prstGeom prst="rect">
            <a:avLst/>
          </a:prstGeom>
          <a:noFill/>
        </p:spPr>
        <p:txBody>
          <a:bodyPr wrap="none" rtlCol="0">
            <a:spAutoFit/>
          </a:bodyPr>
          <a:lstStyle/>
          <a:p>
            <a:r>
              <a:rPr lang="en-US" sz="2400" dirty="0" smtClean="0"/>
              <a:t>Configuration Time</a:t>
            </a:r>
            <a:endParaRPr lang="en-US" sz="2400" dirty="0"/>
          </a:p>
        </p:txBody>
      </p:sp>
      <p:sp>
        <p:nvSpPr>
          <p:cNvPr id="72" name="TextBox 71"/>
          <p:cNvSpPr txBox="1"/>
          <p:nvPr/>
        </p:nvSpPr>
        <p:spPr>
          <a:xfrm>
            <a:off x="5722451" y="4149968"/>
            <a:ext cx="1394484" cy="369332"/>
          </a:xfrm>
          <a:prstGeom prst="rect">
            <a:avLst/>
          </a:prstGeom>
          <a:noFill/>
        </p:spPr>
        <p:txBody>
          <a:bodyPr wrap="none" rtlCol="0">
            <a:spAutoFit/>
          </a:bodyPr>
          <a:lstStyle/>
          <a:p>
            <a:r>
              <a:rPr lang="en-US" dirty="0" smtClean="0"/>
              <a:t>Modbus RTU</a:t>
            </a:r>
            <a:endParaRPr lang="en-US" dirty="0"/>
          </a:p>
        </p:txBody>
      </p:sp>
      <p:cxnSp>
        <p:nvCxnSpPr>
          <p:cNvPr id="76" name="Straight Arrow Connector 75"/>
          <p:cNvCxnSpPr/>
          <p:nvPr/>
        </p:nvCxnSpPr>
        <p:spPr>
          <a:xfrm flipV="1">
            <a:off x="6419693" y="5484468"/>
            <a:ext cx="639766"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2574462" y="4466874"/>
            <a:ext cx="1271155" cy="1314656"/>
          </a:xfrm>
          <a:prstGeom prst="rect">
            <a:avLst/>
          </a:prstGeom>
          <a:pattFill prst="wdUpDiag">
            <a:fgClr>
              <a:srgbClr val="FFFF00"/>
            </a:fgClr>
            <a:bgClr>
              <a:schemeClr val="tx1">
                <a:lumMod val="65000"/>
                <a:lumOff val="35000"/>
              </a:schemeClr>
            </a:bgClr>
          </a:pattFill>
          <a:ln w="28575">
            <a:solidFill>
              <a:schemeClr val="tx1"/>
            </a:solidFill>
          </a:ln>
          <a:effectLst>
            <a:glow rad="342900">
              <a:srgbClr val="FFFF00">
                <a:alpha val="21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PHY</a:t>
            </a:r>
            <a:endParaRPr lang="en-US" sz="3600" b="1" dirty="0">
              <a:solidFill>
                <a:schemeClr val="bg1"/>
              </a:solidFill>
            </a:endParaRPr>
          </a:p>
        </p:txBody>
      </p:sp>
      <p:sp>
        <p:nvSpPr>
          <p:cNvPr id="78" name="Rectangle 77"/>
          <p:cNvSpPr/>
          <p:nvPr/>
        </p:nvSpPr>
        <p:spPr>
          <a:xfrm>
            <a:off x="3839665" y="4466873"/>
            <a:ext cx="403904" cy="1314656"/>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a:t>
            </a:r>
            <a:endParaRPr lang="en-US" dirty="0">
              <a:solidFill>
                <a:schemeClr val="tx1"/>
              </a:solidFill>
            </a:endParaRPr>
          </a:p>
        </p:txBody>
      </p:sp>
      <p:cxnSp>
        <p:nvCxnSpPr>
          <p:cNvPr id="79" name="Straight Arrow Connector 78"/>
          <p:cNvCxnSpPr>
            <a:endCxn id="36" idx="1"/>
          </p:cNvCxnSpPr>
          <p:nvPr/>
        </p:nvCxnSpPr>
        <p:spPr>
          <a:xfrm>
            <a:off x="4267569" y="4781580"/>
            <a:ext cx="890847" cy="1"/>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39" idx="1"/>
          </p:cNvCxnSpPr>
          <p:nvPr/>
        </p:nvCxnSpPr>
        <p:spPr>
          <a:xfrm>
            <a:off x="4267569" y="5498185"/>
            <a:ext cx="887068" cy="1"/>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614170" y="3246835"/>
            <a:ext cx="0" cy="303377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1598811" y="6280605"/>
            <a:ext cx="4191403"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9" idx="2"/>
          </p:cNvCxnSpPr>
          <p:nvPr/>
        </p:nvCxnSpPr>
        <p:spPr>
          <a:xfrm flipH="1">
            <a:off x="5790214" y="5781529"/>
            <a:ext cx="1" cy="499076"/>
          </a:xfrm>
          <a:prstGeom prst="line">
            <a:avLst/>
          </a:prstGeom>
          <a:ln w="28575">
            <a:solidFill>
              <a:schemeClr val="tx1"/>
            </a:solidFill>
            <a:prstDash val="lg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895502" y="3786426"/>
            <a:ext cx="729505" cy="646331"/>
          </a:xfrm>
          <a:prstGeom prst="rect">
            <a:avLst/>
          </a:prstGeom>
          <a:noFill/>
        </p:spPr>
        <p:txBody>
          <a:bodyPr wrap="square" rtlCol="0">
            <a:spAutoFit/>
          </a:bodyPr>
          <a:lstStyle/>
          <a:p>
            <a:pPr algn="ctr"/>
            <a:r>
              <a:rPr lang="en-US" dirty="0" smtClean="0"/>
              <a:t>Code Gen</a:t>
            </a:r>
            <a:endParaRPr lang="en-US" dirty="0"/>
          </a:p>
        </p:txBody>
      </p:sp>
    </p:spTree>
    <p:extLst>
      <p:ext uri="{BB962C8B-B14F-4D97-AF65-F5344CB8AC3E}">
        <p14:creationId xmlns:p14="http://schemas.microsoft.com/office/powerpoint/2010/main" val="75555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Construction Workflow</a:t>
            </a:r>
            <a:endParaRPr lang="en-US" dirty="0"/>
          </a:p>
        </p:txBody>
      </p:sp>
      <p:sp>
        <p:nvSpPr>
          <p:cNvPr id="4" name="Snip Single Corner Rectangle 3"/>
          <p:cNvSpPr/>
          <p:nvPr/>
        </p:nvSpPr>
        <p:spPr>
          <a:xfrm flipH="1">
            <a:off x="3742901" y="2471168"/>
            <a:ext cx="1391804" cy="1581498"/>
          </a:xfrm>
          <a:prstGeom prst="snip1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SDF  Thing</a:t>
            </a:r>
            <a:endParaRPr lang="en-US" dirty="0"/>
          </a:p>
        </p:txBody>
      </p:sp>
      <p:sp>
        <p:nvSpPr>
          <p:cNvPr id="5" name="Snip Single Corner Rectangle 4"/>
          <p:cNvSpPr/>
          <p:nvPr/>
        </p:nvSpPr>
        <p:spPr>
          <a:xfrm flipH="1">
            <a:off x="817720" y="2349249"/>
            <a:ext cx="997012" cy="1252080"/>
          </a:xfrm>
          <a:prstGeom prst="snip1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SDF  Object</a:t>
            </a:r>
            <a:endParaRPr lang="en-US" dirty="0"/>
          </a:p>
        </p:txBody>
      </p:sp>
      <p:sp>
        <p:nvSpPr>
          <p:cNvPr id="6" name="Snip Single Corner Rectangle 5"/>
          <p:cNvSpPr/>
          <p:nvPr/>
        </p:nvSpPr>
        <p:spPr>
          <a:xfrm flipH="1">
            <a:off x="970120" y="2501649"/>
            <a:ext cx="997012" cy="1252080"/>
          </a:xfrm>
          <a:prstGeom prst="snip1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SDF  Object</a:t>
            </a:r>
            <a:endParaRPr lang="en-US" dirty="0"/>
          </a:p>
        </p:txBody>
      </p:sp>
      <p:sp>
        <p:nvSpPr>
          <p:cNvPr id="7" name="Snip Single Corner Rectangle 6"/>
          <p:cNvSpPr/>
          <p:nvPr/>
        </p:nvSpPr>
        <p:spPr>
          <a:xfrm flipH="1">
            <a:off x="1122520" y="2654049"/>
            <a:ext cx="997012" cy="1252080"/>
          </a:xfrm>
          <a:prstGeom prst="snip1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SDF  Object</a:t>
            </a:r>
            <a:endParaRPr lang="en-US" dirty="0"/>
          </a:p>
        </p:txBody>
      </p:sp>
      <p:sp>
        <p:nvSpPr>
          <p:cNvPr id="8" name="Snip Single Corner Rectangle 7"/>
          <p:cNvSpPr/>
          <p:nvPr/>
        </p:nvSpPr>
        <p:spPr>
          <a:xfrm flipH="1">
            <a:off x="1274920" y="2806449"/>
            <a:ext cx="997012" cy="1252080"/>
          </a:xfrm>
          <a:prstGeom prst="snip1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SDF  Object</a:t>
            </a:r>
            <a:endParaRPr lang="en-US" dirty="0"/>
          </a:p>
        </p:txBody>
      </p:sp>
      <p:cxnSp>
        <p:nvCxnSpPr>
          <p:cNvPr id="11" name="Straight Arrow Connector 10"/>
          <p:cNvCxnSpPr/>
          <p:nvPr/>
        </p:nvCxnSpPr>
        <p:spPr>
          <a:xfrm flipH="1">
            <a:off x="2461846" y="3362150"/>
            <a:ext cx="10832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17449" y="2974005"/>
            <a:ext cx="772006" cy="369332"/>
          </a:xfrm>
          <a:prstGeom prst="rect">
            <a:avLst/>
          </a:prstGeom>
          <a:noFill/>
        </p:spPr>
        <p:txBody>
          <a:bodyPr wrap="none" rtlCol="0">
            <a:spAutoFit/>
          </a:bodyPr>
          <a:lstStyle/>
          <a:p>
            <a:r>
              <a:rPr lang="en-US" dirty="0" err="1" smtClean="0"/>
              <a:t>sdfRef</a:t>
            </a:r>
            <a:endParaRPr lang="en-US" dirty="0"/>
          </a:p>
        </p:txBody>
      </p:sp>
      <p:sp>
        <p:nvSpPr>
          <p:cNvPr id="13" name="Snip Single Corner Rectangle 12"/>
          <p:cNvSpPr/>
          <p:nvPr/>
        </p:nvSpPr>
        <p:spPr>
          <a:xfrm flipH="1">
            <a:off x="970120" y="4611801"/>
            <a:ext cx="1149412" cy="1252080"/>
          </a:xfrm>
          <a:prstGeom prst="snip1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TD DS &amp; Forms </a:t>
            </a:r>
            <a:endParaRPr lang="en-US" dirty="0"/>
          </a:p>
        </p:txBody>
      </p:sp>
      <p:cxnSp>
        <p:nvCxnSpPr>
          <p:cNvPr id="14" name="Straight Arrow Connector 13"/>
          <p:cNvCxnSpPr/>
          <p:nvPr/>
        </p:nvCxnSpPr>
        <p:spPr>
          <a:xfrm flipV="1">
            <a:off x="2271932" y="3601330"/>
            <a:ext cx="1273126" cy="1322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Snip Single Corner Rectangle 14"/>
          <p:cNvSpPr/>
          <p:nvPr/>
        </p:nvSpPr>
        <p:spPr>
          <a:xfrm flipH="1">
            <a:off x="6605674" y="2471168"/>
            <a:ext cx="1391804" cy="1581498"/>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WoT</a:t>
            </a:r>
            <a:r>
              <a:rPr lang="en-US" dirty="0" smtClean="0"/>
              <a:t> TM/TD</a:t>
            </a:r>
            <a:endParaRPr lang="en-US" dirty="0"/>
          </a:p>
        </p:txBody>
      </p:sp>
      <p:sp>
        <p:nvSpPr>
          <p:cNvPr id="3" name="Right Arrow 2"/>
          <p:cNvSpPr/>
          <p:nvPr/>
        </p:nvSpPr>
        <p:spPr>
          <a:xfrm>
            <a:off x="5317625" y="2888673"/>
            <a:ext cx="1155912" cy="86505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SDF2TD</a:t>
            </a:r>
            <a:endParaRPr lang="en-US"/>
          </a:p>
        </p:txBody>
      </p:sp>
      <p:sp>
        <p:nvSpPr>
          <p:cNvPr id="16" name="TextBox 15"/>
          <p:cNvSpPr txBox="1"/>
          <p:nvPr/>
        </p:nvSpPr>
        <p:spPr>
          <a:xfrm>
            <a:off x="2650946" y="4427135"/>
            <a:ext cx="1729448" cy="369332"/>
          </a:xfrm>
          <a:prstGeom prst="rect">
            <a:avLst/>
          </a:prstGeom>
          <a:noFill/>
        </p:spPr>
        <p:txBody>
          <a:bodyPr wrap="none" rtlCol="0">
            <a:spAutoFit/>
          </a:bodyPr>
          <a:lstStyle/>
          <a:p>
            <a:r>
              <a:rPr lang="en-US" smtClean="0"/>
              <a:t>Instance Binding</a:t>
            </a:r>
            <a:endParaRPr lang="en-US" dirty="0"/>
          </a:p>
        </p:txBody>
      </p:sp>
    </p:spTree>
    <p:extLst>
      <p:ext uri="{BB962C8B-B14F-4D97-AF65-F5344CB8AC3E}">
        <p14:creationId xmlns:p14="http://schemas.microsoft.com/office/powerpoint/2010/main" val="181915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2877"/>
            <a:ext cx="7886700" cy="1325563"/>
          </a:xfrm>
        </p:spPr>
        <p:txBody>
          <a:bodyPr/>
          <a:lstStyle/>
          <a:p>
            <a:r>
              <a:rPr lang="en-US" dirty="0" smtClean="0"/>
              <a:t>SDF to TM </a:t>
            </a:r>
            <a:r>
              <a:rPr lang="en-US" dirty="0" smtClean="0"/>
              <a:t>Conversion Workflow</a:t>
            </a:r>
            <a:endParaRPr lang="en-US" dirty="0"/>
          </a:p>
        </p:txBody>
      </p:sp>
      <p:sp>
        <p:nvSpPr>
          <p:cNvPr id="3" name="Content Placeholder 2"/>
          <p:cNvSpPr>
            <a:spLocks noGrp="1"/>
          </p:cNvSpPr>
          <p:nvPr>
            <p:ph idx="1"/>
          </p:nvPr>
        </p:nvSpPr>
        <p:spPr>
          <a:xfrm>
            <a:off x="498166" y="1238744"/>
            <a:ext cx="8406245" cy="4773174"/>
          </a:xfrm>
        </p:spPr>
        <p:txBody>
          <a:bodyPr/>
          <a:lstStyle/>
          <a:p>
            <a:r>
              <a:rPr lang="en-US" dirty="0" smtClean="0"/>
              <a:t>Inserted </a:t>
            </a:r>
            <a:r>
              <a:rPr lang="en-US" dirty="0" err="1" smtClean="0"/>
              <a:t>WoT</a:t>
            </a:r>
            <a:r>
              <a:rPr lang="en-US" dirty="0" smtClean="0"/>
              <a:t> </a:t>
            </a:r>
            <a:r>
              <a:rPr lang="en-US" dirty="0" err="1" smtClean="0"/>
              <a:t>DataSchema</a:t>
            </a:r>
            <a:r>
              <a:rPr lang="en-US" dirty="0" smtClean="0"/>
              <a:t> and Forms construct into SDF as extensions</a:t>
            </a:r>
          </a:p>
          <a:p>
            <a:r>
              <a:rPr lang="en-US" dirty="0" smtClean="0"/>
              <a:t>Created an </a:t>
            </a:r>
            <a:r>
              <a:rPr lang="en-US" dirty="0" err="1" smtClean="0"/>
              <a:t>sdfThing</a:t>
            </a:r>
            <a:r>
              <a:rPr lang="en-US" dirty="0" smtClean="0"/>
              <a:t> that customizes its </a:t>
            </a:r>
            <a:r>
              <a:rPr lang="en-US" dirty="0" err="1" smtClean="0"/>
              <a:t>sdfObject</a:t>
            </a:r>
            <a:r>
              <a:rPr lang="en-US" dirty="0" smtClean="0"/>
              <a:t> components and inserts the </a:t>
            </a:r>
            <a:r>
              <a:rPr lang="en-US" dirty="0" err="1" smtClean="0"/>
              <a:t>WoT</a:t>
            </a:r>
            <a:r>
              <a:rPr lang="en-US" dirty="0" smtClean="0"/>
              <a:t> </a:t>
            </a:r>
            <a:r>
              <a:rPr lang="en-US" dirty="0" smtClean="0"/>
              <a:t>extensions:</a:t>
            </a:r>
          </a:p>
          <a:p>
            <a:pPr marL="0" indent="0">
              <a:buNone/>
            </a:pPr>
            <a:r>
              <a:rPr lang="en-US" sz="1600" dirty="0">
                <a:hlinkClick r:id="rId3"/>
              </a:rPr>
              <a:t>https://</a:t>
            </a:r>
            <a:r>
              <a:rPr lang="en-US" sz="1600" dirty="0" err="1">
                <a:hlinkClick r:id="rId3"/>
              </a:rPr>
              <a:t>github.com</a:t>
            </a:r>
            <a:r>
              <a:rPr lang="en-US" sz="1600" dirty="0">
                <a:hlinkClick r:id="rId3"/>
              </a:rPr>
              <a:t>/</a:t>
            </a:r>
            <a:r>
              <a:rPr lang="en-US" sz="1600" dirty="0" err="1">
                <a:hlinkClick r:id="rId3"/>
              </a:rPr>
              <a:t>mjkoster</a:t>
            </a:r>
            <a:r>
              <a:rPr lang="en-US" sz="1600" dirty="0">
                <a:hlinkClick r:id="rId3"/>
              </a:rPr>
              <a:t>/</a:t>
            </a:r>
            <a:r>
              <a:rPr lang="en-US" sz="1600" dirty="0" err="1">
                <a:hlinkClick r:id="rId3"/>
              </a:rPr>
              <a:t>onefb-sdk</a:t>
            </a:r>
            <a:r>
              <a:rPr lang="en-US" sz="1600" dirty="0">
                <a:hlinkClick r:id="rId3"/>
              </a:rPr>
              <a:t>/blob/main/control-models/</a:t>
            </a:r>
            <a:r>
              <a:rPr lang="en-US" sz="1600" dirty="0" err="1">
                <a:hlinkClick r:id="rId3"/>
              </a:rPr>
              <a:t>modbus</a:t>
            </a:r>
            <a:r>
              <a:rPr lang="en-US" sz="1600" dirty="0">
                <a:hlinkClick r:id="rId3"/>
              </a:rPr>
              <a:t>/</a:t>
            </a:r>
            <a:r>
              <a:rPr lang="en-US" sz="1600" dirty="0" err="1">
                <a:hlinkClick r:id="rId3"/>
              </a:rPr>
              <a:t>sdfthing-modbus-ehd-rtu.sdf.json</a:t>
            </a:r>
            <a:endParaRPr lang="en-US" sz="1600" dirty="0" smtClean="0"/>
          </a:p>
          <a:p>
            <a:r>
              <a:rPr lang="en-US" dirty="0" smtClean="0"/>
              <a:t>Generated a TD manually from </a:t>
            </a:r>
            <a:r>
              <a:rPr lang="en-US" dirty="0" smtClean="0"/>
              <a:t>the SDF file</a:t>
            </a:r>
            <a:r>
              <a:rPr lang="en-US" dirty="0" smtClean="0"/>
              <a:t>:</a:t>
            </a:r>
          </a:p>
          <a:p>
            <a:pPr marL="0" indent="0">
              <a:buNone/>
            </a:pPr>
            <a:r>
              <a:rPr lang="en-US" sz="1600" dirty="0">
                <a:hlinkClick r:id="rId4"/>
              </a:rPr>
              <a:t>https://github.com/mjkoster/onefb-sdk/blob/main/control-models/modbus/modbus-rtu.td.jsonld</a:t>
            </a:r>
            <a:endParaRPr lang="en-US" sz="1600" dirty="0" smtClean="0"/>
          </a:p>
          <a:p>
            <a:r>
              <a:rPr lang="en-US" dirty="0" smtClean="0"/>
              <a:t>TBD Create a set of transformation </a:t>
            </a:r>
            <a:r>
              <a:rPr lang="en-US" dirty="0" smtClean="0"/>
              <a:t>rules/handlers for creating TD from SDF Thing</a:t>
            </a:r>
            <a:endParaRPr lang="en-US" dirty="0" smtClean="0"/>
          </a:p>
          <a:p>
            <a:r>
              <a:rPr lang="en-US" dirty="0" smtClean="0"/>
              <a:t>Extend the conversion tool and framework</a:t>
            </a:r>
          </a:p>
          <a:p>
            <a:pPr lvl="1"/>
            <a:r>
              <a:rPr lang="en-US" dirty="0" smtClean="0"/>
              <a:t>Read Input =&gt; Invoke Transforms =&gt; Write </a:t>
            </a:r>
            <a:r>
              <a:rPr lang="en-US" dirty="0" smtClean="0"/>
              <a:t>Output</a:t>
            </a:r>
            <a:endParaRPr lang="en-US" dirty="0" smtClean="0"/>
          </a:p>
        </p:txBody>
      </p:sp>
    </p:spTree>
    <p:extLst>
      <p:ext uri="{BB962C8B-B14F-4D97-AF65-F5344CB8AC3E}">
        <p14:creationId xmlns:p14="http://schemas.microsoft.com/office/powerpoint/2010/main" val="13340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9690"/>
            <a:ext cx="7886700" cy="1325563"/>
          </a:xfrm>
        </p:spPr>
        <p:txBody>
          <a:bodyPr/>
          <a:lstStyle/>
          <a:p>
            <a:r>
              <a:rPr lang="en-US" dirty="0" smtClean="0"/>
              <a:t>Semantic Annotation using SDF</a:t>
            </a:r>
            <a:endParaRPr lang="en-US" dirty="0"/>
          </a:p>
        </p:txBody>
      </p:sp>
      <p:sp>
        <p:nvSpPr>
          <p:cNvPr id="3" name="Content Placeholder 2"/>
          <p:cNvSpPr>
            <a:spLocks noGrp="1"/>
          </p:cNvSpPr>
          <p:nvPr>
            <p:ph idx="1"/>
          </p:nvPr>
        </p:nvSpPr>
        <p:spPr>
          <a:xfrm>
            <a:off x="628650" y="1575253"/>
            <a:ext cx="8112579" cy="4351338"/>
          </a:xfrm>
        </p:spPr>
        <p:txBody>
          <a:bodyPr/>
          <a:lstStyle/>
          <a:p>
            <a:r>
              <a:rPr lang="en-US" dirty="0" smtClean="0"/>
              <a:t>SDF URIs have </a:t>
            </a:r>
            <a:r>
              <a:rPr lang="en-US" dirty="0" err="1" smtClean="0"/>
              <a:t>json</a:t>
            </a:r>
            <a:r>
              <a:rPr lang="en-US" dirty="0" smtClean="0"/>
              <a:t>-pointer fragments</a:t>
            </a:r>
          </a:p>
          <a:p>
            <a:r>
              <a:rPr lang="en-US" dirty="0" smtClean="0"/>
              <a:t>application/</a:t>
            </a:r>
            <a:r>
              <a:rPr lang="en-US" dirty="0" err="1" smtClean="0"/>
              <a:t>sdf+json</a:t>
            </a:r>
            <a:r>
              <a:rPr lang="en-US" dirty="0" smtClean="0"/>
              <a:t> </a:t>
            </a:r>
            <a:r>
              <a:rPr lang="en-US" dirty="0" err="1" smtClean="0"/>
              <a:t>contentType</a:t>
            </a:r>
            <a:r>
              <a:rPr lang="en-US" dirty="0" smtClean="0"/>
              <a:t> needs to be indicated where SDF is referenced</a:t>
            </a:r>
          </a:p>
          <a:p>
            <a:pPr marL="0" indent="0">
              <a:buNone/>
            </a:pPr>
            <a:r>
              <a:rPr lang="en-US" sz="1800" dirty="0" smtClean="0">
                <a:latin typeface="Courier" charset="0"/>
                <a:ea typeface="Courier" charset="0"/>
                <a:cs typeface="Courier" charset="0"/>
              </a:rPr>
              <a:t>"@type": {</a:t>
            </a:r>
          </a:p>
          <a:p>
            <a:pPr marL="0" indent="0">
              <a:buNone/>
            </a:pPr>
            <a:r>
              <a:rPr lang="en-US" sz="1800" dirty="0" smtClean="0">
                <a:latin typeface="Courier" charset="0"/>
                <a:ea typeface="Courier" charset="0"/>
                <a:cs typeface="Courier" charset="0"/>
              </a:rPr>
              <a:t>  "</a:t>
            </a:r>
            <a:r>
              <a:rPr lang="en-US" sz="1800" dirty="0" smtClean="0">
                <a:latin typeface="Courier" charset="0"/>
                <a:ea typeface="Courier" charset="0"/>
                <a:cs typeface="Courier" charset="0"/>
                <a:hlinkClick r:id="rId3"/>
              </a:rPr>
              <a:t>https://onedm.org/playground/#/sdfObject/Voltage</a:t>
            </a:r>
            <a:r>
              <a:rPr lang="en-US" sz="1800" dirty="0" smtClean="0">
                <a:latin typeface="Courier" charset="0"/>
                <a:ea typeface="Courier" charset="0"/>
                <a:cs typeface="Courier" charset="0"/>
              </a:rPr>
              <a:t>",</a:t>
            </a:r>
          </a:p>
          <a:p>
            <a:pPr marL="0" indent="0">
              <a:buNone/>
            </a:pPr>
            <a:r>
              <a:rPr lang="en-US" sz="1800" dirty="0">
                <a:latin typeface="Courier" charset="0"/>
                <a:ea typeface="Courier" charset="0"/>
                <a:cs typeface="Courier" charset="0"/>
              </a:rPr>
              <a:t> </a:t>
            </a:r>
            <a:r>
              <a:rPr lang="en-US" sz="1800" dirty="0" smtClean="0">
                <a:latin typeface="Courier" charset="0"/>
                <a:ea typeface="Courier" charset="0"/>
                <a:cs typeface="Courier" charset="0"/>
              </a:rPr>
              <a:t> "</a:t>
            </a:r>
            <a:r>
              <a:rPr lang="en-US" sz="1800" dirty="0" err="1" smtClean="0">
                <a:latin typeface="Courier" charset="0"/>
                <a:ea typeface="Courier" charset="0"/>
                <a:cs typeface="Courier" charset="0"/>
              </a:rPr>
              <a:t>contentType</a:t>
            </a:r>
            <a:r>
              <a:rPr lang="en-US" sz="1800" dirty="0" smtClean="0">
                <a:latin typeface="Courier" charset="0"/>
                <a:ea typeface="Courier" charset="0"/>
                <a:cs typeface="Courier" charset="0"/>
              </a:rPr>
              <a:t>": </a:t>
            </a:r>
            <a:r>
              <a:rPr lang="en-US" sz="1800" dirty="0">
                <a:latin typeface="Courier" charset="0"/>
                <a:ea typeface="Courier" charset="0"/>
                <a:cs typeface="Courier" charset="0"/>
              </a:rPr>
              <a:t>"application/</a:t>
            </a:r>
            <a:r>
              <a:rPr lang="en-US" sz="1800" dirty="0" err="1">
                <a:latin typeface="Courier" charset="0"/>
                <a:ea typeface="Courier" charset="0"/>
                <a:cs typeface="Courier" charset="0"/>
              </a:rPr>
              <a:t>sdf+json</a:t>
            </a:r>
            <a:r>
              <a:rPr lang="en-US" sz="1800" dirty="0">
                <a:latin typeface="Courier" charset="0"/>
                <a:ea typeface="Courier" charset="0"/>
                <a:cs typeface="Courier" charset="0"/>
              </a:rPr>
              <a:t>"</a:t>
            </a:r>
          </a:p>
          <a:p>
            <a:pPr marL="0" indent="0">
              <a:buNone/>
            </a:pPr>
            <a:r>
              <a:rPr lang="en-US" sz="1800" dirty="0" smtClean="0">
                <a:latin typeface="Courier" charset="0"/>
                <a:ea typeface="Courier" charset="0"/>
                <a:cs typeface="Courier" charset="0"/>
              </a:rPr>
              <a:t>}</a:t>
            </a:r>
          </a:p>
          <a:p>
            <a:r>
              <a:rPr lang="en-US" sz="2400" dirty="0" smtClean="0"/>
              <a:t>Semantic annotation for </a:t>
            </a:r>
            <a:r>
              <a:rPr lang="en-US" sz="2400" dirty="0" err="1" smtClean="0"/>
              <a:t>sdfObjects</a:t>
            </a:r>
            <a:r>
              <a:rPr lang="en-US" sz="2400" dirty="0" smtClean="0"/>
              <a:t> using "links" construct in the TD, since there is no TD Object class</a:t>
            </a:r>
          </a:p>
          <a:p>
            <a:pPr lvl="1"/>
            <a:r>
              <a:rPr lang="en-US" sz="2000" dirty="0" smtClean="0"/>
              <a:t>We need a link relation like "implements" to describe this pattern</a:t>
            </a:r>
          </a:p>
          <a:p>
            <a:pPr marL="0" indent="0">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val="148469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sdf</a:t>
            </a:r>
            <a:r>
              <a:rPr lang="en-US" dirty="0" smtClean="0"/>
              <a:t> </a:t>
            </a:r>
            <a:r>
              <a:rPr lang="en-US" dirty="0" smtClean="0"/>
              <a:t>conversion gaps</a:t>
            </a:r>
            <a:endParaRPr lang="en-US" dirty="0"/>
          </a:p>
        </p:txBody>
      </p:sp>
      <p:sp>
        <p:nvSpPr>
          <p:cNvPr id="3" name="Content Placeholder 2"/>
          <p:cNvSpPr>
            <a:spLocks noGrp="1"/>
          </p:cNvSpPr>
          <p:nvPr>
            <p:ph idx="1"/>
          </p:nvPr>
        </p:nvSpPr>
        <p:spPr/>
        <p:txBody>
          <a:bodyPr/>
          <a:lstStyle/>
          <a:p>
            <a:r>
              <a:rPr lang="en-US" dirty="0" smtClean="0"/>
              <a:t>SDF1.1 changes</a:t>
            </a:r>
          </a:p>
          <a:p>
            <a:pPr lvl="1"/>
            <a:r>
              <a:rPr lang="en-US" dirty="0" smtClean="0"/>
              <a:t>New pattern for input and output, JSON object</a:t>
            </a:r>
          </a:p>
          <a:p>
            <a:pPr lvl="1"/>
            <a:r>
              <a:rPr lang="en-US" dirty="0" smtClean="0"/>
              <a:t>JSON Schema required for input and output elements</a:t>
            </a:r>
          </a:p>
          <a:p>
            <a:pPr lvl="1"/>
            <a:r>
              <a:rPr lang="en-US" dirty="0" err="1" smtClean="0"/>
              <a:t>sdfChoice</a:t>
            </a:r>
            <a:r>
              <a:rPr lang="en-US" dirty="0" smtClean="0"/>
              <a:t> + mapping for </a:t>
            </a:r>
            <a:r>
              <a:rPr lang="en-US" dirty="0" err="1" smtClean="0"/>
              <a:t>enum</a:t>
            </a:r>
            <a:r>
              <a:rPr lang="en-US" dirty="0" smtClean="0"/>
              <a:t> </a:t>
            </a:r>
            <a:r>
              <a:rPr lang="en-US" dirty="0" smtClean="0"/>
              <a:t>generation</a:t>
            </a:r>
          </a:p>
          <a:p>
            <a:r>
              <a:rPr lang="en-US" dirty="0" smtClean="0"/>
              <a:t>Generate composed TD</a:t>
            </a:r>
          </a:p>
          <a:p>
            <a:pPr lvl="1"/>
            <a:r>
              <a:rPr lang="en-US" dirty="0" smtClean="0"/>
              <a:t>Working with composed SDF Thing =&gt; TD</a:t>
            </a:r>
          </a:p>
          <a:p>
            <a:pPr lvl="1"/>
            <a:r>
              <a:rPr lang="en-US" dirty="0" smtClean="0"/>
              <a:t>Add annotation to the generated TD based on SDF source references</a:t>
            </a:r>
            <a:endParaRPr lang="en-US" dirty="0" smtClean="0"/>
          </a:p>
        </p:txBody>
      </p:sp>
    </p:spTree>
    <p:extLst>
      <p:ext uri="{BB962C8B-B14F-4D97-AF65-F5344CB8AC3E}">
        <p14:creationId xmlns:p14="http://schemas.microsoft.com/office/powerpoint/2010/main" val="15198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2367"/>
            <a:ext cx="7886700" cy="1325563"/>
          </a:xfrm>
        </p:spPr>
        <p:txBody>
          <a:bodyPr/>
          <a:lstStyle/>
          <a:p>
            <a:r>
              <a:rPr lang="en-US" dirty="0" smtClean="0"/>
              <a:t>TD Vocabulary </a:t>
            </a:r>
            <a:r>
              <a:rPr lang="mr-IN" dirty="0" smtClean="0"/>
              <a:t>–</a:t>
            </a:r>
            <a:r>
              <a:rPr lang="en-US" dirty="0" smtClean="0"/>
              <a:t> value scaling</a:t>
            </a:r>
            <a:endParaRPr lang="en-US" dirty="0"/>
          </a:p>
        </p:txBody>
      </p:sp>
      <p:sp>
        <p:nvSpPr>
          <p:cNvPr id="3" name="Content Placeholder 2"/>
          <p:cNvSpPr>
            <a:spLocks noGrp="1"/>
          </p:cNvSpPr>
          <p:nvPr>
            <p:ph idx="1"/>
          </p:nvPr>
        </p:nvSpPr>
        <p:spPr>
          <a:xfrm>
            <a:off x="628650" y="1280785"/>
            <a:ext cx="7886700" cy="4351338"/>
          </a:xfrm>
        </p:spPr>
        <p:txBody>
          <a:bodyPr/>
          <a:lstStyle/>
          <a:p>
            <a:r>
              <a:rPr lang="en-US" dirty="0" smtClean="0"/>
              <a:t>We need to represent the data pattern which encodes a fixed point decimal number using an integer</a:t>
            </a:r>
          </a:p>
          <a:p>
            <a:r>
              <a:rPr lang="en-US" dirty="0" smtClean="0"/>
              <a:t>Also other similar use cases where a linear re-scaling is needed</a:t>
            </a:r>
          </a:p>
          <a:p>
            <a:r>
              <a:rPr lang="en-US" dirty="0" err="1" smtClean="0"/>
              <a:t>scaleMinimum</a:t>
            </a:r>
            <a:r>
              <a:rPr lang="en-US" dirty="0" smtClean="0"/>
              <a:t> and </a:t>
            </a:r>
            <a:r>
              <a:rPr lang="en-US" dirty="0" err="1" smtClean="0"/>
              <a:t>scaleMaximum</a:t>
            </a:r>
            <a:r>
              <a:rPr lang="en-US" dirty="0" smtClean="0"/>
              <a:t> </a:t>
            </a:r>
            <a:r>
              <a:rPr lang="en-US" dirty="0" smtClean="0"/>
              <a:t>will be deprecated </a:t>
            </a:r>
            <a:r>
              <a:rPr lang="en-US" dirty="0" smtClean="0"/>
              <a:t>in SDF 1.1</a:t>
            </a:r>
          </a:p>
          <a:p>
            <a:r>
              <a:rPr lang="en-US" dirty="0" err="1" smtClean="0"/>
              <a:t>digitalMinimum</a:t>
            </a:r>
            <a:r>
              <a:rPr lang="en-US" dirty="0" smtClean="0"/>
              <a:t>, </a:t>
            </a:r>
            <a:r>
              <a:rPr lang="en-US" dirty="0" err="1" smtClean="0"/>
              <a:t>digitalMaximum</a:t>
            </a:r>
            <a:r>
              <a:rPr lang="en-US" dirty="0" smtClean="0"/>
              <a:t> proposed as instance/protocol binding to describe the encoding</a:t>
            </a:r>
          </a:p>
          <a:p>
            <a:r>
              <a:rPr lang="en-US" dirty="0" smtClean="0"/>
              <a:t>unit, minimum, maximum, and </a:t>
            </a:r>
            <a:r>
              <a:rPr lang="en-US" dirty="0" err="1" smtClean="0"/>
              <a:t>multipleOf</a:t>
            </a:r>
            <a:r>
              <a:rPr lang="en-US" dirty="0" smtClean="0"/>
              <a:t> will be for the modeled engineering values</a:t>
            </a:r>
            <a:endParaRPr lang="en-US" dirty="0" smtClean="0"/>
          </a:p>
        </p:txBody>
      </p:sp>
    </p:spTree>
    <p:extLst>
      <p:ext uri="{BB962C8B-B14F-4D97-AF65-F5344CB8AC3E}">
        <p14:creationId xmlns:p14="http://schemas.microsoft.com/office/powerpoint/2010/main" val="19203340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1553</TotalTime>
  <Words>771</Words>
  <Application>Microsoft Macintosh PowerPoint</Application>
  <PresentationFormat>Letter Paper (8.5x11 in)</PresentationFormat>
  <Paragraphs>167</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Courier</vt:lpstr>
      <vt:lpstr>Mangal</vt:lpstr>
      <vt:lpstr>Arial</vt:lpstr>
      <vt:lpstr>Office Theme</vt:lpstr>
      <vt:lpstr>OneDM@WoT Plugfest</vt:lpstr>
      <vt:lpstr>Goals</vt:lpstr>
      <vt:lpstr>EHD Propulsion Experiment  "Ionic Wind Tunnel"</vt:lpstr>
      <vt:lpstr>Modbus Integration Test Case </vt:lpstr>
      <vt:lpstr>Model Construction Workflow</vt:lpstr>
      <vt:lpstr>SDF to TM Conversion Workflow</vt:lpstr>
      <vt:lpstr>Semantic Annotation using SDF</vt:lpstr>
      <vt:lpstr>sdf conversion gaps</vt:lpstr>
      <vt:lpstr>TD Vocabulary – value scaling</vt:lpstr>
      <vt:lpstr>Modbus binding</vt:lpstr>
      <vt:lpstr>Backup</vt:lpstr>
      <vt:lpstr>Example application using Node-RED</vt:lpstr>
      <vt:lpstr>Mapping Files, Bindings, and Extension Points</vt:lpstr>
      <vt:lpstr>Extension Declaration Format</vt:lpstr>
      <vt:lpstr>Semantic Proxy</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OneDM@WoT Plugfest</dc:title>
  <dc:creator>Michael Koster</dc:creator>
  <cp:lastModifiedBy>Michael Koster</cp:lastModifiedBy>
  <cp:revision>32</cp:revision>
  <dcterms:created xsi:type="dcterms:W3CDTF">2021-03-05T15:38:09Z</dcterms:created>
  <dcterms:modified xsi:type="dcterms:W3CDTF">2021-03-24T03:59:09Z</dcterms:modified>
</cp:coreProperties>
</file>