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2576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.github.io/wot-thing-description/#thing-mode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?q=is%3Aissue+is%3Aopen+label%3A%22PR+needed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etf-wg-asdf.github.io/SDF/sdf.html#section-4.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in/PRESENTATIONS/2020-10-online-f2f/2020-10-21-TD-Topics-Kaebisch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thing-description/#for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thing-description/#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3c.github.io/wot-thing-description/#integerschema" TargetMode="External"/><Relationship Id="rId4" Type="http://schemas.openxmlformats.org/officeDocument/2006/relationships/hyperlink" Target="https://w3c.github.io/wot-thing-description/#numberschem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.github.io/wot-thing-description/#additionalexpectedrespons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.github.io/wot-thing-description/#securitysche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Thing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24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A255-6A4F-AA40-AB32-D91395D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en-US" dirty="0"/>
              <a:t>TM Features</a:t>
            </a:r>
            <a:br>
              <a:rPr lang="en-US" dirty="0"/>
            </a:br>
            <a:br>
              <a:rPr lang="en-US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AAE3A-9A03-3B48-805F-210ECF6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0C54B-5A85-824A-8A45-6FF212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7EE8AD-A6C2-3641-9050-6421347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C44CC3-2472-B34A-B812-4050589A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2074715"/>
            <a:ext cx="4283379" cy="3065696"/>
          </a:xfrm>
          <a:prstGeom prst="rect">
            <a:avLst/>
          </a:prstGeom>
        </p:spPr>
      </p:pic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83685220-A4AE-C645-9256-2BE956ADA1FC}"/>
              </a:ext>
            </a:extLst>
          </p:cNvPr>
          <p:cNvCxnSpPr>
            <a:cxnSpLocks/>
          </p:cNvCxnSpPr>
          <p:nvPr/>
        </p:nvCxnSpPr>
        <p:spPr>
          <a:xfrm flipV="1">
            <a:off x="4913574" y="4188941"/>
            <a:ext cx="535756" cy="35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19FD9001-53B9-E042-810D-4AD0B07C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32" y="2159760"/>
            <a:ext cx="5912936" cy="25193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5B02F3C2-51D2-C341-920F-6DC2B1AF59DF}"/>
              </a:ext>
            </a:extLst>
          </p:cNvPr>
          <p:cNvSpPr/>
          <p:nvPr/>
        </p:nvSpPr>
        <p:spPr>
          <a:xfrm>
            <a:off x="2870738" y="5379048"/>
            <a:ext cx="5659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https://w3c.github.io/wot-thing-description/#thing-model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9A775-7296-3241-A1A2-FB4D6CE2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next Publication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6CA0-A3C9-5246-94B6-6098E5D3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Next WD (until End of April / middle May) should cover</a:t>
            </a:r>
          </a:p>
          <a:p>
            <a:pPr lvl="1"/>
            <a:r>
              <a:rPr lang="en-US" dirty="0"/>
              <a:t>missing TM feature </a:t>
            </a:r>
            <a:r>
              <a:rPr lang="en-US" dirty="0">
                <a:sym typeface="Wingdings" pitchFamily="2" charset="2"/>
              </a:rPr>
              <a:t> @</a:t>
            </a:r>
            <a:r>
              <a:rPr lang="en-US" dirty="0" err="1">
                <a:sym typeface="Wingdings" pitchFamily="2" charset="2"/>
              </a:rPr>
              <a:t>sebastiankb</a:t>
            </a:r>
            <a:endParaRPr lang="en-US" dirty="0"/>
          </a:p>
          <a:p>
            <a:pPr lvl="1"/>
            <a:r>
              <a:rPr lang="en-US" dirty="0" err="1"/>
              <a:t>multipleResponses</a:t>
            </a:r>
            <a:r>
              <a:rPr lang="en-US" dirty="0"/>
              <a:t> alternative </a:t>
            </a:r>
            <a:r>
              <a:rPr lang="en-US" dirty="0">
                <a:sym typeface="Wingdings" pitchFamily="2" charset="2"/>
              </a:rPr>
              <a:t> @</a:t>
            </a:r>
            <a:r>
              <a:rPr lang="en-US" dirty="0" err="1">
                <a:sym typeface="Wingdings" pitchFamily="2" charset="2"/>
              </a:rPr>
              <a:t>mmcool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Labeled “PR needed” (</a:t>
            </a:r>
            <a:r>
              <a:rPr lang="en-US" dirty="0">
                <a:sym typeface="Wingdings" pitchFamily="2" charset="2"/>
                <a:hlinkClick r:id="rId2"/>
              </a:rPr>
              <a:t>https://github.com/w3c/wot-thing-description/issues?q=is%3Aissue+is%3Aopen+label%3A%22PR+needed%22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/>
              <a:t>Profile identification</a:t>
            </a:r>
          </a:p>
          <a:p>
            <a:pPr lvl="1"/>
            <a:r>
              <a:rPr lang="en-US" dirty="0"/>
              <a:t>Validation &amp; Canonization? </a:t>
            </a:r>
          </a:p>
          <a:p>
            <a:pPr lvl="1"/>
            <a:endParaRPr lang="en-US" dirty="0"/>
          </a:p>
          <a:p>
            <a:r>
              <a:rPr lang="en-US" dirty="0"/>
              <a:t>CR (June/July; depending on </a:t>
            </a:r>
            <a:r>
              <a:rPr lang="en-US" dirty="0" err="1"/>
              <a:t>WoT</a:t>
            </a:r>
            <a:r>
              <a:rPr lang="en-US" dirty="0"/>
              <a:t> Profile)</a:t>
            </a:r>
          </a:p>
          <a:p>
            <a:pPr lvl="1"/>
            <a:r>
              <a:rPr lang="en-US" dirty="0"/>
              <a:t>fix all semantic based issues (also discovery dependent) </a:t>
            </a:r>
            <a:r>
              <a:rPr lang="en-US" dirty="0">
                <a:sym typeface="Wingdings" pitchFamily="2" charset="2"/>
              </a:rPr>
              <a:t> @victor</a:t>
            </a:r>
            <a:endParaRPr lang="en-US" dirty="0"/>
          </a:p>
          <a:p>
            <a:pPr lvl="1"/>
            <a:r>
              <a:rPr lang="en-US" dirty="0"/>
              <a:t>Maybe some related issues regarding profile (e.g., operations in a top level form, History etc.)</a:t>
            </a:r>
          </a:p>
          <a:p>
            <a:pPr lvl="1"/>
            <a:r>
              <a:rPr lang="en-US" dirty="0"/>
              <a:t>Provide assertion risks (depends of the </a:t>
            </a:r>
            <a:r>
              <a:rPr lang="en-US" dirty="0" err="1"/>
              <a:t>PlugFest</a:t>
            </a:r>
            <a:r>
              <a:rPr lang="en-US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1BE521-9E24-894D-A3B1-8B5F280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1DDF0B-C22C-D545-906F-DAE9A71C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4400594-42E5-A641-AEE9-A08E37B3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219B-9AFD-A445-924A-0DEEBD3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Issues - required at interaction level</a:t>
            </a:r>
            <a:br>
              <a:rPr lang="en-US" dirty="0"/>
            </a:br>
            <a:r>
              <a:rPr lang="en-US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37DF7-48DD-464F-8A20-924391BD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Confusing for TD/TM processor that the </a:t>
            </a:r>
            <a:r>
              <a:rPr lang="en-US" b="1"/>
              <a:t>required</a:t>
            </a:r>
            <a:r>
              <a:rPr lang="en-US"/>
              <a:t> term is showing up at interaction level. Validator showing an error since it is not a normal interaction definition.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970FC6-FB77-0544-BD97-9988E41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D8902-74CA-2B4F-B6F0-A74728D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B420F-7F36-9C42-B03D-0741E8A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06AEBF-875C-374C-BA48-0A6A8248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95" y="3537149"/>
            <a:ext cx="5870947" cy="25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0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219B-9AFD-A445-924A-0DEEBD3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Issues - required at interaction level</a:t>
            </a:r>
            <a:br>
              <a:rPr lang="en-US" dirty="0"/>
            </a:br>
            <a:r>
              <a:rPr lang="en-US" dirty="0"/>
              <a:t>Solution Proposal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37DF7-48DD-464F-8A20-924391BD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approach is adopted from JSON Schema concept</a:t>
            </a:r>
          </a:p>
          <a:p>
            <a:r>
              <a:rPr lang="en-US" dirty="0"/>
              <a:t>SDF defines </a:t>
            </a:r>
            <a:r>
              <a:rPr lang="en-US" b="1" dirty="0" err="1"/>
              <a:t>sdfRequired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https://ietf-wg-asdf.github.io/SDF/sdf.html#section-4.5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“T</a:t>
            </a:r>
            <a:r>
              <a:rPr lang="de-DE" dirty="0"/>
              <a:t>he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"</a:t>
            </a:r>
            <a:r>
              <a:rPr lang="de-DE" dirty="0" err="1"/>
              <a:t>sdfRequired</a:t>
            </a:r>
            <a:r>
              <a:rPr lang="de-DE" dirty="0"/>
              <a:t>"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pointing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declaration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mandatory</a:t>
            </a:r>
            <a:r>
              <a:rPr lang="de-DE" dirty="0"/>
              <a:t>.“</a:t>
            </a:r>
            <a:br>
              <a:rPr lang="de-DE" dirty="0"/>
            </a:b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defined</a:t>
            </a:r>
            <a:r>
              <a:rPr lang="de-DE" dirty="0">
                <a:sym typeface="Wingdings" pitchFamily="2" charset="2"/>
              </a:rPr>
              <a:t> outside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interaction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970FC6-FB77-0544-BD97-9988E41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D8902-74CA-2B4F-B6F0-A74728D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B420F-7F36-9C42-B03D-0741E8A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56E92D-5600-1B49-B86F-626FA6F8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97" y="4355229"/>
            <a:ext cx="5160703" cy="23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4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219B-9AFD-A445-924A-0DEEBD3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Issues - required at interaction level</a:t>
            </a:r>
            <a:br>
              <a:rPr lang="en-US" dirty="0"/>
            </a:br>
            <a:r>
              <a:rPr lang="en-US" dirty="0"/>
              <a:t>Solution Proposal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37DF7-48DD-464F-8A20-924391BD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same approach as </a:t>
            </a:r>
            <a:r>
              <a:rPr lang="en-US" b="1" dirty="0" err="1"/>
              <a:t>sdfRequired</a:t>
            </a:r>
            <a:r>
              <a:rPr lang="en-US" b="1" dirty="0"/>
              <a:t> </a:t>
            </a:r>
          </a:p>
          <a:p>
            <a:r>
              <a:rPr lang="en-US" dirty="0"/>
              <a:t>Name proposals: </a:t>
            </a:r>
            <a:r>
              <a:rPr lang="en-US" dirty="0" err="1"/>
              <a:t>tdRequired</a:t>
            </a:r>
            <a:r>
              <a:rPr lang="en-US" dirty="0"/>
              <a:t> / </a:t>
            </a:r>
            <a:r>
              <a:rPr lang="en-US" dirty="0" err="1"/>
              <a:t>tmRequired</a:t>
            </a:r>
            <a:r>
              <a:rPr lang="en-US" dirty="0"/>
              <a:t> / </a:t>
            </a:r>
            <a:r>
              <a:rPr lang="en-US" dirty="0" err="1"/>
              <a:t>wotRequired</a:t>
            </a:r>
            <a:r>
              <a:rPr lang="en-US" dirty="0"/>
              <a:t>…  </a:t>
            </a:r>
          </a:p>
          <a:p>
            <a:r>
              <a:rPr lang="en-US" dirty="0"/>
              <a:t>define outside of the interactions: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970FC6-FB77-0544-BD97-9988E41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D8902-74CA-2B4F-B6F0-A74728D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B420F-7F36-9C42-B03D-0741E8A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7EC5B9-3BC8-4340-A351-29DC801B998F}"/>
              </a:ext>
            </a:extLst>
          </p:cNvPr>
          <p:cNvSpPr/>
          <p:nvPr/>
        </p:nvSpPr>
        <p:spPr>
          <a:xfrm>
            <a:off x="1012657" y="3723273"/>
            <a:ext cx="101666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…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000096"/>
                </a:solidFill>
                <a:latin typeface="Helvetica" pitchFamily="2" charset="0"/>
              </a:rPr>
              <a:t>security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282828"/>
                </a:solidFill>
                <a:latin typeface="Helvetica" pitchFamily="2" charset="0"/>
              </a:rPr>
              <a:t>[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nosec_sc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282828"/>
                </a:solidFill>
                <a:latin typeface="Helvetica" pitchFamily="2" charset="0"/>
              </a:rPr>
              <a:t>]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,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000096"/>
                </a:solidFill>
                <a:latin typeface="Helvetica" pitchFamily="2" charset="0"/>
              </a:rPr>
              <a:t>tmRequired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282828"/>
                </a:solidFill>
                <a:latin typeface="Helvetica" pitchFamily="2" charset="0"/>
              </a:rPr>
              <a:t>[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"#/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properties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/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homeLoc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282828"/>
                </a:solidFill>
                <a:latin typeface="Helvetica" pitchFamily="2" charset="0"/>
              </a:rPr>
              <a:t>]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,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000096"/>
                </a:solidFill>
                <a:latin typeface="Helvetica" pitchFamily="2" charset="0"/>
              </a:rPr>
              <a:t>properties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282828"/>
                </a:solidFill>
                <a:latin typeface="Helvetica" pitchFamily="2" charset="0"/>
              </a:rPr>
              <a:t>{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000096"/>
                </a:solidFill>
                <a:latin typeface="Helvetica" pitchFamily="2" charset="0"/>
              </a:rPr>
              <a:t>homeLoc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282828"/>
                </a:solidFill>
                <a:latin typeface="Helvetica" pitchFamily="2" charset="0"/>
              </a:rPr>
              <a:t>{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           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"title"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"Home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location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,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           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000096"/>
                </a:solidFill>
                <a:latin typeface="Helvetica" pitchFamily="2" charset="0"/>
              </a:rPr>
              <a:t>description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"Home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location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,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can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be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set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to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a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new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value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.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goHome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action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goes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 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there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,</a:t>
            </a:r>
            <a:br>
              <a:rPr lang="de-DE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            </a:t>
            </a:r>
            <a:r>
              <a:rPr lang="de-DE" dirty="0">
                <a:solidFill>
                  <a:srgbClr val="000096"/>
                </a:solidFill>
                <a:latin typeface="Helvetica" pitchFamily="2" charset="0"/>
              </a:rPr>
              <a:t>"type"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 err="1">
                <a:solidFill>
                  <a:srgbClr val="993300"/>
                </a:solidFill>
                <a:latin typeface="Helvetica" pitchFamily="2" charset="0"/>
              </a:rPr>
              <a:t>object</a:t>
            </a:r>
            <a:r>
              <a:rPr lang="de-DE" dirty="0">
                <a:solidFill>
                  <a:srgbClr val="993300"/>
                </a:solidFill>
                <a:latin typeface="Helvetica" pitchFamily="2" charset="0"/>
              </a:rPr>
              <a:t>"</a:t>
            </a:r>
            <a:r>
              <a:rPr lang="de-DE" dirty="0">
                <a:solidFill>
                  <a:srgbClr val="640032"/>
                </a:solidFill>
                <a:latin typeface="Helvetica" pitchFamily="2" charset="0"/>
              </a:rPr>
              <a:t>,</a:t>
            </a:r>
          </a:p>
          <a:p>
            <a:r>
              <a:rPr lang="de-DE" dirty="0">
                <a:solidFill>
                  <a:srgbClr val="640032"/>
                </a:solidFill>
                <a:effectLst/>
                <a:latin typeface="Helvetica" pitchFamily="2" charset="0"/>
              </a:rPr>
              <a:t>…</a:t>
            </a:r>
            <a:endParaRPr lang="de-DE" dirty="0">
              <a:solidFill>
                <a:srgbClr val="9933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3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219B-9AFD-A445-924A-0DEEBD3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Issues – import mechanism</a:t>
            </a:r>
            <a:br>
              <a:rPr lang="en-US" dirty="0"/>
            </a:br>
            <a:r>
              <a:rPr lang="en-US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37DF7-48DD-464F-8A20-924391BD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9" y="2664493"/>
            <a:ext cx="5019391" cy="170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We can extend a TM which </a:t>
            </a:r>
            <a:r>
              <a:rPr lang="de-DE" sz="1600" dirty="0" err="1"/>
              <a:t>inherit</a:t>
            </a:r>
            <a:r>
              <a:rPr lang="de-DE" sz="1600" dirty="0"/>
              <a:t> all </a:t>
            </a:r>
            <a:r>
              <a:rPr lang="de-DE" sz="1600" dirty="0" err="1"/>
              <a:t>definitions</a:t>
            </a:r>
            <a:r>
              <a:rPr lang="de-DE" sz="1600" dirty="0"/>
              <a:t>.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en-US" sz="1600" dirty="0"/>
              <a:t>However, we cannot import sub-definition of one or more TMs. </a:t>
            </a:r>
            <a:br>
              <a:rPr lang="en-US" sz="1600" dirty="0"/>
            </a:br>
            <a:r>
              <a:rPr lang="en-US" sz="1600" dirty="0"/>
              <a:t>E.g., we only interested in status property definition.   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970FC6-FB77-0544-BD97-9988E41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D8902-74CA-2B4F-B6F0-A74728D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B420F-7F36-9C42-B03D-0741E8A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4861F37-9CF4-CC4F-B0F3-59B1349F34F9}"/>
              </a:ext>
            </a:extLst>
          </p:cNvPr>
          <p:cNvCxnSpPr>
            <a:cxnSpLocks/>
          </p:cNvCxnSpPr>
          <p:nvPr/>
        </p:nvCxnSpPr>
        <p:spPr>
          <a:xfrm flipV="1">
            <a:off x="7753458" y="3761576"/>
            <a:ext cx="0" cy="46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596586CE-7731-EF4E-9463-954973FB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0745"/>
            <a:ext cx="3115821" cy="1864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729CB48-FF1D-714A-895A-9DFB89DB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45" y="4372243"/>
            <a:ext cx="3502118" cy="15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219B-9AFD-A445-924A-0DEEBD3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Issues - import mechanism</a:t>
            </a:r>
            <a:br>
              <a:rPr lang="en-US" dirty="0"/>
            </a:br>
            <a:r>
              <a:rPr lang="en-US" dirty="0"/>
              <a:t>Solution Proposal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37DF7-48DD-464F-8A20-924391BD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Schema concept has the </a:t>
            </a:r>
            <a:r>
              <a:rPr lang="en-US" b="1" dirty="0"/>
              <a:t>$ref </a:t>
            </a:r>
            <a:r>
              <a:rPr lang="en-US" dirty="0"/>
              <a:t>concept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mainly points to JSON Schema </a:t>
            </a:r>
            <a:endParaRPr lang="en-US" b="1" dirty="0"/>
          </a:p>
          <a:p>
            <a:r>
              <a:rPr lang="en-US" dirty="0"/>
              <a:t>SDF defines </a:t>
            </a:r>
            <a:r>
              <a:rPr lang="en-US" b="1" dirty="0" err="1"/>
              <a:t>sdfRef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ietf-wg-asdf.github.io</a:t>
            </a:r>
            <a:r>
              <a:rPr lang="en-US" dirty="0"/>
              <a:t>/SDF/sdf.html#section-4.4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“</a:t>
            </a:r>
            <a:r>
              <a:rPr lang="de-DE" dirty="0" err="1">
                <a:sym typeface="Wingdings" pitchFamily="2" charset="2"/>
              </a:rPr>
              <a:t>C</a:t>
            </a:r>
            <a:r>
              <a:rPr lang="de-DE" dirty="0" err="1"/>
              <a:t>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, </a:t>
            </a:r>
            <a:r>
              <a:rPr lang="de-DE" dirty="0" err="1"/>
              <a:t>indicated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,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..“</a:t>
            </a:r>
            <a:br>
              <a:rPr lang="de-DE" dirty="0"/>
            </a:br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970FC6-FB77-0544-BD97-9988E41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D8902-74CA-2B4F-B6F0-A74728D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B420F-7F36-9C42-B03D-0741E8A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BE6965-80A1-C046-BF20-8376D827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06" y="4974076"/>
            <a:ext cx="459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219B-9AFD-A445-924A-0DEEBD3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Issues - required at interaction level</a:t>
            </a:r>
            <a:br>
              <a:rPr lang="en-US" dirty="0"/>
            </a:br>
            <a:r>
              <a:rPr lang="en-US" dirty="0"/>
              <a:t>Solution Proposal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37DF7-48DD-464F-8A20-924391BD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same approach as </a:t>
            </a:r>
            <a:r>
              <a:rPr lang="en-US" b="1" dirty="0" err="1"/>
              <a:t>sdfRef</a:t>
            </a:r>
            <a:r>
              <a:rPr lang="en-US" b="1" dirty="0"/>
              <a:t> </a:t>
            </a:r>
          </a:p>
          <a:p>
            <a:r>
              <a:rPr lang="en-US" dirty="0"/>
              <a:t>Name proposals: </a:t>
            </a:r>
            <a:r>
              <a:rPr lang="en-US" dirty="0" err="1"/>
              <a:t>tdRef</a:t>
            </a:r>
            <a:r>
              <a:rPr lang="en-US" dirty="0"/>
              <a:t> / </a:t>
            </a:r>
            <a:r>
              <a:rPr lang="en-US" dirty="0" err="1"/>
              <a:t>tmRef</a:t>
            </a:r>
            <a:r>
              <a:rPr lang="en-US" dirty="0"/>
              <a:t> / </a:t>
            </a:r>
            <a:r>
              <a:rPr lang="en-US" dirty="0" err="1"/>
              <a:t>wotRef</a:t>
            </a:r>
            <a:r>
              <a:rPr lang="en-US" dirty="0"/>
              <a:t>…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970FC6-FB77-0544-BD97-9988E41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D8902-74CA-2B4F-B6F0-A74728D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B420F-7F36-9C42-B03D-0741E8A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BFAA88-CA3D-FE41-8CE1-12CB2FAD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98" y="3542287"/>
            <a:ext cx="6972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5E08-973A-BE40-B965-BD738F9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Extension / Media Type</a:t>
            </a:r>
            <a:br>
              <a:rPr lang="en-US" dirty="0"/>
            </a:br>
            <a:r>
              <a:rPr lang="en-US" dirty="0"/>
              <a:t>Open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0E83D-EC06-5449-9FAD-41B423F3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type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TM</a:t>
            </a:r>
            <a:br>
              <a:rPr lang="de-DE" dirty="0"/>
            </a:b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td+json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jsonld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also </a:t>
            </a:r>
            <a:r>
              <a:rPr lang="de-DE" dirty="0" err="1"/>
              <a:t>clarification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(e.g., </a:t>
            </a:r>
            <a:r>
              <a:rPr lang="de-DE" dirty="0" err="1"/>
              <a:t>td.jsonld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tm.jsonld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46E4EA-29E3-3B42-ACF5-BA375944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B07301-A37C-7649-AF94-D380B5C2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762D011-EDCD-6143-B774-8351AF00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9773653" cy="487874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TD 1.1? (20m)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TD </a:t>
            </a:r>
            <a:r>
              <a:rPr lang="de-DE" dirty="0" err="1"/>
              <a:t>publications</a:t>
            </a:r>
            <a:endParaRPr lang="de-DE" dirty="0"/>
          </a:p>
          <a:p>
            <a:pPr lvl="1"/>
            <a:r>
              <a:rPr lang="de-DE" dirty="0" err="1"/>
              <a:t>Discuss</a:t>
            </a:r>
            <a:r>
              <a:rPr lang="de-DE" dirty="0"/>
              <a:t> (10min)</a:t>
            </a:r>
          </a:p>
          <a:p>
            <a:pPr lvl="1"/>
            <a:endParaRPr lang="de-DE" dirty="0"/>
          </a:p>
          <a:p>
            <a:r>
              <a:rPr lang="de-DE" dirty="0"/>
              <a:t>Thing Model (1h30m, 10min break in </a:t>
            </a:r>
            <a:r>
              <a:rPr lang="de-DE" dirty="0" err="1"/>
              <a:t>between</a:t>
            </a:r>
            <a:r>
              <a:rPr lang="de-DE" dirty="0"/>
              <a:t>) </a:t>
            </a:r>
          </a:p>
          <a:p>
            <a:pPr lvl="1"/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feature</a:t>
            </a:r>
            <a:endParaRPr lang="de-DE" dirty="0"/>
          </a:p>
          <a:p>
            <a:pPr lvl="1"/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feature</a:t>
            </a:r>
            <a:endParaRPr lang="de-DE" dirty="0"/>
          </a:p>
          <a:p>
            <a:pPr lvl="1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type</a:t>
            </a:r>
          </a:p>
          <a:p>
            <a:pPr lvl="1"/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PlugFest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SDF-TM </a:t>
            </a:r>
            <a:r>
              <a:rPr lang="de-DE" dirty="0" err="1"/>
              <a:t>usage</a:t>
            </a:r>
            <a:r>
              <a:rPr lang="de-DE" dirty="0"/>
              <a:t> (Michael Koster)</a:t>
            </a:r>
            <a:br>
              <a:rPr lang="de-DE" dirty="0"/>
            </a:br>
            <a:endParaRPr lang="de-DE" dirty="0"/>
          </a:p>
          <a:p>
            <a:r>
              <a:rPr lang="en-US" dirty="0"/>
              <a:t>TD Canonicalization </a:t>
            </a:r>
            <a:r>
              <a:rPr lang="de-DE" dirty="0"/>
              <a:t>(20m) (Michael </a:t>
            </a:r>
            <a:r>
              <a:rPr lang="de-DE" dirty="0" err="1"/>
              <a:t>Lagally</a:t>
            </a:r>
            <a:r>
              <a:rPr lang="de-DE" dirty="0"/>
              <a:t> / Michael </a:t>
            </a:r>
            <a:r>
              <a:rPr lang="de-DE" dirty="0" err="1"/>
              <a:t>McCool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News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iotschema.org</a:t>
            </a:r>
            <a:r>
              <a:rPr lang="de-DE" dirty="0"/>
              <a:t> (Michael Koster/Darko Anicic)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5813-3D83-EC40-80CE-CB1173B8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0063" cy="1311128"/>
          </a:xfrm>
        </p:spPr>
        <p:txBody>
          <a:bodyPr wrap="none">
            <a:normAutofit/>
          </a:bodyPr>
          <a:lstStyle/>
          <a:p>
            <a:r>
              <a:rPr lang="en-US" sz="3600" dirty="0"/>
              <a:t>What’s new in TD 1.1?</a:t>
            </a:r>
            <a:br>
              <a:rPr lang="en-US" sz="3600" dirty="0"/>
            </a:br>
            <a:r>
              <a:rPr lang="en-US" sz="3600" dirty="0"/>
              <a:t>Diff from REC 1.0 to FPWD 1.1 (vF2F Oct 2020)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7F61D-5E74-EC4F-B116-0E7C68FB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522"/>
            <a:ext cx="10515600" cy="4139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check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https://github.com/w3c/wot/blob/main/PRESENTATIONS/2020-10-online-f2f/2020-10-21-TD-Topics-Kaebisch.pdf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AFBA9-8D4C-8342-B467-115266A8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AD40AF-DF72-EB4B-953E-EA65841A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AB7E98-1187-074F-B3AD-88440F94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A255-6A4F-AA40-AB32-D91395D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de-DE" dirty="0" err="1"/>
              <a:t>observeallproperties</a:t>
            </a:r>
            <a:r>
              <a:rPr lang="de-DE" dirty="0"/>
              <a:t> &amp; </a:t>
            </a:r>
            <a:r>
              <a:rPr lang="de-DE" dirty="0" err="1"/>
              <a:t>unobserveallproperties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AAE3A-9A03-3B48-805F-210ECF6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0C54B-5A85-824A-8A45-6FF212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7EE8AD-A6C2-3641-9050-6421347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B8A718-038B-4542-8100-42E85A9A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6" y="1925576"/>
            <a:ext cx="6477001" cy="46133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30AE3A4-478E-EC46-AD69-42A981B6E0C1}"/>
              </a:ext>
            </a:extLst>
          </p:cNvPr>
          <p:cNvSpPr/>
          <p:nvPr/>
        </p:nvSpPr>
        <p:spPr>
          <a:xfrm>
            <a:off x="4466697" y="3936413"/>
            <a:ext cx="1838740" cy="447261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90427E-46D5-F24B-A4BC-8E9242977B80}"/>
              </a:ext>
            </a:extLst>
          </p:cNvPr>
          <p:cNvSpPr/>
          <p:nvPr/>
        </p:nvSpPr>
        <p:spPr>
          <a:xfrm>
            <a:off x="6902057" y="5000680"/>
            <a:ext cx="496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https://w3c.github.io/wot-thing-description/#form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A255-6A4F-AA40-AB32-D91395D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rel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in links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AAE3A-9A03-3B48-805F-210ECF6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0C54B-5A85-824A-8A45-6FF212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7EE8AD-A6C2-3641-9050-6421347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B98ECC-E3F7-6343-8A1D-EE547758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1" y="1754420"/>
            <a:ext cx="4114800" cy="510358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A6FE9B2-9887-4349-BA34-EF119C4C06EC}"/>
              </a:ext>
            </a:extLst>
          </p:cNvPr>
          <p:cNvSpPr/>
          <p:nvPr/>
        </p:nvSpPr>
        <p:spPr>
          <a:xfrm>
            <a:off x="5318690" y="3950521"/>
            <a:ext cx="4841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https://w3c.github.io/wot-thing-description/#link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A255-6A4F-AA40-AB32-D91395D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de-DE" dirty="0" err="1"/>
              <a:t>exclusiveMinimum</a:t>
            </a:r>
            <a:r>
              <a:rPr lang="de-DE" dirty="0"/>
              <a:t> &amp; </a:t>
            </a:r>
            <a:r>
              <a:rPr lang="de-DE" dirty="0" err="1"/>
              <a:t>exclusiveMaximum</a:t>
            </a:r>
            <a:br>
              <a:rPr lang="de-DE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AAE3A-9A03-3B48-805F-210ECF6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0C54B-5A85-824A-8A45-6FF212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7EE8AD-A6C2-3641-9050-6421347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64B24E-CE92-BB45-8E9E-88505E73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24" y="2171291"/>
            <a:ext cx="6341076" cy="1560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73F484-04CB-CC4D-B5CE-EE8B19A3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3" y="1841156"/>
            <a:ext cx="4418016" cy="410244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429AE02-B355-184E-ABA0-6EC2DCF051BD}"/>
              </a:ext>
            </a:extLst>
          </p:cNvPr>
          <p:cNvSpPr/>
          <p:nvPr/>
        </p:nvSpPr>
        <p:spPr>
          <a:xfrm>
            <a:off x="5197829" y="5061584"/>
            <a:ext cx="5970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https://w3c.github.io/wot-thing-description/#numberschema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https://w3c.github.io/wot-thing-description/#integerschema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A255-6A4F-AA40-AB32-D91395D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en-US" dirty="0" err="1"/>
              <a:t>AdditionalExpectedResponse</a:t>
            </a:r>
            <a:br>
              <a:rPr lang="en-US" dirty="0"/>
            </a:br>
            <a:br>
              <a:rPr lang="en-US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AAE3A-9A03-3B48-805F-210ECF6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0C54B-5A85-824A-8A45-6FF212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7EE8AD-A6C2-3641-9050-6421347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FB47F9-7A8B-3141-8C39-E172FAE8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44" y="1903934"/>
            <a:ext cx="5280626" cy="27960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F5C3DA-3F72-EB44-B06D-9861EF34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53" y="2401523"/>
            <a:ext cx="5060329" cy="324399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6AA1FC5-BB0A-9943-8043-ABB85630899F}"/>
              </a:ext>
            </a:extLst>
          </p:cNvPr>
          <p:cNvSpPr/>
          <p:nvPr/>
        </p:nvSpPr>
        <p:spPr>
          <a:xfrm>
            <a:off x="5757047" y="50876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https://w3c.github.io/wot-thing-description/#additionalexpectedresponse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1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8B97A-BB49-354B-B1F4-5736A057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9213"/>
          </a:xfrm>
        </p:spPr>
        <p:txBody>
          <a:bodyPr wrap="square">
            <a:normAutofit fontScale="90000"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de-DE" dirty="0" err="1"/>
              <a:t>uri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 l</a:t>
            </a:r>
            <a:r>
              <a:rPr lang="en-US" dirty="0" err="1"/>
              <a:t>ocation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00E18-C842-2E4D-A368-08E870B2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B9C34A4-D3A4-7549-8A9C-8127B8F8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81C8A3-43F9-4A4F-96D4-0F50E664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314"/>
            <a:ext cx="4845281" cy="409367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719B7BD-52F6-8841-AAAF-0FF88ABC489B}"/>
              </a:ext>
            </a:extLst>
          </p:cNvPr>
          <p:cNvSpPr/>
          <p:nvPr/>
        </p:nvSpPr>
        <p:spPr>
          <a:xfrm>
            <a:off x="2341470" y="2939278"/>
            <a:ext cx="1031297" cy="223631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586852-C903-6043-937D-3BB7F97AC944}"/>
              </a:ext>
            </a:extLst>
          </p:cNvPr>
          <p:cNvSpPr/>
          <p:nvPr/>
        </p:nvSpPr>
        <p:spPr>
          <a:xfrm>
            <a:off x="2521426" y="5328251"/>
            <a:ext cx="1031297" cy="223631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8B0E7-0247-A440-98A2-9F9F142830C6}"/>
              </a:ext>
            </a:extLst>
          </p:cNvPr>
          <p:cNvSpPr txBox="1"/>
          <p:nvPr/>
        </p:nvSpPr>
        <p:spPr>
          <a:xfrm>
            <a:off x="2521426" y="61235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A5CB1E-B95A-C642-97DE-30A94CB2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22505"/>
            <a:ext cx="5914769" cy="451080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F3588A93-077F-834F-9EF8-9D2A115C7989}"/>
              </a:ext>
            </a:extLst>
          </p:cNvPr>
          <p:cNvSpPr/>
          <p:nvPr/>
        </p:nvSpPr>
        <p:spPr>
          <a:xfrm>
            <a:off x="3699452" y="6433309"/>
            <a:ext cx="5971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https://w3c.github.io/wot-thing-description/#securityscheme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A255-6A4F-AA40-AB32-D91395D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new in TD 1.1?</a:t>
            </a:r>
            <a:br>
              <a:rPr lang="en-US" dirty="0"/>
            </a:br>
            <a:r>
              <a:rPr lang="en-US" dirty="0"/>
              <a:t>TM Features</a:t>
            </a:r>
            <a:br>
              <a:rPr lang="en-US" dirty="0"/>
            </a:br>
            <a:br>
              <a:rPr lang="en-US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EAAE3A-9A03-3B48-805F-210ECF64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0C54B-5A85-824A-8A45-6FF2120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7EE8AD-A6C2-3641-9050-6421347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C44CC3-2472-B34A-B812-4050589A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2074715"/>
            <a:ext cx="4283379" cy="3065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0D4D60-BA2F-E649-B851-1A1DCAB8C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10" y="1272768"/>
            <a:ext cx="2954982" cy="12133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1C016BB-F9D8-1F4A-8133-7D2B80981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50" y="2689873"/>
            <a:ext cx="3684031" cy="12246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7F97D9-6172-B646-AD16-43A31D8FF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350" y="4268428"/>
            <a:ext cx="4508500" cy="6731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DDD85D1-8451-2D41-8F68-B3316CCD2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350" y="5319047"/>
            <a:ext cx="4114800" cy="1276391"/>
          </a:xfrm>
          <a:prstGeom prst="rect">
            <a:avLst/>
          </a:prstGeom>
        </p:spPr>
      </p:pic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B5E276B6-3B24-DF45-9484-B6627054A5A0}"/>
              </a:ext>
            </a:extLst>
          </p:cNvPr>
          <p:cNvCxnSpPr>
            <a:cxnSpLocks/>
          </p:cNvCxnSpPr>
          <p:nvPr/>
        </p:nvCxnSpPr>
        <p:spPr>
          <a:xfrm flipV="1">
            <a:off x="2788508" y="2074716"/>
            <a:ext cx="3307492" cy="135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B075A9DC-D415-504A-A064-2828566C1BF0}"/>
              </a:ext>
            </a:extLst>
          </p:cNvPr>
          <p:cNvCxnSpPr>
            <a:cxnSpLocks/>
          </p:cNvCxnSpPr>
          <p:nvPr/>
        </p:nvCxnSpPr>
        <p:spPr>
          <a:xfrm flipV="1">
            <a:off x="3488857" y="3346746"/>
            <a:ext cx="2738948" cy="26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23E1E3DD-0CF4-4640-BF43-B9D63F01BC76}"/>
              </a:ext>
            </a:extLst>
          </p:cNvPr>
          <p:cNvCxnSpPr>
            <a:cxnSpLocks/>
          </p:cNvCxnSpPr>
          <p:nvPr/>
        </p:nvCxnSpPr>
        <p:spPr>
          <a:xfrm>
            <a:off x="2656703" y="3979360"/>
            <a:ext cx="3567842" cy="32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83685220-A4AE-C645-9256-2BE956ADA1FC}"/>
              </a:ext>
            </a:extLst>
          </p:cNvPr>
          <p:cNvCxnSpPr>
            <a:cxnSpLocks/>
          </p:cNvCxnSpPr>
          <p:nvPr/>
        </p:nvCxnSpPr>
        <p:spPr>
          <a:xfrm>
            <a:off x="2528158" y="4234430"/>
            <a:ext cx="3828192" cy="108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5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1082</Words>
  <Application>Microsoft Macintosh PowerPoint</Application>
  <PresentationFormat>Breitbild</PresentationFormat>
  <Paragraphs>124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Office Theme</vt:lpstr>
      <vt:lpstr>WoT Virtual F2F Thing Description</vt:lpstr>
      <vt:lpstr>Agenda</vt:lpstr>
      <vt:lpstr>What’s new in TD 1.1? Diff from REC 1.0 to FPWD 1.1 (vF2F Oct 2020)</vt:lpstr>
      <vt:lpstr>What’s new in TD 1.1? observeallproperties &amp; unobserveallproperties</vt:lpstr>
      <vt:lpstr>What’s new in TD 1.1? init rel types in links</vt:lpstr>
      <vt:lpstr>What’s new in TD 1.1? exclusiveMinimum &amp; exclusiveMaximum </vt:lpstr>
      <vt:lpstr>What’s new in TD 1.1? AdditionalExpectedResponse   </vt:lpstr>
      <vt:lpstr>What’s new in TD 1.1? uri assignment for authentication location</vt:lpstr>
      <vt:lpstr>What’s new in TD 1.1? TM Features   </vt:lpstr>
      <vt:lpstr>What’s new in TD 1.1? TM Features   </vt:lpstr>
      <vt:lpstr>Roadmap for next Publication</vt:lpstr>
      <vt:lpstr>TM Issues - required at interaction level Problem Statement</vt:lpstr>
      <vt:lpstr>TM Issues - required at interaction level Solution Proposal  </vt:lpstr>
      <vt:lpstr>TM Issues - required at interaction level Solution Proposal </vt:lpstr>
      <vt:lpstr>TM Issues – import mechanism Problem Statement</vt:lpstr>
      <vt:lpstr>TM Issues - import mechanism Solution Proposal  </vt:lpstr>
      <vt:lpstr>TM Issues - required at interaction level Solution Proposal </vt:lpstr>
      <vt:lpstr>File Extension / Media Type 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72</cp:revision>
  <dcterms:created xsi:type="dcterms:W3CDTF">2021-03-09T15:46:26Z</dcterms:created>
  <dcterms:modified xsi:type="dcterms:W3CDTF">2021-03-24T14:16:09Z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