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316" r:id="rId3"/>
    <p:sldId id="317" r:id="rId4"/>
    <p:sldId id="318" r:id="rId5"/>
    <p:sldId id="319" r:id="rId6"/>
    <p:sldId id="321" r:id="rId7"/>
    <p:sldId id="320" r:id="rId8"/>
    <p:sldId id="323" r:id="rId9"/>
    <p:sldId id="304" r:id="rId10"/>
    <p:sldId id="322" r:id="rId1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hyperlink" Target="https://openconnectivity.org/developer/specifications/upnp-resources/upnp/" TargetMode="External"/><Relationship Id="rId12" Type="http://schemas.openxmlformats.org/officeDocument/2006/relationships/hyperlink" Target="https://www.bluetooth.com/specifications/mesh-specifications/" TargetMode="External"/><Relationship Id="rId13" Type="http://schemas.openxmlformats.org/officeDocument/2006/relationships/hyperlink" Target="https://github.com/Azure/IoTPlugandPlay/tree/master/DTDL" TargetMode="External"/><Relationship Id="rId14" Type="http://schemas.openxmlformats.org/officeDocument/2006/relationships/hyperlink" Target="http://www.onem2m.org/tr-0039/ipe-and-sdt" TargetMode="External"/><Relationship Id="rId15" Type="http://schemas.openxmlformats.org/officeDocument/2006/relationships/hyperlink" Target="https://opcfoundation.org/developer-tools/specifications-unified-architectur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ne-data-model/language" TargetMode="External"/><Relationship Id="rId3" Type="http://schemas.openxmlformats.org/officeDocument/2006/relationships/hyperlink" Target="https://www.w3.org/TR/wot-thing-description/" TargetMode="External"/><Relationship Id="rId4" Type="http://schemas.openxmlformats.org/officeDocument/2006/relationships/hyperlink" Target="https://github.com/iot-schema-collab/iotschema" TargetMode="External"/><Relationship Id="rId5" Type="http://schemas.openxmlformats.org/officeDocument/2006/relationships/hyperlink" Target="https://zigbeealliance.org/wp-content/uploads/zip/dotdot-ip-package.zip" TargetMode="External"/><Relationship Id="rId6" Type="http://schemas.openxmlformats.org/officeDocument/2006/relationships/hyperlink" Target="https://openconnectivity.org/developer/specifications/" TargetMode="External"/><Relationship Id="rId7" Type="http://schemas.openxmlformats.org/officeDocument/2006/relationships/hyperlink" Target="https://docs.smartthings.com/en/latest/capabilities-reference.html" TargetMode="External"/><Relationship Id="rId8" Type="http://schemas.openxmlformats.org/officeDocument/2006/relationships/hyperlink" Target="http://www.openmobilealliance.org/wp/omna/lwm2m/lwm2mregistry.html" TargetMode="External"/><Relationship Id="rId9" Type="http://schemas.openxmlformats.org/officeDocument/2006/relationships/hyperlink" Target="https://openweave.io/guides/weave-primer/schema" TargetMode="External"/><Relationship Id="rId10" Type="http://schemas.openxmlformats.org/officeDocument/2006/relationships/hyperlink" Target="https://github.com/eclipse/vorto/tree/development/do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iotschema.org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re-charter discussion</a:t>
            </a:r>
            <a:endParaRPr lang="en-US" dirty="0"/>
          </a:p>
          <a:p>
            <a:r>
              <a:rPr lang="en-US" dirty="0" smtClean="0"/>
              <a:t>February </a:t>
            </a:r>
            <a:r>
              <a:rPr lang="en-US" dirty="0" smtClean="0"/>
              <a:t>18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64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UML with </a:t>
            </a:r>
            <a:r>
              <a:rPr lang="en-US" dirty="0" err="1"/>
              <a:t>iotThing</a:t>
            </a:r>
            <a:r>
              <a:rPr lang="en-US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149290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471"/>
            <a:ext cx="7886700" cy="1325563"/>
          </a:xfrm>
        </p:spPr>
        <p:txBody>
          <a:bodyPr/>
          <a:lstStyle/>
          <a:p>
            <a:r>
              <a:rPr lang="en-US" dirty="0" err="1" smtClean="0"/>
              <a:t>iotschema</a:t>
            </a:r>
            <a:r>
              <a:rPr lang="en-US" dirty="0" smtClean="0"/>
              <a:t> re-charter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provides an RDF integration pattern for common application semantics, using categories </a:t>
            </a:r>
            <a:r>
              <a:rPr lang="en-US" dirty="0" smtClean="0"/>
              <a:t>that are well-aligned </a:t>
            </a:r>
            <a:r>
              <a:rPr lang="en-US" dirty="0"/>
              <a:t>with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smtClean="0"/>
              <a:t>TD</a:t>
            </a:r>
          </a:p>
          <a:p>
            <a:pPr lvl="1"/>
            <a:r>
              <a:rPr lang="en-US" dirty="0" err="1" smtClean="0"/>
              <a:t>schema.org</a:t>
            </a:r>
            <a:r>
              <a:rPr lang="en-US" dirty="0" smtClean="0"/>
              <a:t> will not benefit from integration of </a:t>
            </a:r>
            <a:r>
              <a:rPr lang="en-US" dirty="0" err="1" smtClean="0"/>
              <a:t>IoT</a:t>
            </a:r>
            <a:r>
              <a:rPr lang="en-US" dirty="0" smtClean="0"/>
              <a:t> affordances – rather, vertical domain vocabularies</a:t>
            </a:r>
          </a:p>
          <a:p>
            <a:r>
              <a:rPr lang="en-US" dirty="0" err="1" smtClean="0"/>
              <a:t>iotschema</a:t>
            </a:r>
            <a:r>
              <a:rPr lang="en-US" dirty="0" smtClean="0"/>
              <a:t> set out to attract product vendors to adopt a common format and entry point for </a:t>
            </a:r>
            <a:r>
              <a:rPr lang="en-US" dirty="0" err="1" smtClean="0"/>
              <a:t>iot</a:t>
            </a:r>
            <a:r>
              <a:rPr lang="en-US" dirty="0" smtClean="0"/>
              <a:t> information models</a:t>
            </a:r>
          </a:p>
          <a:p>
            <a:pPr lvl="1"/>
            <a:r>
              <a:rPr lang="en-US" dirty="0" smtClean="0"/>
              <a:t>One Data Model liaison group has achieved this with respect to </a:t>
            </a:r>
            <a:r>
              <a:rPr lang="en-US" dirty="0" err="1" smtClean="0"/>
              <a:t>IoT</a:t>
            </a:r>
            <a:r>
              <a:rPr lang="en-US" dirty="0" smtClean="0"/>
              <a:t> device information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4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iotschema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4662"/>
            <a:ext cx="7886700" cy="4888786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ommon information </a:t>
            </a:r>
            <a:r>
              <a:rPr lang="en-US" smtClean="0"/>
              <a:t>models provide more </a:t>
            </a:r>
            <a:r>
              <a:rPr lang="en-US" dirty="0" smtClean="0"/>
              <a:t>benefit to system integrators that need to work across vendors and verticals</a:t>
            </a:r>
          </a:p>
          <a:p>
            <a:r>
              <a:rPr lang="en-US" dirty="0" err="1" smtClean="0"/>
              <a:t>WoT</a:t>
            </a:r>
            <a:r>
              <a:rPr lang="en-US" dirty="0" smtClean="0"/>
              <a:t> use cases are more aligned with system integration</a:t>
            </a:r>
          </a:p>
          <a:p>
            <a:pPr lvl="1"/>
            <a:r>
              <a:rPr lang="en-US" dirty="0" smtClean="0"/>
              <a:t>Where </a:t>
            </a:r>
            <a:r>
              <a:rPr lang="en-US" dirty="0" err="1" smtClean="0"/>
              <a:t>OneDM</a:t>
            </a:r>
            <a:r>
              <a:rPr lang="en-US" dirty="0" smtClean="0"/>
              <a:t> and SDF provide a common translation format for device data models, </a:t>
            </a:r>
            <a:r>
              <a:rPr lang="en-US" dirty="0" err="1" smtClean="0"/>
              <a:t>iotschema</a:t>
            </a:r>
            <a:r>
              <a:rPr lang="en-US" dirty="0" smtClean="0"/>
              <a:t> provides </a:t>
            </a:r>
            <a:r>
              <a:rPr lang="en-US" b="1" dirty="0" smtClean="0"/>
              <a:t>common RDF integration patterns </a:t>
            </a:r>
            <a:r>
              <a:rPr lang="en-US" dirty="0" smtClean="0"/>
              <a:t>for multiple ecosystems that can be used in </a:t>
            </a:r>
            <a:r>
              <a:rPr lang="en-US" dirty="0" err="1" smtClean="0"/>
              <a:t>WoT</a:t>
            </a:r>
            <a:r>
              <a:rPr lang="en-US" dirty="0" smtClean="0"/>
              <a:t> deployments</a:t>
            </a:r>
          </a:p>
          <a:p>
            <a:r>
              <a:rPr lang="en-US" dirty="0" err="1" smtClean="0"/>
              <a:t>iotschema</a:t>
            </a:r>
            <a:r>
              <a:rPr lang="en-US" dirty="0" smtClean="0"/>
              <a:t> can represent and integrate quantities and features of interest from diverse information model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2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iotschema</a:t>
            </a:r>
            <a:r>
              <a:rPr lang="en-US" dirty="0" smtClean="0"/>
              <a:t> + </a:t>
            </a:r>
            <a:r>
              <a:rPr lang="en-US" dirty="0" err="1" smtClean="0"/>
              <a:t>WoT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WoT</a:t>
            </a:r>
            <a:r>
              <a:rPr lang="en-US" dirty="0" smtClean="0"/>
              <a:t> is an integration language</a:t>
            </a:r>
          </a:p>
          <a:p>
            <a:r>
              <a:rPr lang="en-US" dirty="0" err="1" smtClean="0"/>
              <a:t>iotschema</a:t>
            </a:r>
            <a:r>
              <a:rPr lang="en-US" dirty="0" smtClean="0"/>
              <a:t> is the semantic database</a:t>
            </a:r>
          </a:p>
          <a:p>
            <a:r>
              <a:rPr lang="en-US" dirty="0" smtClean="0"/>
              <a:t>data models from different ecosystems can be mapped to common </a:t>
            </a:r>
            <a:r>
              <a:rPr lang="en-US" dirty="0" err="1" smtClean="0"/>
              <a:t>iotschema</a:t>
            </a:r>
            <a:r>
              <a:rPr lang="en-US" dirty="0" smtClean="0"/>
              <a:t> concepts and exposed using </a:t>
            </a:r>
            <a:r>
              <a:rPr lang="en-US" dirty="0" err="1" smtClean="0"/>
              <a:t>WoT</a:t>
            </a:r>
            <a:r>
              <a:rPr lang="en-US" dirty="0" smtClean="0"/>
              <a:t> TD</a:t>
            </a:r>
          </a:p>
          <a:p>
            <a:r>
              <a:rPr lang="en-US" dirty="0" smtClean="0"/>
              <a:t>System integrations e.g. digital twin, can adapt to diverse field devices using common semantic affordances defined in </a:t>
            </a:r>
            <a:r>
              <a:rPr lang="en-US" dirty="0" err="1" smtClean="0"/>
              <a:t>iotschema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3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774" y="257366"/>
            <a:ext cx="7886700" cy="1325563"/>
          </a:xfrm>
        </p:spPr>
        <p:txBody>
          <a:bodyPr/>
          <a:lstStyle/>
          <a:p>
            <a:r>
              <a:rPr lang="en-US" dirty="0" smtClean="0"/>
              <a:t>Any model with any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17255" y="3216162"/>
            <a:ext cx="1439917" cy="149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iotschema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3119" y="3216162"/>
            <a:ext cx="1439917" cy="149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0085" y="2058547"/>
            <a:ext cx="1142343" cy="1087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infomodel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0084" y="3472184"/>
            <a:ext cx="1142343" cy="1087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infomodel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0084" y="4885821"/>
            <a:ext cx="1142343" cy="10878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infomodel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87864" y="2058547"/>
            <a:ext cx="1142343" cy="1087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System 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87864" y="3472184"/>
            <a:ext cx="1142343" cy="1087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87864" y="4885821"/>
            <a:ext cx="1142343" cy="10878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90405" y="2365241"/>
            <a:ext cx="2505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Semantic "narrow waist"</a:t>
            </a:r>
          </a:p>
          <a:p>
            <a:r>
              <a:rPr lang="en-US" dirty="0" err="1" smtClean="0"/>
              <a:t>infomodels</a:t>
            </a:r>
            <a:r>
              <a:rPr lang="en-US" dirty="0" smtClean="0"/>
              <a:t> =&gt; systems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93939" y="2849989"/>
            <a:ext cx="388883" cy="323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37739" y="4801738"/>
            <a:ext cx="388883" cy="323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0587" y="4820074"/>
            <a:ext cx="355860" cy="304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185637" y="2848491"/>
            <a:ext cx="355860" cy="304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0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1857"/>
            <a:ext cx="7886700" cy="1325563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3337"/>
            <a:ext cx="8042384" cy="4731132"/>
          </a:xfrm>
        </p:spPr>
        <p:txBody>
          <a:bodyPr/>
          <a:lstStyle/>
          <a:p>
            <a:r>
              <a:rPr lang="en-US" dirty="0" smtClean="0"/>
              <a:t>System integrators using </a:t>
            </a:r>
            <a:r>
              <a:rPr lang="en-US" dirty="0" err="1" smtClean="0"/>
              <a:t>WoT</a:t>
            </a:r>
            <a:r>
              <a:rPr lang="en-US" dirty="0" smtClean="0"/>
              <a:t> would benefit from common tools and formats</a:t>
            </a:r>
          </a:p>
          <a:p>
            <a:r>
              <a:rPr lang="en-US" dirty="0" smtClean="0"/>
              <a:t>Developer tools can layer on top of </a:t>
            </a:r>
            <a:r>
              <a:rPr lang="en-US" dirty="0" err="1" smtClean="0"/>
              <a:t>WoT</a:t>
            </a:r>
            <a:r>
              <a:rPr lang="en-US" dirty="0" smtClean="0"/>
              <a:t> to provide semantic APIs to help with discovery, and for mapping affordances and data</a:t>
            </a:r>
          </a:p>
          <a:p>
            <a:r>
              <a:rPr lang="en-US" dirty="0" smtClean="0"/>
              <a:t>Continue to deploy in </a:t>
            </a:r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 err="1" smtClean="0"/>
              <a:t>plugfests</a:t>
            </a:r>
            <a:endParaRPr lang="en-US" dirty="0" smtClean="0"/>
          </a:p>
          <a:p>
            <a:r>
              <a:rPr lang="en-US" dirty="0" smtClean="0"/>
              <a:t>Develop use cases to illustrate the benefits of semantic integration</a:t>
            </a:r>
          </a:p>
          <a:p>
            <a:r>
              <a:rPr lang="en-US" dirty="0"/>
              <a:t>Is there </a:t>
            </a:r>
            <a:r>
              <a:rPr lang="en-US" dirty="0" smtClean="0"/>
              <a:t>interest </a:t>
            </a:r>
            <a:r>
              <a:rPr lang="en-US" dirty="0"/>
              <a:t>going </a:t>
            </a:r>
            <a:r>
              <a:rPr lang="en-US" dirty="0" smtClean="0"/>
              <a:t>forward; </a:t>
            </a:r>
            <a:r>
              <a:rPr lang="en-US" dirty="0"/>
              <a:t>will people adopt it?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we </a:t>
            </a:r>
            <a:r>
              <a:rPr lang="en-US" dirty="0" smtClean="0"/>
              <a:t>build a new consortium?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8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requirements across </a:t>
            </a:r>
            <a:r>
              <a:rPr lang="en-US" dirty="0" err="1" smtClean="0"/>
              <a:t>WoT</a:t>
            </a:r>
            <a:r>
              <a:rPr lang="en-US" dirty="0" smtClean="0"/>
              <a:t> use cases?</a:t>
            </a:r>
          </a:p>
          <a:p>
            <a:r>
              <a:rPr lang="en-US" dirty="0" smtClean="0"/>
              <a:t>What are priorities, models, tools, formats?</a:t>
            </a:r>
          </a:p>
          <a:p>
            <a:r>
              <a:rPr lang="en-US" dirty="0" smtClean="0"/>
              <a:t>Verticals are in different points in standardization</a:t>
            </a:r>
          </a:p>
          <a:p>
            <a:r>
              <a:rPr lang="en-US" dirty="0"/>
              <a:t>What is the venue? </a:t>
            </a:r>
            <a:r>
              <a:rPr lang="en-US" dirty="0" smtClean="0"/>
              <a:t>Can we use the </a:t>
            </a:r>
            <a:r>
              <a:rPr lang="en-US" dirty="0" err="1" smtClean="0"/>
              <a:t>WoT</a:t>
            </a:r>
            <a:r>
              <a:rPr lang="en-US" dirty="0" smtClean="0"/>
              <a:t> CG to incubate this?</a:t>
            </a:r>
          </a:p>
          <a:p>
            <a:r>
              <a:rPr lang="en-US" dirty="0" smtClean="0"/>
              <a:t>Move toward a W3C activity, work with VSS Ontology,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7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Meta-information model survey across 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err="1" smtClean="0"/>
              <a:t>iotschema</a:t>
            </a:r>
            <a:r>
              <a:rPr lang="en-US" dirty="0" smtClean="0"/>
              <a:t> 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7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D0A5A3CD-ACE9-6B46-BE14-7E83290A87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3086" y="1787703"/>
          <a:ext cx="8537825" cy="4490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525">
                  <a:extLst>
                    <a:ext uri="{9D8B030D-6E8A-4147-A177-3AD203B41FA5}">
                      <a16:colId xmlns="" xmlns:a16="http://schemas.microsoft.com/office/drawing/2014/main" val="274007524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602369387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4050609351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556770306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491409776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224826571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609481297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654983923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201914955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4201039865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358268512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3611746484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553376876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97507757"/>
                    </a:ext>
                  </a:extLst>
                </a:gridCol>
                <a:gridCol w="537713">
                  <a:extLst>
                    <a:ext uri="{9D8B030D-6E8A-4147-A177-3AD203B41FA5}">
                      <a16:colId xmlns="" xmlns:a16="http://schemas.microsoft.com/office/drawing/2014/main" val="3645273718"/>
                    </a:ext>
                  </a:extLst>
                </a:gridCol>
              </a:tblGrid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Information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OCF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SmartThings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Weave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Vorto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BLE Mesh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Azure  DTDL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27277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Governing body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OneDM Liaison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W3C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W3C/schema.org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Zigbee Alliance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OCF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SmartThings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OMA SpecWorks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Google/Nest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Eclipse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OCF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BT Sig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Microsoft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oneM2M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OPC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1391156370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Tools License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Many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Eclipse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78617098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Models License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 Models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 Attr. 4.0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33216269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representation language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vortolang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1306750584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Content Format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sdf+json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td+jsonld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zcl+xml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swagger+</a:t>
                      </a:r>
                    </a:p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json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text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text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upnp+xml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sdt+xml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2532533646"/>
                  </a:ext>
                </a:extLst>
              </a:tr>
              <a:tr h="33342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Reference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2"/>
                        </a:rPr>
                        <a:t>https://github.com/one-data-model/language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3"/>
                        </a:rPr>
                        <a:t>https://www.w3.org/TR/wot-thing-description/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4"/>
                        </a:rPr>
                        <a:t>https://github.com/iot-schema-collab/iotschema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sng" strike="noStrike" dirty="0">
                          <a:effectLst/>
                          <a:hlinkClick r:id="rId5"/>
                        </a:rPr>
                        <a:t>https://zigbeealliance.org/wp-content/uploads/zip/dotdot-ip-package.zip</a:t>
                      </a:r>
                      <a:endParaRPr 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6"/>
                        </a:rPr>
                        <a:t>https://openconnectivity.org/developer/specifications/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7"/>
                        </a:rPr>
                        <a:t>https://docs.smartthings.com/en/latest/capabilities-reference.html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8"/>
                        </a:rPr>
                        <a:t>http://www.openmobilealliance.org/wp/omna/lwm2m/lwm2mregistry.html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9"/>
                        </a:rPr>
                        <a:t>https://openweave.io/guides/weave-primer/schema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0"/>
                        </a:rPr>
                        <a:t>https://github.com/eclipse/vorto/tree/development/docs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1"/>
                        </a:rPr>
                        <a:t>https://openconnectivity.org/developer/specifications/upnp-resources/upnp/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2"/>
                        </a:rPr>
                        <a:t>https://www.bluetooth.com/specifications/mesh-specifications/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3"/>
                        </a:rPr>
                        <a:t>https://github.com/Azure/IoTPlugandPlay/tree/master/DTDL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4"/>
                        </a:rPr>
                        <a:t>http://www.onem2m.org/tr-0039/ipe-and-sdt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5"/>
                        </a:rPr>
                        <a:t>https://opcfoundation.org/developer-tools/specifications-unified-architecture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1369775777"/>
                  </a:ext>
                </a:extLst>
              </a:tr>
              <a:tr h="48073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769381227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Terminology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OCF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SmartThings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Vorto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BLE Mesh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Azure  DTDL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60383828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Composed Instance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Thing/Thing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Thing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Thing/Thing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Device/EP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Platform/Device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Fingerprint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Registration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Info 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 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Device, Server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990817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Atomic Functionality Unit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Object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(Thing)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Cluster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Function Block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Service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Interface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ModuleClass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080761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Externalized state item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Config, Status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State Variable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 Point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Attribute,</a:t>
                      </a:r>
                    </a:p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Variable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633475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External method accepted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Executable Res.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Operation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Write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Method, Program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2294533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External signal emitted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Observe 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 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Observe 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Report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Telemetry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Event, Alarm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6591863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Reusable data 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definition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Reusable Res.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schema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xsd types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register types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3321904"/>
                  </a:ext>
                </a:extLst>
              </a:tr>
              <a:tr h="47013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264678046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Network Binding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OCF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SmartThings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Vorto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BLE Mesh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Azure  DTDL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40007377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 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Mapping Files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SenML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DTDL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72718218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Protocol Binding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TD Forms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ZCL Commands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 Handlers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UPnP defined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BLE GATT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172551358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Protocols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MQTT,HTTP,CoAP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Zigbee Pro, 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Many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HTTP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690613614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9541569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5E1E70-3CE8-134B-8E43-D1107FC4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18302"/>
            <a:ext cx="7886700" cy="1325563"/>
          </a:xfrm>
        </p:spPr>
        <p:txBody>
          <a:bodyPr/>
          <a:lstStyle/>
          <a:p>
            <a:r>
              <a:rPr lang="en-US" dirty="0"/>
              <a:t>Meta-model survey – Common Affordance Semantics</a:t>
            </a:r>
          </a:p>
        </p:txBody>
      </p:sp>
    </p:spTree>
    <p:extLst>
      <p:ext uri="{BB962C8B-B14F-4D97-AF65-F5344CB8AC3E}">
        <p14:creationId xmlns:p14="http://schemas.microsoft.com/office/powerpoint/2010/main" val="98814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22874</TotalTime>
  <Words>737</Words>
  <Application>Microsoft Macintosh PowerPoint</Application>
  <PresentationFormat>Letter Paper (8.5x11 in)</PresentationFormat>
  <Paragraphs>299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iotschema.org</vt:lpstr>
      <vt:lpstr>iotschema re-charter</vt:lpstr>
      <vt:lpstr>iotschema benefits</vt:lpstr>
      <vt:lpstr>iotschema + WoT benefits</vt:lpstr>
      <vt:lpstr>Any model with any system</vt:lpstr>
      <vt:lpstr>Next steps</vt:lpstr>
      <vt:lpstr>Open questions</vt:lpstr>
      <vt:lpstr>Technical backup</vt:lpstr>
      <vt:lpstr>Meta-model survey – Common Affordance Semantics</vt:lpstr>
      <vt:lpstr>iotschema UML with iotThing class 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137</cp:revision>
  <cp:lastPrinted>2021-03-18T13:17:42Z</cp:lastPrinted>
  <dcterms:created xsi:type="dcterms:W3CDTF">2019-02-21T13:28:37Z</dcterms:created>
  <dcterms:modified xsi:type="dcterms:W3CDTF">2021-03-24T18:03:07Z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