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87" r:id="rId3"/>
    <p:sldId id="381" r:id="rId4"/>
    <p:sldId id="382" r:id="rId5"/>
    <p:sldId id="383" r:id="rId6"/>
    <p:sldId id="386" r:id="rId7"/>
    <p:sldId id="398" r:id="rId8"/>
    <p:sldId id="404" r:id="rId9"/>
    <p:sldId id="413" r:id="rId10"/>
    <p:sldId id="409" r:id="rId11"/>
    <p:sldId id="414" r:id="rId12"/>
    <p:sldId id="406" r:id="rId13"/>
    <p:sldId id="399" r:id="rId14"/>
    <p:sldId id="400" r:id="rId15"/>
    <p:sldId id="390" r:id="rId16"/>
    <p:sldId id="388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54"/>
    <p:restoredTop sz="95588"/>
  </p:normalViewPr>
  <p:slideViewPr>
    <p:cSldViewPr snapToGrid="0" snapToObjects="1">
      <p:cViewPr>
        <p:scale>
          <a:sx n="108" d="100"/>
          <a:sy n="108" d="100"/>
        </p:scale>
        <p:origin x="144" y="1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2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83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2021-06-22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thing-description/issues/893" TargetMode="External"/><Relationship Id="rId2" Type="http://schemas.openxmlformats.org/officeDocument/2006/relationships/hyperlink" Target="https://github.com/cloudevent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profile/pull/7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hing-description/issues/89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WoT</a:t>
            </a:r>
            <a:r>
              <a:rPr lang="en-US" dirty="0"/>
              <a:t> Profiles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Lagally</a:t>
            </a:r>
            <a:endParaRPr lang="en-US" dirty="0"/>
          </a:p>
          <a:p>
            <a:r>
              <a:rPr lang="en-US" dirty="0"/>
              <a:t>22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1B57-8DDB-7C4E-9E65-F0751D9C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HTTP Protocol Binding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793E-B948-1542-80EF-C795FE6D50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B7F4B-E04D-174E-9C38-838111BB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F2A4E-0507-5949-9474-B6308C3D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E2027-1719-4840-B52F-8617AE06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1990-AC6F-7D46-9A90-D542E476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HTTP Protocol binding</a:t>
            </a:r>
            <a:br>
              <a:rPr lang="en-DE" dirty="0"/>
            </a:br>
            <a:r>
              <a:rPr lang="en-DE" sz="3600" dirty="0"/>
              <a:t>Methods, Response codes, Headers, Payloads</a:t>
            </a:r>
            <a:br>
              <a:rPr lang="en-DE" dirty="0"/>
            </a:br>
            <a:br>
              <a:rPr lang="en-DE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6EF6-FE69-B141-9B78-B06E9287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DE" dirty="0"/>
            </a:br>
            <a:r>
              <a:rPr lang="en-DE" b="1" dirty="0"/>
              <a:t>Methods</a:t>
            </a:r>
          </a:p>
          <a:p>
            <a:r>
              <a:rPr lang="en-DE" dirty="0"/>
              <a:t>Prohibit all unused methods, e.g. HEAD, CONNECT, …</a:t>
            </a:r>
          </a:p>
          <a:p>
            <a:r>
              <a:rPr lang="en-DE" dirty="0"/>
              <a:t>Discussion:</a:t>
            </a:r>
            <a:br>
              <a:rPr lang="en-DE" dirty="0"/>
            </a:br>
            <a:r>
              <a:rPr lang="en-DE" dirty="0"/>
              <a:t>Are directories profile compliant, they use “head” in some cases.</a:t>
            </a:r>
            <a:br>
              <a:rPr lang="en-DE" dirty="0"/>
            </a:br>
            <a:r>
              <a:rPr lang="en-DE" dirty="0"/>
              <a:t>For now exclude directories from profile considerations.</a:t>
            </a:r>
            <a:br>
              <a:rPr lang="en-DE" dirty="0"/>
            </a:br>
            <a:endParaRPr lang="en-DE" dirty="0"/>
          </a:p>
          <a:p>
            <a:pPr marL="0" indent="0">
              <a:buNone/>
            </a:pPr>
            <a:r>
              <a:rPr lang="en-DE" b="1" dirty="0"/>
              <a:t>Response Codes</a:t>
            </a:r>
          </a:p>
          <a:p>
            <a:r>
              <a:rPr lang="en-DE" dirty="0"/>
              <a:t>An initial list of HTTP response codes has been defined recently.</a:t>
            </a:r>
          </a:p>
          <a:p>
            <a:r>
              <a:rPr lang="en-DE" dirty="0"/>
              <a:t>Additional codes / clarifiations may be required.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DBB37-A10B-C34D-812B-609A7C3F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20699-5B28-F244-B440-AC57040B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E7C3269-CF89-B64B-AA16-CD9F3A58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9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1990-AC6F-7D46-9A90-D542E476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HTTP Protocol binding</a:t>
            </a:r>
            <a:br>
              <a:rPr lang="en-DE" dirty="0"/>
            </a:br>
            <a:r>
              <a:rPr lang="en-DE" sz="3600" dirty="0"/>
              <a:t>Methods, Response codes, Headers, Payloads</a:t>
            </a:r>
            <a:br>
              <a:rPr lang="en-DE" dirty="0"/>
            </a:br>
            <a:br>
              <a:rPr lang="en-DE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6EF6-FE69-B141-9B78-B06E9287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br>
              <a:rPr lang="en-DE" dirty="0"/>
            </a:br>
            <a:r>
              <a:rPr lang="en-DE" b="1" dirty="0"/>
              <a:t>Headers</a:t>
            </a:r>
          </a:p>
          <a:p>
            <a:r>
              <a:rPr lang="en-DE" dirty="0"/>
              <a:t>We have to select/define specific HTTP header fields wrt. </a:t>
            </a:r>
            <a:r>
              <a:rPr lang="en-GB" dirty="0"/>
              <a:t>c</a:t>
            </a:r>
            <a:r>
              <a:rPr lang="en-DE" dirty="0"/>
              <a:t>ontent formats, timeouts etc.</a:t>
            </a:r>
          </a:p>
          <a:p>
            <a:pPr marL="0" indent="0">
              <a:buNone/>
            </a:pPr>
            <a:r>
              <a:rPr lang="en-DE" b="1" dirty="0"/>
              <a:t>Content Type / Content Coding Formats</a:t>
            </a:r>
          </a:p>
          <a:p>
            <a:pPr marL="0" indent="0">
              <a:buNone/>
            </a:pPr>
            <a:r>
              <a:rPr lang="en-DE" dirty="0"/>
              <a:t>JSON, XML, Binary?</a:t>
            </a:r>
          </a:p>
          <a:p>
            <a:pPr marL="0" indent="0">
              <a:buNone/>
            </a:pPr>
            <a:r>
              <a:rPr lang="en-DE" b="1" u="sng" dirty="0"/>
              <a:t>Discussion: </a:t>
            </a:r>
            <a:br>
              <a:rPr lang="en-DE" dirty="0"/>
            </a:br>
            <a:r>
              <a:rPr lang="en-DE" dirty="0"/>
              <a:t>Start with only JSON, all binary data (e.g. jpeg and png images?) would be base64 encoded</a:t>
            </a:r>
            <a:br>
              <a:rPr lang="en-DE" dirty="0"/>
            </a:br>
            <a:r>
              <a:rPr lang="en-DE" dirty="0"/>
              <a:t>exclude XML, CBOR for now</a:t>
            </a:r>
            <a:br>
              <a:rPr lang="en-DE" dirty="0"/>
            </a:br>
            <a:r>
              <a:rPr lang="en-DE" dirty="0"/>
              <a:t>video streams etc. would be problematic use cases, we would be returning URLs but not streams</a:t>
            </a:r>
          </a:p>
          <a:p>
            <a:pPr marL="0" indent="0">
              <a:buNone/>
            </a:pPr>
            <a:r>
              <a:rPr lang="de-DE" dirty="0"/>
              <a:t>Links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,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streams</a:t>
            </a:r>
            <a:r>
              <a:rPr lang="de-DE" dirty="0"/>
              <a:t>, …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permitted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constraining</a:t>
            </a:r>
            <a:r>
              <a:rPr lang="de-DE" dirty="0"/>
              <a:t> link </a:t>
            </a:r>
            <a:r>
              <a:rPr lang="de-DE" dirty="0" err="1"/>
              <a:t>targets</a:t>
            </a:r>
            <a:endParaRPr lang="de-DE" dirty="0"/>
          </a:p>
          <a:p>
            <a:pPr marL="0" indent="0">
              <a:buNone/>
            </a:pPr>
            <a:r>
              <a:rPr lang="en-DE" dirty="0"/>
              <a:t>We are not constraining video formats, but it is up to the consumer to interpret the format</a:t>
            </a:r>
          </a:p>
          <a:p>
            <a:pPr marL="0" indent="0">
              <a:buNone/>
            </a:pPr>
            <a:r>
              <a:rPr lang="en-DE" dirty="0"/>
              <a:t>We could reuse MPEG-DASH, Netflix, … formats, could ask media experts for their opinion</a:t>
            </a:r>
            <a:br>
              <a:rPr lang="en-DE" dirty="0"/>
            </a:br>
            <a:r>
              <a:rPr lang="en-DE" dirty="0"/>
              <a:t>Video streams are out of scope of the core profile</a:t>
            </a:r>
          </a:p>
          <a:p>
            <a:pPr marL="0" indent="0">
              <a:buNone/>
            </a:pPr>
            <a:r>
              <a:rPr lang="en-DE" dirty="0"/>
              <a:t>Do we select different data formats for media? No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DBB37-A10B-C34D-812B-609A7C3F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20699-5B28-F244-B440-AC57040B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E7C3269-CF89-B64B-AA16-CD9F3A58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0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6C01-D013-5443-A812-4B351B12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5D01-EE84-5E4F-B5AD-FB79DE49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C1D9-3341-2342-BAAB-D8B37A50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99ECA-C3F4-754F-A192-112B40D8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4D162-DB9F-4E4A-AB40-6C030E4C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D77D83-F322-E14D-B01D-BC5AB61C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Invent or align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9A1F32-6065-E949-907F-3363C1D31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Consider alignment with </a:t>
            </a:r>
            <a:r>
              <a:rPr lang="en-DE" dirty="0"/>
              <a:t>standardised Cloud Events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hlinkClick r:id="rId2"/>
              </a:rPr>
              <a:t>https://cloudevents.io/</a:t>
            </a: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https://github.com/cloudevents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Discussion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DE" b="1" dirty="0"/>
              <a:t>Todo: </a:t>
            </a:r>
            <a:r>
              <a:rPr lang="en-DE" dirty="0"/>
              <a:t>check IP policy of Cloud Events</a:t>
            </a:r>
          </a:p>
          <a:p>
            <a:pPr marL="0" indent="0">
              <a:buNone/>
            </a:pPr>
            <a:r>
              <a:rPr lang="en-DE" dirty="0"/>
              <a:t>Also OpenAPI could offer an event model we could adopt</a:t>
            </a:r>
            <a:br>
              <a:rPr lang="en-DE" dirty="0"/>
            </a:br>
            <a:r>
              <a:rPr lang="en-DE" dirty="0"/>
              <a:t>See also </a:t>
            </a:r>
            <a:r>
              <a:rPr lang="en-GB" dirty="0">
                <a:hlinkClick r:id="rId3"/>
              </a:rPr>
              <a:t>https://github.com/w3c/wot-thing-description/issues/893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We could adopt SSE, since there’s now wider support in browsers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50A1D-3AA1-7D4E-8905-3425F9D9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D14A-1E08-4648-9CA5-B174AA7E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E6DBF-1D14-9749-906C-444639B4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9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5DE1B2-4D3F-974E-B87B-1F258075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198962-7B74-0945-B16C-4A693AEB6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8CF3AF-EC61-834F-8297-A4DBD691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8EAAF-1888-6846-BB49-2B919F89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0AFB6-174F-5D4E-976F-360B869D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06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9D57-EDB0-4849-B672-6A2BE390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0A13-0947-4F40-A465-4469A82EE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RFC 2119 markup: add </a:t>
            </a:r>
            <a:r>
              <a:rPr lang="en-GB" dirty="0" err="1"/>
              <a:t>css</a:t>
            </a:r>
            <a:r>
              <a:rPr lang="en-GB" dirty="0"/>
              <a:t> mark &lt;span&gt; into </a:t>
            </a:r>
            <a:r>
              <a:rPr lang="en-GB" dirty="0" err="1"/>
              <a:t>index.html</a:t>
            </a:r>
            <a:endParaRPr lang="en-GB" dirty="0"/>
          </a:p>
          <a:p>
            <a:r>
              <a:rPr lang="en-GB" dirty="0">
                <a:hlinkClick r:id="rId2"/>
              </a:rPr>
              <a:t>https://github.com/w3c/wot-profile/pull/79</a:t>
            </a:r>
            <a:endParaRPr lang="en-GB" dirty="0"/>
          </a:p>
          <a:p>
            <a:endParaRPr lang="en-DE" dirty="0"/>
          </a:p>
          <a:p>
            <a:pPr marL="0" indent="0">
              <a:buNone/>
            </a:pPr>
            <a:r>
              <a:rPr lang="en-DE" b="1" dirty="0"/>
              <a:t>Discussion</a:t>
            </a:r>
            <a:r>
              <a:rPr lang="en-DE" dirty="0"/>
              <a:t>:</a:t>
            </a:r>
          </a:p>
          <a:p>
            <a:pPr marL="0" indent="0">
              <a:buNone/>
            </a:pPr>
            <a:r>
              <a:rPr lang="en-DE" dirty="0"/>
              <a:t>We noticed that some span markups are in editors notes – these need to be cleaned up in a further iteration.</a:t>
            </a:r>
          </a:p>
          <a:p>
            <a:pPr marL="0" indent="0">
              <a:buNone/>
            </a:pPr>
            <a:r>
              <a:rPr lang="en-DE" dirty="0"/>
              <a:t>We merged the PR, Mizushima-san will provide additional comments.</a:t>
            </a:r>
          </a:p>
          <a:p>
            <a:pPr marL="0" indent="0">
              <a:buNone/>
            </a:pPr>
            <a:r>
              <a:rPr lang="en-DE" dirty="0"/>
              <a:t>McCool will do another pass using the test tooling. 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03C97-5F46-3F41-A45D-3F9EE888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7BCA1-7693-9049-B77E-20455F4E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E41939-AD49-B349-84DD-297F053D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References</a:t>
            </a:r>
            <a:endParaRPr dirty="0"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force</a:t>
            </a:r>
            <a:endParaRPr lang="de-DE" dirty="0"/>
          </a:p>
          <a:p>
            <a:pPr lvl="1">
              <a:buClr>
                <a:schemeClr val="dk1"/>
              </a:buClr>
              <a:buSzPts val="2400"/>
            </a:pPr>
            <a:r>
              <a:rPr lang="de-DE" u="sng" dirty="0">
                <a:solidFill>
                  <a:schemeClr val="hlink"/>
                </a:solidFill>
                <a:hlinkClick r:id="rId3"/>
              </a:rPr>
              <a:t>https://www.w3.org/WoT/activities/tf-architecture/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de-DE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 err="1"/>
              <a:t>WoT</a:t>
            </a:r>
            <a:r>
              <a:rPr lang="de-DE" dirty="0"/>
              <a:t> Profile </a:t>
            </a:r>
            <a:r>
              <a:rPr lang="de-DE" dirty="0" err="1"/>
              <a:t>repository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u="sng" dirty="0">
                <a:solidFill>
                  <a:schemeClr val="hlink"/>
                </a:solidFill>
                <a:hlinkClick r:id="rId3"/>
              </a:rPr>
              <a:t>https://github.com/w3c/wot-</a:t>
            </a:r>
            <a:r>
              <a:rPr lang="de-DE" u="sng" dirty="0">
                <a:solidFill>
                  <a:schemeClr val="hlink"/>
                </a:solidFill>
              </a:rPr>
              <a:t>profile</a:t>
            </a:r>
          </a:p>
          <a:p>
            <a:pPr marL="0" indent="0">
              <a:spcBef>
                <a:spcPts val="500"/>
              </a:spcBef>
              <a:buClr>
                <a:schemeClr val="dk1"/>
              </a:buClr>
              <a:buSzPts val="2400"/>
              <a:buNone/>
            </a:pPr>
            <a:endParaRPr lang="de-DE" dirty="0">
              <a:solidFill>
                <a:schemeClr val="hlink"/>
              </a:solidFill>
            </a:endParaRPr>
          </a:p>
          <a:p>
            <a:pPr marL="0" lvl="0" indent="0">
              <a:buClr>
                <a:schemeClr val="dk1"/>
              </a:buClr>
              <a:buSzPts val="2800"/>
              <a:buNone/>
            </a:pPr>
            <a:r>
              <a:rPr lang="de-DE" dirty="0"/>
              <a:t>Working </a:t>
            </a:r>
            <a:r>
              <a:rPr lang="de-DE" dirty="0" err="1"/>
              <a:t>draft</a:t>
            </a:r>
            <a:r>
              <a:rPr lang="de-DE" dirty="0"/>
              <a:t>:</a:t>
            </a:r>
          </a:p>
          <a:p>
            <a:pPr lvl="1">
              <a:buClr>
                <a:schemeClr val="dk1"/>
              </a:buClr>
              <a:buSzPts val="2400"/>
            </a:pPr>
            <a:r>
              <a:rPr lang="de-DE" u="sng" dirty="0">
                <a:solidFill>
                  <a:schemeClr val="hlink"/>
                </a:solidFill>
                <a:hlinkClick r:id="rId3"/>
              </a:rPr>
              <a:t>https://www.w3.org/TR/wot-profile/</a:t>
            </a:r>
            <a:br>
              <a:rPr lang="de-DE" u="sng" dirty="0">
                <a:solidFill>
                  <a:schemeClr val="hlink"/>
                </a:solidFill>
                <a:hlinkClick r:id="rId3"/>
              </a:rPr>
            </a:br>
            <a:endParaRPr lang="de-DE" u="sng" dirty="0">
              <a:solidFill>
                <a:schemeClr val="hlink"/>
              </a:solidFill>
            </a:endParaRPr>
          </a:p>
          <a:p>
            <a:pPr marL="0" indent="0">
              <a:spcBef>
                <a:spcPts val="500"/>
              </a:spcBef>
              <a:buClr>
                <a:schemeClr val="dk1"/>
              </a:buClr>
              <a:buSzPts val="2400"/>
              <a:buNone/>
            </a:pPr>
            <a:endParaRPr lang="de-DE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3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E858-232C-3046-8A18-8662554F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5E50-C511-584B-886E-4AD7AD84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Introduction to WoT profiles</a:t>
            </a:r>
          </a:p>
          <a:p>
            <a:r>
              <a:rPr lang="en-DE" dirty="0"/>
              <a:t>Actions</a:t>
            </a:r>
          </a:p>
          <a:p>
            <a:r>
              <a:rPr lang="en-DE" dirty="0"/>
              <a:t>HTTP Protocol Binding</a:t>
            </a:r>
          </a:p>
          <a:p>
            <a:r>
              <a:rPr lang="en-DE" dirty="0"/>
              <a:t>Events</a:t>
            </a:r>
          </a:p>
          <a:p>
            <a:r>
              <a:rPr lang="en-DE" dirty="0"/>
              <a:t>PRs</a:t>
            </a:r>
          </a:p>
          <a:p>
            <a:r>
              <a:rPr lang="en-DE" dirty="0"/>
              <a:t>Test Plan (Not discussed)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ABD5C-0537-0A4A-AB7A-9B14AAD9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91FAE-5CDD-FB4A-B6A7-ED3533B4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0602F3-88C2-7B4F-B90B-3C04F124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1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BF04-2067-A14B-8021-3ABFAF54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is a WoT profile?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F342-3225-CB42-A6EC-B7920273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 </a:t>
            </a:r>
            <a:r>
              <a:rPr lang="en-GB" b="1" dirty="0" err="1"/>
              <a:t>WoT</a:t>
            </a:r>
            <a:r>
              <a:rPr lang="en-GB" b="1" dirty="0"/>
              <a:t> Profile </a:t>
            </a:r>
            <a:r>
              <a:rPr lang="en-GB" dirty="0"/>
              <a:t>is a </a:t>
            </a:r>
            <a:r>
              <a:rPr lang="en-GB" u="sng" dirty="0"/>
              <a:t>normative subset</a:t>
            </a:r>
            <a:r>
              <a:rPr lang="en-GB" dirty="0"/>
              <a:t> of a </a:t>
            </a:r>
            <a:r>
              <a:rPr lang="en-GB" i="1" dirty="0" err="1"/>
              <a:t>WoT</a:t>
            </a:r>
            <a:r>
              <a:rPr lang="en-GB" dirty="0"/>
              <a:t> </a:t>
            </a:r>
            <a:r>
              <a:rPr lang="en-GB" i="1" dirty="0"/>
              <a:t>Thing Description </a:t>
            </a:r>
            <a:r>
              <a:rPr lang="en-GB" dirty="0"/>
              <a:t>with a </a:t>
            </a:r>
            <a:r>
              <a:rPr lang="en-GB" u="sng" dirty="0"/>
              <a:t>normative binding </a:t>
            </a:r>
            <a:r>
              <a:rPr lang="en-GB" dirty="0"/>
              <a:t>to a selected protocol.</a:t>
            </a:r>
          </a:p>
          <a:p>
            <a:endParaRPr lang="en-GB" dirty="0"/>
          </a:p>
          <a:p>
            <a:r>
              <a:rPr lang="en-GB" dirty="0"/>
              <a:t>Profiles guarantee </a:t>
            </a:r>
            <a:r>
              <a:rPr lang="en-GB" b="1" dirty="0"/>
              <a:t>interoperability</a:t>
            </a:r>
            <a:r>
              <a:rPr lang="en-GB" dirty="0"/>
              <a:t> between compliant implementations, multiple profiles are possible.</a:t>
            </a:r>
          </a:p>
          <a:p>
            <a:endParaRPr lang="en-GB" dirty="0"/>
          </a:p>
          <a:p>
            <a:r>
              <a:rPr lang="en-GB" dirty="0"/>
              <a:t>The </a:t>
            </a:r>
            <a:r>
              <a:rPr lang="en-GB" b="1" dirty="0" err="1"/>
              <a:t>WoT</a:t>
            </a:r>
            <a:r>
              <a:rPr lang="en-GB" b="1" dirty="0"/>
              <a:t> Profile Specification </a:t>
            </a:r>
            <a:r>
              <a:rPr lang="en-GB" dirty="0"/>
              <a:t>defines a </a:t>
            </a:r>
            <a:r>
              <a:rPr lang="en-GB" b="1" dirty="0"/>
              <a:t>normative</a:t>
            </a:r>
            <a:r>
              <a:rPr lang="en-GB" dirty="0"/>
              <a:t> set of </a:t>
            </a:r>
            <a:r>
              <a:rPr lang="en-GB" i="1" dirty="0"/>
              <a:t>constraints and rules </a:t>
            </a:r>
            <a:r>
              <a:rPr lang="en-GB" dirty="0"/>
              <a:t>on the </a:t>
            </a:r>
            <a:r>
              <a:rPr lang="en-GB" b="1" dirty="0"/>
              <a:t>data model</a:t>
            </a:r>
            <a:r>
              <a:rPr lang="en-GB" dirty="0"/>
              <a:t>, </a:t>
            </a:r>
            <a:r>
              <a:rPr lang="en-GB" b="1" dirty="0"/>
              <a:t>representation format</a:t>
            </a:r>
            <a:r>
              <a:rPr lang="en-GB" dirty="0"/>
              <a:t> and </a:t>
            </a:r>
            <a:r>
              <a:rPr lang="en-GB" b="1" dirty="0"/>
              <a:t>protocol binding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These constraints and rules set limitations and make decisions that reduce the complexity for implementers of the </a:t>
            </a:r>
            <a:r>
              <a:rPr lang="en-GB" dirty="0" err="1"/>
              <a:t>WoT</a:t>
            </a:r>
            <a:r>
              <a:rPr lang="en-GB" dirty="0"/>
              <a:t> standard. </a:t>
            </a:r>
          </a:p>
          <a:p>
            <a:endParaRPr lang="en-GB" dirty="0"/>
          </a:p>
          <a:p>
            <a:r>
              <a:rPr lang="en-GB" dirty="0"/>
              <a:t>The rules are prescriptive, to ensure that compliant implementations satisfy the semantic guarantees implied by them.</a:t>
            </a:r>
          </a:p>
          <a:p>
            <a:pPr marL="0" indent="0">
              <a:buNone/>
            </a:pPr>
            <a:endParaRPr lang="en-GB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AAF21-1D45-4E46-AC1C-B0955B06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8305B-2AB4-F740-B102-70AABD0A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95C8059-D531-C145-A779-BAEBF126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B260-6B46-844B-8D50-D711970D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Constraints: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9B00F62-08B2-0D49-B0F6-9C4165784B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560810"/>
              </p:ext>
            </p:extLst>
          </p:nvPr>
        </p:nvGraphicFramePr>
        <p:xfrm>
          <a:off x="1052423" y="1397479"/>
          <a:ext cx="10301376" cy="4646679"/>
        </p:xfrm>
        <a:graphic>
          <a:graphicData uri="http://schemas.openxmlformats.org/drawingml/2006/table">
            <a:tbl>
              <a:tblPr/>
              <a:tblGrid>
                <a:gridCol w="2694077">
                  <a:extLst>
                    <a:ext uri="{9D8B030D-6E8A-4147-A177-3AD203B41FA5}">
                      <a16:colId xmlns:a16="http://schemas.microsoft.com/office/drawing/2014/main" val="1184013698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3466154256"/>
                    </a:ext>
                  </a:extLst>
                </a:gridCol>
                <a:gridCol w="4317999">
                  <a:extLst>
                    <a:ext uri="{9D8B030D-6E8A-4147-A177-3AD203B41FA5}">
                      <a16:colId xmlns:a16="http://schemas.microsoft.com/office/drawing/2014/main" val="3402001960"/>
                    </a:ext>
                  </a:extLst>
                </a:gridCol>
              </a:tblGrid>
              <a:tr h="221114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 i="1" dirty="0">
                          <a:effectLst/>
                        </a:rPr>
                        <a:t>Constraints on</a:t>
                      </a:r>
                    </a:p>
                  </a:txBody>
                  <a:tcPr marL="59493" marR="59493" marT="29746" marB="29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 i="1">
                          <a:effectLst/>
                        </a:rPr>
                        <a:t>Rationale</a:t>
                      </a:r>
                    </a:p>
                  </a:txBody>
                  <a:tcPr marL="59493" marR="59493" marT="29746" marB="29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 i="1" dirty="0">
                          <a:effectLst/>
                        </a:rPr>
                        <a:t>Example</a:t>
                      </a:r>
                    </a:p>
                  </a:txBody>
                  <a:tcPr marL="59493" marR="59493" marT="29746" marB="29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380984"/>
                  </a:ext>
                </a:extLst>
              </a:tr>
              <a:tr h="542746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>
                          <a:effectLst/>
                        </a:rPr>
                        <a:t>vocabulary of Thing Description classes</a:t>
                      </a:r>
                    </a:p>
                  </a:txBody>
                  <a:tcPr marL="59493" marR="59493" marT="29746" marB="29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guaranteed set of metadata fields</a:t>
                      </a:r>
                    </a:p>
                  </a:txBody>
                  <a:tcPr marL="59493" marR="59493" marT="29746" marB="29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>
                          <a:effectLst/>
                        </a:rPr>
                        <a:t>Make specific vocabulary terms mandatory, remove others</a:t>
                      </a:r>
                    </a:p>
                  </a:txBody>
                  <a:tcPr marL="59493" marR="59493" marT="29746" marB="29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867305"/>
                  </a:ext>
                </a:extLst>
              </a:tr>
              <a:tr h="705571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>
                          <a:effectLst/>
                        </a:rPr>
                        <a:t>class relationships</a:t>
                      </a:r>
                    </a:p>
                  </a:txBody>
                  <a:tcPr marL="59493" marR="59493" marT="29746" marB="29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>
                          <a:effectLst/>
                        </a:rPr>
                        <a:t>unambiguous structure</a:t>
                      </a:r>
                    </a:p>
                  </a:txBody>
                  <a:tcPr marL="59493" marR="59493" marT="29746" marB="29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limited cardinality, e.g. only one form per operation per interaction affordance.</a:t>
                      </a:r>
                    </a:p>
                  </a:txBody>
                  <a:tcPr marL="59493" marR="59493" marT="29746" marB="29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329955"/>
                  </a:ext>
                </a:extLst>
              </a:tr>
              <a:tr h="868395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>
                          <a:effectLst/>
                        </a:rPr>
                        <a:t>values of vocabulary terms</a:t>
                      </a:r>
                    </a:p>
                  </a:txBody>
                  <a:tcPr marL="59493" marR="59493" marT="29746" marB="29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>
                          <a:effectLst/>
                        </a:rPr>
                        <a:t>simplified processing</a:t>
                      </a:r>
                    </a:p>
                  </a:txBody>
                  <a:tcPr marL="59493" marR="59493" marT="29746" marB="29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>
                          <a:effectLst/>
                        </a:rPr>
                        <a:t>Limit the length of characters per string. Always use arrays, where the spec permits a string or an array of strings.</a:t>
                      </a:r>
                    </a:p>
                  </a:txBody>
                  <a:tcPr marL="59493" marR="59493" marT="29746" marB="29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308545"/>
                  </a:ext>
                </a:extLst>
              </a:tr>
              <a:tr h="542746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>
                          <a:effectLst/>
                        </a:rPr>
                        <a:t>data schemas</a:t>
                      </a:r>
                    </a:p>
                  </a:txBody>
                  <a:tcPr marL="59493" marR="59493" marT="29746" marB="29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>
                          <a:effectLst/>
                        </a:rPr>
                        <a:t>simplified processing</a:t>
                      </a:r>
                    </a:p>
                  </a:txBody>
                  <a:tcPr marL="59493" marR="59493" marT="29746" marB="29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Limits on nested objects or arrays of arrays</a:t>
                      </a:r>
                    </a:p>
                  </a:txBody>
                  <a:tcPr marL="59493" marR="59493" marT="29746" marB="29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312966"/>
                  </a:ext>
                </a:extLst>
              </a:tr>
              <a:tr h="379923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>
                          <a:effectLst/>
                        </a:rPr>
                        <a:t>security</a:t>
                      </a:r>
                    </a:p>
                  </a:txBody>
                  <a:tcPr marL="59493" marR="59493" marT="29746" marB="29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>
                          <a:effectLst/>
                        </a:rPr>
                        <a:t>reduced implementation effort</a:t>
                      </a:r>
                    </a:p>
                  </a:txBody>
                  <a:tcPr marL="59493" marR="59493" marT="29746" marB="29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>
                          <a:effectLst/>
                        </a:rPr>
                        <a:t>Only a restricted set of security mechanisms</a:t>
                      </a:r>
                    </a:p>
                  </a:txBody>
                  <a:tcPr marL="59493" marR="59493" marT="29746" marB="29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872761"/>
                  </a:ext>
                </a:extLst>
              </a:tr>
              <a:tr h="1194043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>
                          <a:effectLst/>
                        </a:rPr>
                        <a:t>protocol binding</a:t>
                      </a:r>
                    </a:p>
                  </a:txBody>
                  <a:tcPr marL="59493" marR="59493" marT="29746" marB="29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>
                          <a:effectLst/>
                        </a:rPr>
                        <a:t>guaranteed protocol semantics</a:t>
                      </a:r>
                    </a:p>
                  </a:txBody>
                  <a:tcPr marL="59493" marR="59493" marT="29746" marB="29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limited protocol(s) and protocol features, Example: predefined mapping of http verbs (GET/PUT) to operation verbs, similar constraints for other protocols.</a:t>
                      </a:r>
                    </a:p>
                  </a:txBody>
                  <a:tcPr marL="59493" marR="59493" marT="29746" marB="29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29271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C9FB6-347C-AF4C-81DC-0E6F3E73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5D712-2323-A640-93EB-41CE2272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6A9760-B688-F144-ADBE-6D853D16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7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62DA-33D2-D144-9254-07BC1E7A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are we currently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CBA56-A11C-1446-B5B7-0EF58A21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Defining a core/baseline profile with a HTTP binding.</a:t>
            </a:r>
          </a:p>
          <a:p>
            <a:r>
              <a:rPr lang="en-DE" dirty="0"/>
              <a:t>Identifying constraints and rules on the data model.</a:t>
            </a:r>
          </a:p>
          <a:p>
            <a:r>
              <a:rPr lang="en-DE" dirty="0"/>
              <a:t>Unambiguous interaction semantics for properties, actions and events.</a:t>
            </a:r>
          </a:p>
          <a:p>
            <a:r>
              <a:rPr lang="en-DE" dirty="0"/>
              <a:t>Constraints on payload formats.</a:t>
            </a:r>
          </a:p>
          <a:p>
            <a:r>
              <a:rPr lang="en-DE" dirty="0"/>
              <a:t>Protocol binding semantics, e.g. headers, response codes.</a:t>
            </a:r>
          </a:p>
          <a:p>
            <a:r>
              <a:rPr lang="en-DE" dirty="0"/>
              <a:t>Best practice security requirements.</a:t>
            </a:r>
          </a:p>
          <a:p>
            <a:r>
              <a:rPr lang="en-DE" dirty="0"/>
              <a:t>Representation (TD Serialisation) format constraints.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685A1-0EB6-DF49-B594-FB5F2214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B8192-ACDE-C849-9626-3CF43F0F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FF725B-F6AD-0F4E-9E7D-9DB12E2A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6C01-D013-5443-A812-4B351B12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5D01-EE84-5E4F-B5AD-FB79DE49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C1D9-3341-2342-BAAB-D8B37A50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99ECA-C3F4-754F-A192-112B40D8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4D162-DB9F-4E4A-AB40-6C030E4C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6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ECF0-DF3C-7F40-81FB-8DA0438F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8E057-5F66-8A4A-9C49-35E64EB9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DE" dirty="0"/>
              <a:t>The server models interactions that cause state change via actions.</a:t>
            </a:r>
          </a:p>
          <a:p>
            <a:r>
              <a:rPr lang="en-DE" dirty="0"/>
              <a:t>Actions can have a different </a:t>
            </a:r>
            <a:r>
              <a:rPr lang="en-DE" b="1" dirty="0"/>
              <a:t>request modes</a:t>
            </a:r>
            <a:r>
              <a:rPr lang="en-DE" dirty="0"/>
              <a:t>, they can be synchronous or asynchronous.</a:t>
            </a:r>
          </a:p>
          <a:p>
            <a:r>
              <a:rPr lang="en-DE" dirty="0"/>
              <a:t>The TD does not have a mechanism to annotate whether an action is sync or async.</a:t>
            </a:r>
            <a:br>
              <a:rPr lang="en-DE" dirty="0"/>
            </a:br>
            <a:r>
              <a:rPr lang="en-DE" b="1" dirty="0"/>
              <a:t>Synchronous</a:t>
            </a:r>
            <a:r>
              <a:rPr lang="en-DE" dirty="0"/>
              <a:t> action invocations return (</a:t>
            </a:r>
            <a:r>
              <a:rPr lang="en-DE" i="1" dirty="0"/>
              <a:t>after a while) </a:t>
            </a:r>
            <a:r>
              <a:rPr lang="en-DE" dirty="0"/>
              <a:t>with a </a:t>
            </a:r>
            <a:r>
              <a:rPr lang="en-DE" u="sng" dirty="0"/>
              <a:t>response</a:t>
            </a:r>
            <a:r>
              <a:rPr lang="en-DE" dirty="0"/>
              <a:t> (</a:t>
            </a:r>
            <a:r>
              <a:rPr lang="en-DE" u="sng" dirty="0"/>
              <a:t>result or timeout)</a:t>
            </a:r>
            <a:r>
              <a:rPr lang="en-DE" dirty="0"/>
              <a:t> when it is complete. </a:t>
            </a:r>
            <a:r>
              <a:rPr lang="en-DE" strike="sngStrike" dirty="0"/>
              <a:t>., [the actual operation (e.g. robot arm moving) may still be ongoing.]</a:t>
            </a:r>
          </a:p>
          <a:p>
            <a:r>
              <a:rPr lang="en-DE" b="1" dirty="0"/>
              <a:t>Asynchronous</a:t>
            </a:r>
            <a:r>
              <a:rPr lang="en-DE" dirty="0"/>
              <a:t> actions are </a:t>
            </a:r>
            <a:r>
              <a:rPr lang="en-DE" u="sng" dirty="0"/>
              <a:t>triggered</a:t>
            </a:r>
            <a:r>
              <a:rPr lang="en-DE" dirty="0"/>
              <a:t> by the invocation, they return instantaneously with a </a:t>
            </a:r>
            <a:r>
              <a:rPr lang="en-DE" u="sng" dirty="0"/>
              <a:t>response</a:t>
            </a:r>
            <a:r>
              <a:rPr lang="en-DE" dirty="0"/>
              <a:t>.</a:t>
            </a:r>
          </a:p>
          <a:p>
            <a:r>
              <a:rPr lang="en-DE" dirty="0"/>
              <a:t>This response may contain various data, a handle, an id, invocation status.</a:t>
            </a:r>
          </a:p>
          <a:p>
            <a:r>
              <a:rPr lang="en-DE" dirty="0"/>
              <a:t>The </a:t>
            </a:r>
            <a:r>
              <a:rPr lang="en-DE" b="1" dirty="0"/>
              <a:t>consumer</a:t>
            </a:r>
            <a:r>
              <a:rPr lang="en-DE" dirty="0"/>
              <a:t> should be able to indicate, whether he wants to wait (sync call with a timeout) or if he wants to perform an async call.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F8918-DD44-F040-819C-22E97D0A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AF04A-BC47-EF46-9052-921DA5D8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DD53A8-4A84-3D4B-AFC9-458E4D10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5FF2-60DE-4743-BAE2-FFBB43CE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Request modes and timeout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272D-EBFF-0C47-B9FE-00E03C466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request mode can be specified with query parameters "</a:t>
            </a:r>
            <a:r>
              <a:rPr lang="en-GB" dirty="0" err="1"/>
              <a:t>iot.sync</a:t>
            </a:r>
            <a:r>
              <a:rPr lang="en-GB" dirty="0"/>
              <a:t>" or "</a:t>
            </a:r>
            <a:r>
              <a:rPr lang="en-GB" dirty="0" err="1"/>
              <a:t>iot.async</a:t>
            </a:r>
            <a:r>
              <a:rPr lang="en-GB" dirty="0"/>
              <a:t>". </a:t>
            </a:r>
          </a:p>
          <a:p>
            <a:r>
              <a:rPr lang="en-GB" dirty="0"/>
              <a:t>By default if none of the parameters is set then the request is asynchronous.</a:t>
            </a:r>
          </a:p>
          <a:p>
            <a:r>
              <a:rPr lang="en-GB" dirty="0"/>
              <a:t> These parameters must not be set both. </a:t>
            </a:r>
          </a:p>
          <a:p>
            <a:r>
              <a:rPr lang="en-GB" dirty="0"/>
              <a:t>The asynchronous mode is a preferrable way of doing invocation as it does not consume as much server resources as compared with the synchronous mode. </a:t>
            </a:r>
          </a:p>
          <a:p>
            <a:r>
              <a:rPr lang="en-GB" dirty="0"/>
              <a:t>Optionally, a timeout value in milliseconds may be provided with the "</a:t>
            </a:r>
            <a:r>
              <a:rPr lang="en-GB" dirty="0" err="1"/>
              <a:t>iot.timeout</a:t>
            </a:r>
            <a:r>
              <a:rPr lang="en-GB" dirty="0"/>
              <a:t>" query parameter.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0620C-0E4C-254E-9D50-E9A00592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C1D7A-C993-524F-9EED-7321287F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36F0E9-AC62-C340-9AB1-739B43FF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9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5FF2-60DE-4743-BAE2-FFBB43CE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Request modes and timeout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272D-EBFF-0C47-B9FE-00E03C466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Discussion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we could use mode= “sync/async, potential future extensions.</a:t>
            </a:r>
            <a:br>
              <a:rPr lang="en-GB" dirty="0"/>
            </a:br>
            <a:r>
              <a:rPr lang="en-GB" dirty="0"/>
              <a:t>There may be implementations that only can be sync or async.</a:t>
            </a:r>
            <a:br>
              <a:rPr lang="en-GB" dirty="0"/>
            </a:br>
            <a:r>
              <a:rPr lang="en-GB" dirty="0"/>
              <a:t>Suggested approach: we force the producer to support both ways.</a:t>
            </a:r>
            <a:br>
              <a:rPr lang="en-GB" dirty="0"/>
            </a:br>
            <a:r>
              <a:rPr lang="en-GB" dirty="0"/>
              <a:t>A server could indicate that it does not support sync calls, this could be indicated via a response code</a:t>
            </a:r>
            <a:br>
              <a:rPr lang="en-GB" dirty="0"/>
            </a:br>
            <a:r>
              <a:rPr lang="en-GB" dirty="0"/>
              <a:t>producer should define whether it is sync or async</a:t>
            </a:r>
            <a:br>
              <a:rPr lang="en-GB" dirty="0"/>
            </a:br>
            <a:r>
              <a:rPr lang="en-GB" dirty="0"/>
              <a:t>consumer code for sync and async is very different</a:t>
            </a:r>
            <a:br>
              <a:rPr lang="en-GB" dirty="0"/>
            </a:br>
            <a:r>
              <a:rPr lang="en-GB" dirty="0"/>
              <a:t>hard real time is not a goal here, focus is green field</a:t>
            </a:r>
            <a:br>
              <a:rPr lang="en-GB" dirty="0"/>
            </a:br>
            <a:r>
              <a:rPr lang="en-GB" dirty="0"/>
              <a:t>sync does not mean that the scripting API needs to be synchronous, the script is still async</a:t>
            </a:r>
            <a:br>
              <a:rPr lang="en-GB" dirty="0"/>
            </a:br>
            <a:r>
              <a:rPr lang="en-GB" dirty="0"/>
              <a:t>we could make all actions async and meet the goals of the charter period</a:t>
            </a:r>
            <a:br>
              <a:rPr lang="en-GB" dirty="0"/>
            </a:br>
            <a:r>
              <a:rPr lang="en-GB" dirty="0"/>
              <a:t>TD annotations for sync/async are planned per issue </a:t>
            </a:r>
            <a:r>
              <a:rPr lang="en-GB" dirty="0">
                <a:hlinkClick r:id="rId2"/>
              </a:rPr>
              <a:t>https://github.com/w3c/wot-thing-description/issues/890</a:t>
            </a:r>
            <a:br>
              <a:rPr lang="en-GB" dirty="0"/>
            </a:br>
            <a:r>
              <a:rPr lang="en-GB" dirty="0"/>
              <a:t>initiate, monitor and cancel are on the charter – </a:t>
            </a:r>
            <a:br>
              <a:rPr lang="en-GB" dirty="0"/>
            </a:br>
            <a:r>
              <a:rPr lang="en-GB" dirty="0"/>
              <a:t>let’s not defer defining basic actions to a future spec but address it in the profile</a:t>
            </a:r>
            <a:br>
              <a:rPr lang="en-GB" dirty="0"/>
            </a:br>
            <a:r>
              <a:rPr lang="en-GB" dirty="0"/>
              <a:t>defining sync / async is easy, however there are several issues that require more thought – defer to 2.0</a:t>
            </a:r>
            <a:br>
              <a:rPr lang="en-GB" dirty="0"/>
            </a:br>
            <a:r>
              <a:rPr lang="en-GB" dirty="0"/>
              <a:t>we should clarify actions based on actual use cases, these were done in </a:t>
            </a:r>
            <a:r>
              <a:rPr lang="en-GB" dirty="0" err="1"/>
              <a:t>Plugfest</a:t>
            </a:r>
            <a:r>
              <a:rPr lang="en-GB" dirty="0"/>
              <a:t> by various companies, </a:t>
            </a:r>
            <a:r>
              <a:rPr lang="en-GB" dirty="0" err="1"/>
              <a:t>Echonet</a:t>
            </a:r>
            <a:r>
              <a:rPr lang="en-GB" dirty="0"/>
              <a:t> binding should be considered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0620C-0E4C-254E-9D50-E9A00592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C1D7A-C993-524F-9EED-7321287F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36F0E9-AC62-C340-9AB1-739B43FF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</TotalTime>
  <Words>1437</Words>
  <Application>Microsoft Macintosh PowerPoint</Application>
  <PresentationFormat>Widescreen</PresentationFormat>
  <Paragraphs>163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WoT Profiles</vt:lpstr>
      <vt:lpstr>Agenda</vt:lpstr>
      <vt:lpstr>What is a WoT profile?</vt:lpstr>
      <vt:lpstr>Constraints:</vt:lpstr>
      <vt:lpstr>What are we currently doing?</vt:lpstr>
      <vt:lpstr>Actions</vt:lpstr>
      <vt:lpstr>Actions</vt:lpstr>
      <vt:lpstr>Request modes and timeout</vt:lpstr>
      <vt:lpstr>Request modes and timeout</vt:lpstr>
      <vt:lpstr>HTTP Protocol Binding</vt:lpstr>
      <vt:lpstr>HTTP Protocol binding Methods, Response codes, Headers, Payloads  </vt:lpstr>
      <vt:lpstr>HTTP Protocol binding Methods, Response codes, Headers, Payloads  </vt:lpstr>
      <vt:lpstr>Events</vt:lpstr>
      <vt:lpstr>Invent or align</vt:lpstr>
      <vt:lpstr>PRs</vt:lpstr>
      <vt:lpstr>PRs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Michael Lagally</cp:lastModifiedBy>
  <cp:revision>64</cp:revision>
  <cp:lastPrinted>2021-06-22T14:11:21Z</cp:lastPrinted>
  <dcterms:created xsi:type="dcterms:W3CDTF">2021-03-09T15:46:26Z</dcterms:created>
  <dcterms:modified xsi:type="dcterms:W3CDTF">2021-06-22T14:21:49Z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2021-03-18T09:58:39Z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ba07ab6b-4070-4b98-9d62-dfaac37eb043</vt:lpwstr>
  </property>
  <property fmtid="{D5CDD505-2E9C-101B-9397-08002B2CF9AE}" pid="8" name="MSIP_Label_6f75f480-7803-4ee9-bb54-84d0635fdbe7_ContentBits">
    <vt:lpwstr>0</vt:lpwstr>
  </property>
</Properties>
</file>