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87" r:id="rId3"/>
    <p:sldId id="390" r:id="rId4"/>
    <p:sldId id="388" r:id="rId5"/>
    <p:sldId id="396" r:id="rId6"/>
    <p:sldId id="389" r:id="rId7"/>
    <p:sldId id="391" r:id="rId8"/>
    <p:sldId id="392" r:id="rId9"/>
    <p:sldId id="394" r:id="rId10"/>
    <p:sldId id="386" r:id="rId11"/>
    <p:sldId id="398" r:id="rId12"/>
    <p:sldId id="404" r:id="rId13"/>
    <p:sldId id="413" r:id="rId14"/>
    <p:sldId id="411" r:id="rId15"/>
    <p:sldId id="41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0"/>
    <p:restoredTop sz="95588"/>
  </p:normalViewPr>
  <p:slideViewPr>
    <p:cSldViewPr snapToGrid="0" snapToObjects="1">
      <p:cViewPr varScale="1">
        <p:scale>
          <a:sx n="196" d="100"/>
          <a:sy n="196" d="100"/>
        </p:scale>
        <p:origin x="192" y="3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2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783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2021-06-29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2021-06-29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2021-06-29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2021-06-29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2021-06-29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2021-06-29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2021-06-29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2021-06-29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thing-description/issues/89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profile/pull/7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profile/pull/7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profile/pull/7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profile/pull/7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profile/pull/6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profile/pull/5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WoT</a:t>
            </a:r>
            <a:r>
              <a:rPr lang="en-US" dirty="0"/>
              <a:t> Profiles (2)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Lagally</a:t>
            </a:r>
            <a:endParaRPr lang="en-US" dirty="0"/>
          </a:p>
          <a:p>
            <a:r>
              <a:rPr lang="en-US" dirty="0"/>
              <a:t>23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6C01-D013-5443-A812-4B351B12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Actions (revisited)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C5D01-EE84-5E4F-B5AD-FB79DE492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C1D9-3341-2342-BAAB-D8B37A50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723F-57EA-4C47-97B9-92AFDEEF85DC}" type="datetime1">
              <a:rPr lang="en-CA" smtClean="0"/>
              <a:t>2021-06-29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99ECA-C3F4-754F-A192-112B40D8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4D162-DB9F-4E4A-AB40-6C030E4C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6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ECF0-DF3C-7F40-81FB-8DA0438F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8E057-5F66-8A4A-9C49-35E64EB9C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DE" dirty="0"/>
              <a:t>The server models interactions that cause state change via actions.</a:t>
            </a:r>
          </a:p>
          <a:p>
            <a:r>
              <a:rPr lang="en-DE" dirty="0"/>
              <a:t>Actions can have a different </a:t>
            </a:r>
            <a:r>
              <a:rPr lang="en-DE" b="1" dirty="0"/>
              <a:t>request modes</a:t>
            </a:r>
            <a:r>
              <a:rPr lang="en-DE" dirty="0"/>
              <a:t>, they can be synchronous or asynchronous.</a:t>
            </a:r>
          </a:p>
          <a:p>
            <a:r>
              <a:rPr lang="en-DE" dirty="0"/>
              <a:t>The TD does not have a mechanism to annotate whether an action is sync or async.</a:t>
            </a:r>
            <a:br>
              <a:rPr lang="en-DE" dirty="0"/>
            </a:br>
            <a:r>
              <a:rPr lang="en-DE" b="1" dirty="0"/>
              <a:t>Synchronous</a:t>
            </a:r>
            <a:r>
              <a:rPr lang="en-DE" dirty="0"/>
              <a:t> action invocations return (</a:t>
            </a:r>
            <a:r>
              <a:rPr lang="en-DE" i="1" dirty="0"/>
              <a:t>after a while) </a:t>
            </a:r>
            <a:r>
              <a:rPr lang="en-DE" dirty="0"/>
              <a:t>with a </a:t>
            </a:r>
            <a:r>
              <a:rPr lang="en-DE" u="sng" dirty="0"/>
              <a:t>response</a:t>
            </a:r>
            <a:r>
              <a:rPr lang="en-DE" dirty="0"/>
              <a:t> (</a:t>
            </a:r>
            <a:r>
              <a:rPr lang="en-DE" u="sng" dirty="0"/>
              <a:t>result or timeout)</a:t>
            </a:r>
            <a:r>
              <a:rPr lang="en-DE" dirty="0"/>
              <a:t> when it is complete. </a:t>
            </a:r>
            <a:r>
              <a:rPr lang="en-DE" strike="sngStrike" dirty="0"/>
              <a:t>., [the actual operation (e.g. robot arm moving) may still be ongoing.]</a:t>
            </a:r>
          </a:p>
          <a:p>
            <a:r>
              <a:rPr lang="en-DE" b="1" dirty="0"/>
              <a:t>Asynchronous</a:t>
            </a:r>
            <a:r>
              <a:rPr lang="en-DE" dirty="0"/>
              <a:t> actions are </a:t>
            </a:r>
            <a:r>
              <a:rPr lang="en-DE" u="sng" dirty="0"/>
              <a:t>triggered</a:t>
            </a:r>
            <a:r>
              <a:rPr lang="en-DE" dirty="0"/>
              <a:t> by the invocation, they return instantaneously with a </a:t>
            </a:r>
            <a:r>
              <a:rPr lang="en-DE" u="sng" dirty="0"/>
              <a:t>response</a:t>
            </a:r>
            <a:r>
              <a:rPr lang="en-DE" dirty="0"/>
              <a:t>.</a:t>
            </a:r>
          </a:p>
          <a:p>
            <a:r>
              <a:rPr lang="en-DE" dirty="0"/>
              <a:t>This response may contain various data, a handle, an id, invocation status.</a:t>
            </a:r>
          </a:p>
          <a:p>
            <a:r>
              <a:rPr lang="en-DE" dirty="0"/>
              <a:t>The </a:t>
            </a:r>
            <a:r>
              <a:rPr lang="en-DE" b="1" dirty="0"/>
              <a:t>consumer</a:t>
            </a:r>
            <a:r>
              <a:rPr lang="en-DE" dirty="0"/>
              <a:t> should be able to indicate, whether he wants to wait (sync call with a timeout) or if he wants to perform an async call.</a:t>
            </a:r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F8918-DD44-F040-819C-22E97D0A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AF04A-BC47-EF46-9052-921DA5D8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DD53A8-4A84-3D4B-AFC9-458E4D10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5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5FF2-60DE-4743-BAE2-FFBB43CE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Request modes and timeout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272D-EBFF-0C47-B9FE-00E03C466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request mode can be specified with query parameters "</a:t>
            </a:r>
            <a:r>
              <a:rPr lang="en-GB" dirty="0" err="1"/>
              <a:t>iot.sync</a:t>
            </a:r>
            <a:r>
              <a:rPr lang="en-GB" dirty="0"/>
              <a:t>" or "</a:t>
            </a:r>
            <a:r>
              <a:rPr lang="en-GB" dirty="0" err="1"/>
              <a:t>iot.async</a:t>
            </a:r>
            <a:r>
              <a:rPr lang="en-GB" dirty="0"/>
              <a:t>". </a:t>
            </a:r>
          </a:p>
          <a:p>
            <a:r>
              <a:rPr lang="en-GB" dirty="0"/>
              <a:t>By default if none of the parameters is set then the request is asynchronous.</a:t>
            </a:r>
          </a:p>
          <a:p>
            <a:r>
              <a:rPr lang="en-GB" dirty="0"/>
              <a:t> These parameters must not be set both. </a:t>
            </a:r>
          </a:p>
          <a:p>
            <a:r>
              <a:rPr lang="en-GB" dirty="0"/>
              <a:t>The asynchronous mode is a preferrable way of doing invocation as it does not consume as much server resources as compared with the synchronous mode. </a:t>
            </a:r>
          </a:p>
          <a:p>
            <a:r>
              <a:rPr lang="en-GB" dirty="0"/>
              <a:t>Optionally, a timeout value in milliseconds may be provided with the "</a:t>
            </a:r>
            <a:r>
              <a:rPr lang="en-GB" dirty="0" err="1"/>
              <a:t>iot.timeout</a:t>
            </a:r>
            <a:r>
              <a:rPr lang="en-GB" dirty="0"/>
              <a:t>" query parameter.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0620C-0E4C-254E-9D50-E9A00592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C1D7A-C993-524F-9EED-7321287F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D36F0E9-AC62-C340-9AB1-739B43FF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93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5FF2-60DE-4743-BAE2-FFBB43CE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Request modes and timeout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272D-EBFF-0C47-B9FE-00E03C466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Discussion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we could use mode= “sync/async, potential future extensions.</a:t>
            </a:r>
            <a:br>
              <a:rPr lang="en-GB" dirty="0"/>
            </a:br>
            <a:r>
              <a:rPr lang="en-GB" dirty="0"/>
              <a:t>There may be implementations that only can be sync or async.</a:t>
            </a:r>
            <a:br>
              <a:rPr lang="en-GB" dirty="0"/>
            </a:br>
            <a:r>
              <a:rPr lang="en-GB" dirty="0"/>
              <a:t>Suggested approach: we force the producer to support both ways.</a:t>
            </a:r>
            <a:br>
              <a:rPr lang="en-GB" dirty="0"/>
            </a:br>
            <a:r>
              <a:rPr lang="en-GB" dirty="0"/>
              <a:t>A server could indicate that it does not support sync calls, this could be indicated via a response code</a:t>
            </a:r>
            <a:br>
              <a:rPr lang="en-GB" dirty="0"/>
            </a:br>
            <a:r>
              <a:rPr lang="en-GB" dirty="0"/>
              <a:t>producer should define whether it is sync or async</a:t>
            </a:r>
            <a:br>
              <a:rPr lang="en-GB" dirty="0"/>
            </a:br>
            <a:r>
              <a:rPr lang="en-GB" dirty="0"/>
              <a:t>consumer code for sync and async is very different</a:t>
            </a:r>
            <a:br>
              <a:rPr lang="en-GB" dirty="0"/>
            </a:br>
            <a:r>
              <a:rPr lang="en-GB" dirty="0"/>
              <a:t>hard real time is not a goal here, focus is green field</a:t>
            </a:r>
            <a:br>
              <a:rPr lang="en-GB" dirty="0"/>
            </a:br>
            <a:r>
              <a:rPr lang="en-GB" dirty="0"/>
              <a:t>sync does not mean that the scripting API needs to be synchronous, the script is still async</a:t>
            </a:r>
            <a:br>
              <a:rPr lang="en-GB" dirty="0"/>
            </a:br>
            <a:r>
              <a:rPr lang="en-GB" dirty="0"/>
              <a:t>we could make all actions async and meet the goals of the charter period</a:t>
            </a:r>
            <a:br>
              <a:rPr lang="en-GB" dirty="0"/>
            </a:br>
            <a:r>
              <a:rPr lang="en-GB" dirty="0"/>
              <a:t>TD annotations for sync/async are planned per issue </a:t>
            </a:r>
            <a:r>
              <a:rPr lang="en-GB" dirty="0">
                <a:hlinkClick r:id="rId2"/>
              </a:rPr>
              <a:t>https://github.com/w3c/wot-thing-description/issues/890</a:t>
            </a:r>
            <a:br>
              <a:rPr lang="en-GB" dirty="0"/>
            </a:br>
            <a:r>
              <a:rPr lang="en-GB" dirty="0"/>
              <a:t>initiate, monitor and cancel are on the charter – </a:t>
            </a:r>
            <a:br>
              <a:rPr lang="en-GB" dirty="0"/>
            </a:br>
            <a:r>
              <a:rPr lang="en-GB" dirty="0"/>
              <a:t>let’s not defer defining basic actions to a future spec but address it in the profile</a:t>
            </a:r>
            <a:br>
              <a:rPr lang="en-GB" dirty="0"/>
            </a:br>
            <a:r>
              <a:rPr lang="en-GB" dirty="0"/>
              <a:t>defining sync / async is easy, however there are several issues that require more thought – defer to 2.0</a:t>
            </a:r>
            <a:br>
              <a:rPr lang="en-GB" dirty="0"/>
            </a:br>
            <a:r>
              <a:rPr lang="en-GB" dirty="0"/>
              <a:t>we should clarify actions based on actual use cases, these were done in </a:t>
            </a:r>
            <a:r>
              <a:rPr lang="en-GB" dirty="0" err="1"/>
              <a:t>Plugfest</a:t>
            </a:r>
            <a:r>
              <a:rPr lang="en-GB" dirty="0"/>
              <a:t> by various companies, </a:t>
            </a:r>
            <a:r>
              <a:rPr lang="en-GB" dirty="0" err="1"/>
              <a:t>Echonet</a:t>
            </a:r>
            <a:r>
              <a:rPr lang="en-GB" dirty="0"/>
              <a:t> binding should be considered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0620C-0E4C-254E-9D50-E9A00592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C1D7A-C993-524F-9EED-7321287F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D36F0E9-AC62-C340-9AB1-739B43FF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30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1307-6665-324A-B769-7AB9746D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Test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22600-89A8-1646-9BFD-2C4DEC54C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46C80-1A4A-904D-94BC-FCC6E225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723F-57EA-4C47-97B9-92AFDEEF85DC}" type="datetime1">
              <a:rPr lang="en-CA" smtClean="0"/>
              <a:t>2021-06-29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BA9C-03DF-5A47-AFD5-F3ACEF0B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64704-5083-F245-AF2A-646C1830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66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6679-A1A5-AB46-A068-6797A0D3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67CC8-946D-804D-B687-3F89F848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Testing Objective:</a:t>
            </a:r>
          </a:p>
          <a:p>
            <a:r>
              <a:rPr lang="en-DE" dirty="0"/>
              <a:t>Prove that the specification is implementable.</a:t>
            </a:r>
          </a:p>
          <a:p>
            <a:endParaRPr lang="en-DE" dirty="0"/>
          </a:p>
          <a:p>
            <a:pPr marL="0" indent="0">
              <a:buNone/>
            </a:pPr>
            <a:r>
              <a:rPr lang="en-DE" dirty="0"/>
              <a:t>The profile is a subset of the TD spec, for which we have several implementations.</a:t>
            </a:r>
          </a:p>
          <a:p>
            <a:endParaRPr lang="en-DE" dirty="0"/>
          </a:p>
          <a:p>
            <a:pPr marL="0" indent="0">
              <a:buNone/>
            </a:pPr>
            <a:r>
              <a:rPr lang="en-DE" dirty="0"/>
              <a:t>Deliverable:</a:t>
            </a:r>
          </a:p>
          <a:p>
            <a:r>
              <a:rPr lang="en-DE" dirty="0"/>
              <a:t>Implementation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84CCE-3D60-FF47-986D-03AF32D1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AD0AE-2694-8943-87EE-0B897F89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DAEF80C-EFB2-FC47-87F9-B85E7AB8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56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References</a:t>
            </a:r>
            <a:endParaRPr dirty="0"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force</a:t>
            </a:r>
            <a:endParaRPr lang="de-DE" dirty="0"/>
          </a:p>
          <a:p>
            <a:pPr lvl="1">
              <a:buClr>
                <a:schemeClr val="dk1"/>
              </a:buClr>
              <a:buSzPts val="2400"/>
            </a:pPr>
            <a:r>
              <a:rPr lang="de-DE" u="sng" dirty="0">
                <a:solidFill>
                  <a:schemeClr val="hlink"/>
                </a:solidFill>
                <a:hlinkClick r:id="rId3"/>
              </a:rPr>
              <a:t>https://www.w3.org/WoT/activities/tf-architecture/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de-DE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 dirty="0" err="1"/>
              <a:t>WoT</a:t>
            </a:r>
            <a:r>
              <a:rPr lang="de-DE" dirty="0"/>
              <a:t> Profile </a:t>
            </a:r>
            <a:r>
              <a:rPr lang="de-DE" dirty="0" err="1"/>
              <a:t>repository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u="sng" dirty="0">
                <a:solidFill>
                  <a:schemeClr val="hlink"/>
                </a:solidFill>
                <a:hlinkClick r:id="rId3"/>
              </a:rPr>
              <a:t>https://github.com/w3c/wot-</a:t>
            </a:r>
            <a:r>
              <a:rPr lang="de-DE" u="sng" dirty="0">
                <a:solidFill>
                  <a:schemeClr val="hlink"/>
                </a:solidFill>
              </a:rPr>
              <a:t>profile</a:t>
            </a:r>
          </a:p>
          <a:p>
            <a:pPr marL="0" indent="0">
              <a:spcBef>
                <a:spcPts val="500"/>
              </a:spcBef>
              <a:buClr>
                <a:schemeClr val="dk1"/>
              </a:buClr>
              <a:buSzPts val="2400"/>
              <a:buNone/>
            </a:pPr>
            <a:endParaRPr lang="de-DE" dirty="0">
              <a:solidFill>
                <a:schemeClr val="hlink"/>
              </a:solidFill>
            </a:endParaRPr>
          </a:p>
          <a:p>
            <a:pPr marL="0" lvl="0" indent="0">
              <a:buClr>
                <a:schemeClr val="dk1"/>
              </a:buClr>
              <a:buSzPts val="2800"/>
              <a:buNone/>
            </a:pPr>
            <a:r>
              <a:rPr lang="de-DE" dirty="0"/>
              <a:t>Working </a:t>
            </a:r>
            <a:r>
              <a:rPr lang="de-DE" dirty="0" err="1"/>
              <a:t>draft</a:t>
            </a:r>
            <a:r>
              <a:rPr lang="de-DE" dirty="0"/>
              <a:t>:</a:t>
            </a:r>
          </a:p>
          <a:p>
            <a:pPr lvl="1">
              <a:buClr>
                <a:schemeClr val="dk1"/>
              </a:buClr>
              <a:buSzPts val="2400"/>
            </a:pPr>
            <a:r>
              <a:rPr lang="de-DE" u="sng" dirty="0">
                <a:solidFill>
                  <a:schemeClr val="hlink"/>
                </a:solidFill>
                <a:hlinkClick r:id="rId3"/>
              </a:rPr>
              <a:t>https://www.w3.org/TR/wot-profile/</a:t>
            </a:r>
            <a:br>
              <a:rPr lang="de-DE" u="sng" dirty="0">
                <a:solidFill>
                  <a:schemeClr val="hlink"/>
                </a:solidFill>
                <a:hlinkClick r:id="rId3"/>
              </a:rPr>
            </a:br>
            <a:endParaRPr lang="de-DE" u="sng" dirty="0">
              <a:solidFill>
                <a:schemeClr val="hlink"/>
              </a:solidFill>
            </a:endParaRPr>
          </a:p>
          <a:p>
            <a:pPr marL="0" indent="0">
              <a:spcBef>
                <a:spcPts val="500"/>
              </a:spcBef>
              <a:buClr>
                <a:schemeClr val="dk1"/>
              </a:buClr>
              <a:buSzPts val="2400"/>
              <a:buNone/>
            </a:pPr>
            <a:endParaRPr lang="de-DE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3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E858-232C-3046-8A18-8662554F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05E50-C511-584B-886E-4AD7AD843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PRs</a:t>
            </a:r>
          </a:p>
          <a:p>
            <a:r>
              <a:rPr lang="en-DE" dirty="0"/>
              <a:t>Actions (continued)</a:t>
            </a:r>
          </a:p>
          <a:p>
            <a:r>
              <a:rPr lang="en-DE" dirty="0"/>
              <a:t>Test Plan</a:t>
            </a:r>
          </a:p>
          <a:p>
            <a:pPr marL="0" indent="0">
              <a:buNone/>
            </a:pPr>
            <a:endParaRPr lang="en-DE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ABD5C-0537-0A4A-AB7A-9B14AAD9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91FAE-5CDD-FB4A-B6A7-ED3533B4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0602F3-88C2-7B4F-B90B-3C04F124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1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5DE1B2-4D3F-974E-B87B-1F258075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198962-7B74-0945-B16C-4A693AEB6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8CF3AF-EC61-834F-8297-A4DBD691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8EAAF-1888-6846-BB49-2B919F89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0AFB6-174F-5D4E-976F-360B869D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0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9D57-EDB0-4849-B672-6A2BE390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0A13-0947-4F40-A465-4469A82EE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RFC 2119 markup: add </a:t>
            </a:r>
            <a:r>
              <a:rPr lang="en-GB" dirty="0" err="1"/>
              <a:t>css</a:t>
            </a:r>
            <a:r>
              <a:rPr lang="en-GB" dirty="0"/>
              <a:t> mark &lt;span&gt; into </a:t>
            </a:r>
            <a:r>
              <a:rPr lang="en-GB" dirty="0" err="1"/>
              <a:t>index.html</a:t>
            </a:r>
            <a:endParaRPr lang="en-GB" dirty="0"/>
          </a:p>
          <a:p>
            <a:r>
              <a:rPr lang="en-GB" dirty="0">
                <a:hlinkClick r:id="rId2"/>
              </a:rPr>
              <a:t>https://github.com/w3c/wot-profile/pull/79</a:t>
            </a:r>
            <a:endParaRPr lang="en-GB" dirty="0"/>
          </a:p>
          <a:p>
            <a:endParaRPr lang="en-DE" dirty="0"/>
          </a:p>
          <a:p>
            <a:pPr marL="0" indent="0">
              <a:buNone/>
            </a:pPr>
            <a:r>
              <a:rPr lang="en-DE" dirty="0"/>
              <a:t>Discussion:</a:t>
            </a:r>
          </a:p>
          <a:p>
            <a:pPr marL="0" indent="0">
              <a:buNone/>
            </a:pPr>
            <a:r>
              <a:rPr lang="en-DE" dirty="0"/>
              <a:t>We noticed that some span markups are in editors notes – these need to be cleaned up in a further iteration.</a:t>
            </a:r>
          </a:p>
          <a:p>
            <a:pPr marL="0" indent="0">
              <a:buNone/>
            </a:pPr>
            <a:r>
              <a:rPr lang="en-DE" dirty="0"/>
              <a:t>We merged the PR, Mizushima-san will provide additional comments.</a:t>
            </a:r>
          </a:p>
          <a:p>
            <a:pPr marL="0" indent="0">
              <a:buNone/>
            </a:pPr>
            <a:r>
              <a:rPr lang="en-DE" dirty="0"/>
              <a:t>McCool will do another pass using the test tooling. </a:t>
            </a: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03C97-5F46-3F41-A45D-3F9EE888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7BCA1-7693-9049-B77E-20455F4E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E41939-AD49-B349-84DD-297F053D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6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9D57-EDB0-4849-B672-6A2BE390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0A13-0947-4F40-A465-4469A82EE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New Profile Mechanism section</a:t>
            </a:r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https://github.com/w3c/wot-profile/pull/79</a:t>
            </a:r>
            <a:endParaRPr lang="en-GB" dirty="0"/>
          </a:p>
          <a:p>
            <a:endParaRPr lang="en-DE" dirty="0"/>
          </a:p>
          <a:p>
            <a:pPr marL="0" indent="0">
              <a:buNone/>
            </a:pPr>
            <a:r>
              <a:rPr lang="en-DE" dirty="0"/>
              <a:t>Discussion: Incorporated, previous chapter content to be carried over to the architecture spec.</a:t>
            </a: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03C97-5F46-3F41-A45D-3F9EE888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7BCA1-7693-9049-B77E-20455F4E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E41939-AD49-B349-84DD-297F053D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5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1235-6D1E-B846-B3FF-230FB2CC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B525-E7E1-2E43-A21E-FF12E1967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Remove </a:t>
            </a:r>
            <a:r>
              <a:rPr lang="en-GB" dirty="0" err="1"/>
              <a:t>WoT</a:t>
            </a:r>
            <a:r>
              <a:rPr lang="en-GB" dirty="0"/>
              <a:t> Core Data Model section</a:t>
            </a:r>
          </a:p>
          <a:p>
            <a:r>
              <a:rPr lang="en-GB" dirty="0">
                <a:hlinkClick r:id="rId2"/>
              </a:rPr>
              <a:t>https://github.com/w3c/wot-profile/pull/78</a:t>
            </a:r>
            <a:endParaRPr lang="en-GB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dirty="0"/>
              <a:t>Discussion: not discussed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C1313-3FD2-F145-A37C-6E7772BD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8AABF-2BCE-D54B-B1F9-2117D083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98E9C52-5676-394B-8773-17C8BD7A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6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1235-6D1E-B846-B3FF-230FB2CC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B525-E7E1-2E43-A21E-FF12E1967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Device Categories</a:t>
            </a:r>
          </a:p>
          <a:p>
            <a:r>
              <a:rPr lang="en-GB" dirty="0">
                <a:hlinkClick r:id="rId2"/>
              </a:rPr>
              <a:t>https://github.com/w3c/wot-profile/pull/70</a:t>
            </a:r>
            <a:endParaRPr lang="en-GB" dirty="0"/>
          </a:p>
          <a:p>
            <a:endParaRPr lang="en-DE" dirty="0"/>
          </a:p>
          <a:p>
            <a:pPr marL="0" indent="0">
              <a:buNone/>
            </a:pPr>
            <a:r>
              <a:rPr lang="en-DE" dirty="0"/>
              <a:t>Discussion: Move to the architecture spec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C1313-3FD2-F145-A37C-6E7772BD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8AABF-2BCE-D54B-B1F9-2117D083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98E9C52-5676-394B-8773-17C8BD7A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0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1235-6D1E-B846-B3FF-230FB2CC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B525-E7E1-2E43-A21E-FF12E1967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Reference Device</a:t>
            </a:r>
          </a:p>
          <a:p>
            <a:r>
              <a:rPr lang="en-GB" dirty="0">
                <a:hlinkClick r:id="rId2"/>
              </a:rPr>
              <a:t>https://github.com/w3c/wot-profile/pull/69</a:t>
            </a:r>
            <a:endParaRPr lang="en-GB" dirty="0"/>
          </a:p>
          <a:p>
            <a:endParaRPr lang="en-DE" dirty="0"/>
          </a:p>
          <a:p>
            <a:pPr marL="0" indent="0">
              <a:buNone/>
            </a:pPr>
            <a:r>
              <a:rPr lang="en-DE" dirty="0"/>
              <a:t>Discussion: not discussed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C1313-3FD2-F145-A37C-6E7772BD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8AABF-2BCE-D54B-B1F9-2117D083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98E9C52-5676-394B-8773-17C8BD7A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9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1235-6D1E-B846-B3FF-230FB2CC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B525-E7E1-2E43-A21E-FF12E1967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Canonical representation 2</a:t>
            </a:r>
          </a:p>
          <a:p>
            <a:r>
              <a:rPr lang="en-GB" dirty="0">
                <a:hlinkClick r:id="rId2"/>
              </a:rPr>
              <a:t>https://github.com/w3c/wot-profile/pull/57</a:t>
            </a:r>
            <a:endParaRPr lang="en-GB" dirty="0"/>
          </a:p>
          <a:p>
            <a:endParaRPr lang="en-DE" dirty="0"/>
          </a:p>
          <a:p>
            <a:pPr marL="0" indent="0">
              <a:buNone/>
            </a:pPr>
            <a:r>
              <a:rPr lang="en-DE" dirty="0"/>
              <a:t>Discussion: close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C1313-3FD2-F145-A37C-6E7772BD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8AABF-2BCE-D54B-B1F9-2117D083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98E9C52-5676-394B-8773-17C8BD7A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0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5034</TotalTime>
  <Words>951</Words>
  <Application>Microsoft Macintosh PowerPoint</Application>
  <PresentationFormat>Widescreen</PresentationFormat>
  <Paragraphs>119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WoT Profiles (2)</vt:lpstr>
      <vt:lpstr>Agenda</vt:lpstr>
      <vt:lpstr>PRs</vt:lpstr>
      <vt:lpstr>PRs</vt:lpstr>
      <vt:lpstr>PRs</vt:lpstr>
      <vt:lpstr>PRs</vt:lpstr>
      <vt:lpstr>PRs</vt:lpstr>
      <vt:lpstr>PRs</vt:lpstr>
      <vt:lpstr>PRs</vt:lpstr>
      <vt:lpstr>Actions (revisited)</vt:lpstr>
      <vt:lpstr>Actions</vt:lpstr>
      <vt:lpstr>Request modes and timeout</vt:lpstr>
      <vt:lpstr>Request modes and timeout</vt:lpstr>
      <vt:lpstr>Test Plan</vt:lpstr>
      <vt:lpstr>Testing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Michael Lagally</cp:lastModifiedBy>
  <cp:revision>74</cp:revision>
  <cp:lastPrinted>2021-06-22T14:11:21Z</cp:lastPrinted>
  <dcterms:created xsi:type="dcterms:W3CDTF">2021-03-09T15:46:26Z</dcterms:created>
  <dcterms:modified xsi:type="dcterms:W3CDTF">2021-06-30T15:10:49Z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75f480-7803-4ee9-bb54-84d0635fdbe7_Enabled">
    <vt:lpwstr>true</vt:lpwstr>
  </property>
  <property fmtid="{D5CDD505-2E9C-101B-9397-08002B2CF9AE}" pid="3" name="MSIP_Label_6f75f480-7803-4ee9-bb54-84d0635fdbe7_SetDate">
    <vt:lpwstr>2021-03-18T09:58:39Z</vt:lpwstr>
  </property>
  <property fmtid="{D5CDD505-2E9C-101B-9397-08002B2CF9AE}" pid="4" name="MSIP_Label_6f75f480-7803-4ee9-bb54-84d0635fdbe7_Method">
    <vt:lpwstr>Privileged</vt:lpwstr>
  </property>
  <property fmtid="{D5CDD505-2E9C-101B-9397-08002B2CF9AE}" pid="5" name="MSIP_Label_6f75f480-7803-4ee9-bb54-84d0635fdbe7_Name">
    <vt:lpwstr>unrestricted</vt:lpwstr>
  </property>
  <property fmtid="{D5CDD505-2E9C-101B-9397-08002B2CF9AE}" pid="6" name="MSIP_Label_6f75f480-7803-4ee9-bb54-84d0635fdbe7_SiteId">
    <vt:lpwstr>38ae3bcd-9579-4fd4-adda-b42e1495d55a</vt:lpwstr>
  </property>
  <property fmtid="{D5CDD505-2E9C-101B-9397-08002B2CF9AE}" pid="7" name="MSIP_Label_6f75f480-7803-4ee9-bb54-84d0635fdbe7_ActionId">
    <vt:lpwstr>ba07ab6b-4070-4b98-9d62-dfaac37eb043</vt:lpwstr>
  </property>
  <property fmtid="{D5CDD505-2E9C-101B-9397-08002B2CF9AE}" pid="8" name="MSIP_Label_6f75f480-7803-4ee9-bb54-84d0635fdbe7_ContentBits">
    <vt:lpwstr>0</vt:lpwstr>
  </property>
</Properties>
</file>