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418" r:id="rId3"/>
    <p:sldId id="416" r:id="rId4"/>
    <p:sldId id="415" r:id="rId5"/>
    <p:sldId id="419" r:id="rId6"/>
    <p:sldId id="405" r:id="rId7"/>
    <p:sldId id="421" r:id="rId8"/>
    <p:sldId id="422" r:id="rId9"/>
    <p:sldId id="420" r:id="rId10"/>
    <p:sldId id="423" r:id="rId11"/>
    <p:sldId id="4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16"/>
    <p:restoredTop sz="95588"/>
  </p:normalViewPr>
  <p:slideViewPr>
    <p:cSldViewPr snapToGrid="0" snapToObjects="1">
      <p:cViewPr varScale="1">
        <p:scale>
          <a:sx n="224" d="100"/>
          <a:sy n="224" d="100"/>
        </p:scale>
        <p:origin x="114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2021-06-29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WoT</a:t>
            </a:r>
            <a:r>
              <a:rPr lang="en-US" dirty="0"/>
              <a:t> Action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Lagally</a:t>
            </a:r>
            <a:endParaRPr lang="en-US" dirty="0"/>
          </a:p>
          <a:p>
            <a:r>
              <a:rPr lang="en-US" dirty="0"/>
              <a:t>30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409D-1330-5344-AE03-BF3AF567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Long running actions - how to get the result?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1F387A-FB38-5B4A-A117-026B3A871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3950" y="1832769"/>
            <a:ext cx="4864100" cy="3810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5A0B4-D891-C342-BEDC-3D694ED9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0F98-B91A-7B4A-AB50-EAA06C6A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D31564-2E85-3C4A-B782-4E65EEA2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C2C3A-20D7-5A42-A8E1-2E36ADA076C9}"/>
              </a:ext>
            </a:extLst>
          </p:cNvPr>
          <p:cNvSpPr txBox="1"/>
          <p:nvPr/>
        </p:nvSpPr>
        <p:spPr>
          <a:xfrm>
            <a:off x="4900440" y="4225550"/>
            <a:ext cx="2293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FF0000"/>
                </a:solidFill>
              </a:rPr>
              <a:t>Various event mechanisms:</a:t>
            </a:r>
            <a:br>
              <a:rPr lang="en-DE" sz="1400" dirty="0">
                <a:solidFill>
                  <a:srgbClr val="FF0000"/>
                </a:solidFill>
              </a:rPr>
            </a:br>
            <a:r>
              <a:rPr lang="en-DE" sz="1400" dirty="0">
                <a:solidFill>
                  <a:srgbClr val="FF0000"/>
                </a:solidFill>
              </a:rPr>
              <a:t>SSE, LongPoll, WebHook, …</a:t>
            </a:r>
            <a:br>
              <a:rPr lang="en-DE" sz="1400" dirty="0">
                <a:solidFill>
                  <a:srgbClr val="FF0000"/>
                </a:solidFill>
              </a:rPr>
            </a:br>
            <a:r>
              <a:rPr lang="en-DE" sz="1400" dirty="0">
                <a:solidFill>
                  <a:srgbClr val="FF0000"/>
                </a:solidFill>
              </a:rPr>
              <a:t>Can we agree on a standard?</a:t>
            </a:r>
          </a:p>
        </p:txBody>
      </p:sp>
    </p:spTree>
    <p:extLst>
      <p:ext uri="{BB962C8B-B14F-4D97-AF65-F5344CB8AC3E}">
        <p14:creationId xmlns:p14="http://schemas.microsoft.com/office/powerpoint/2010/main" val="67041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950E-C234-E741-9138-DB1D8900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Action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4D63-1E69-874C-BFF0-6D05B904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Action queues are a list of actions that are processed on a server.</a:t>
            </a:r>
          </a:p>
          <a:p>
            <a:pPr marL="0" indent="0">
              <a:buNone/>
            </a:pPr>
            <a:r>
              <a:rPr lang="en-DE" dirty="0"/>
              <a:t>Processing is typically done in FIFO sequence.</a:t>
            </a:r>
          </a:p>
          <a:p>
            <a:pPr marL="0" indent="0">
              <a:buNone/>
            </a:pPr>
            <a:r>
              <a:rPr lang="en-DE" dirty="0"/>
              <a:t>The impose a specific implementation model on actions.</a:t>
            </a:r>
          </a:p>
          <a:p>
            <a:pPr marL="0" indent="0">
              <a:buNone/>
            </a:pPr>
            <a:r>
              <a:rPr lang="en-DE" dirty="0"/>
              <a:t>Some model limitations, e.g. processing of cancellations, emergency stop.</a:t>
            </a:r>
          </a:p>
          <a:p>
            <a:pPr marL="0" indent="0">
              <a:buNone/>
            </a:pPr>
            <a:r>
              <a:rPr lang="en-DE" dirty="0"/>
              <a:t>They go beyond the scope of WoT.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B47A3-81EF-B54B-98A2-927EBF93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AFC4A-24FD-5047-9871-D3834608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BCB52CE-F55C-B34B-8D88-D37508BD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472B-1355-C446-A44F-ED0C8FE4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Action ~ Remote Procedure Call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ACF439-EF98-5142-AD80-A2F59C49D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3950" y="2004219"/>
            <a:ext cx="4864100" cy="34671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F64C0-1BEE-D04C-9CCF-9BC3DE00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08AAA-A466-484A-B507-64B8AF69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3945F9-0C3E-0B40-ABD6-5077D47A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5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2995-BD2D-0B4E-8AE1-E42EB039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Execution states of an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7E67-1EE9-C148-B5C2-A312AC9C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9604F-F735-3947-90E0-406EC734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9D5DB-F5CD-1143-9ED2-B77DC8D9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BA7F4F-8C21-7D4A-A2AF-FED3D808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B2B18-F4FC-534F-A967-9C464E6A50E1}"/>
              </a:ext>
            </a:extLst>
          </p:cNvPr>
          <p:cNvSpPr txBox="1"/>
          <p:nvPr/>
        </p:nvSpPr>
        <p:spPr>
          <a:xfrm>
            <a:off x="5377851" y="1411050"/>
            <a:ext cx="98251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DE" dirty="0"/>
              <a:t>received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11EAC-DEBA-EC41-A4E5-C34DDF415CA4}"/>
              </a:ext>
            </a:extLst>
          </p:cNvPr>
          <p:cNvSpPr txBox="1"/>
          <p:nvPr/>
        </p:nvSpPr>
        <p:spPr>
          <a:xfrm>
            <a:off x="5263877" y="2836141"/>
            <a:ext cx="12104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DE" dirty="0"/>
              <a:t>dispatched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14487-F5E7-E343-981A-F7FE00A056C8}"/>
              </a:ext>
            </a:extLst>
          </p:cNvPr>
          <p:cNvSpPr txBox="1"/>
          <p:nvPr/>
        </p:nvSpPr>
        <p:spPr>
          <a:xfrm>
            <a:off x="2370940" y="4234764"/>
            <a:ext cx="128701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DE" dirty="0"/>
              <a:t>ompleted</a:t>
            </a:r>
            <a:br>
              <a:rPr lang="en-DE" dirty="0"/>
            </a:br>
            <a:r>
              <a:rPr lang="en-DE" dirty="0"/>
              <a:t>successfully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0A8D16-D5FD-2E43-B03B-2C551E5042A4}"/>
              </a:ext>
            </a:extLst>
          </p:cNvPr>
          <p:cNvSpPr txBox="1"/>
          <p:nvPr/>
        </p:nvSpPr>
        <p:spPr>
          <a:xfrm>
            <a:off x="4497336" y="4234764"/>
            <a:ext cx="97013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DE" dirty="0"/>
              <a:t>imeout</a:t>
            </a:r>
            <a:br>
              <a:rPr lang="en-DE" dirty="0"/>
            </a:br>
            <a:r>
              <a:rPr lang="en-DE" dirty="0"/>
              <a:t>expired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FEC70F-E079-834D-9B37-93E463C131D3}"/>
              </a:ext>
            </a:extLst>
          </p:cNvPr>
          <p:cNvSpPr txBox="1"/>
          <p:nvPr/>
        </p:nvSpPr>
        <p:spPr>
          <a:xfrm>
            <a:off x="6648798" y="4246015"/>
            <a:ext cx="7043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DE" dirty="0"/>
              <a:t>failed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E15B0-E5B8-4E4A-BA79-88A643B9D99B}"/>
              </a:ext>
            </a:extLst>
          </p:cNvPr>
          <p:cNvSpPr txBox="1"/>
          <p:nvPr/>
        </p:nvSpPr>
        <p:spPr>
          <a:xfrm>
            <a:off x="8785274" y="4246015"/>
            <a:ext cx="10622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DE" dirty="0"/>
              <a:t>unknown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6D6A02-D14C-5244-B2B1-64760F79215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5869107" y="1780382"/>
            <a:ext cx="1" cy="10557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00ABEF-C571-1547-825B-C75F4A9F934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982405" y="3205473"/>
            <a:ext cx="886702" cy="1029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FFF3DC-AAAB-284F-AA76-CA423A697D16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869107" y="3205473"/>
            <a:ext cx="1131871" cy="10405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AB724F-3399-E348-A170-DBA5259E77B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5869107" y="3205473"/>
            <a:ext cx="3447274" cy="10405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ACB627-8C5E-7E44-9586-C2574163F4D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014450" y="3205473"/>
            <a:ext cx="2854657" cy="1029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1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6D3C-1867-2D46-8D70-B72A431E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Action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456B-D79E-5F46-A263-F3587C67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completed : </a:t>
            </a:r>
            <a:r>
              <a:rPr lang="en-GB" dirty="0" err="1"/>
              <a:t>boolean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id: unique action id</a:t>
            </a:r>
          </a:p>
          <a:p>
            <a:pPr marL="0" indent="0">
              <a:buNone/>
            </a:pPr>
            <a:r>
              <a:rPr lang="en-GB" dirty="0" err="1"/>
              <a:t>requestTime</a:t>
            </a:r>
            <a:r>
              <a:rPr lang="en-GB" dirty="0"/>
              <a:t>: - time when the action request has been received</a:t>
            </a:r>
          </a:p>
          <a:p>
            <a:pPr marL="0" indent="0">
              <a:buNone/>
            </a:pPr>
            <a:r>
              <a:rPr lang="en-GB" dirty="0" err="1"/>
              <a:t>responseTime</a:t>
            </a:r>
            <a:r>
              <a:rPr lang="en-GB" dirty="0"/>
              <a:t>: - time when the action response has been sent</a:t>
            </a:r>
          </a:p>
          <a:p>
            <a:pPr marL="0" indent="0">
              <a:buNone/>
            </a:pPr>
            <a:r>
              <a:rPr lang="en-GB" dirty="0"/>
              <a:t>status: [ </a:t>
            </a:r>
          </a:p>
          <a:p>
            <a:pPr marL="0" indent="0">
              <a:buNone/>
            </a:pPr>
            <a:r>
              <a:rPr lang="en-GB" dirty="0"/>
              <a:t>"RECEIVED” – action request has been received</a:t>
            </a:r>
          </a:p>
          <a:p>
            <a:pPr marL="0" indent="0">
              <a:buNone/>
            </a:pPr>
            <a:r>
              <a:rPr lang="en-GB" dirty="0"/>
              <a:t>"DISPATCHED” – action has been dispatched (e.g. to a subsystem)</a:t>
            </a:r>
          </a:p>
          <a:p>
            <a:pPr marL="0" indent="0">
              <a:buNone/>
            </a:pPr>
            <a:r>
              <a:rPr lang="en-GB" dirty="0"/>
              <a:t>"COMPLETED” – action has completed</a:t>
            </a:r>
          </a:p>
          <a:p>
            <a:pPr marL="0" indent="0">
              <a:buNone/>
            </a:pPr>
            <a:r>
              <a:rPr lang="en-GB" dirty="0"/>
              <a:t>"EXPIRED” – action is expired</a:t>
            </a:r>
          </a:p>
          <a:p>
            <a:pPr marL="0" indent="0">
              <a:buNone/>
            </a:pPr>
            <a:r>
              <a:rPr lang="en-GB" dirty="0"/>
              <a:t>"FAILED” – action has failed</a:t>
            </a:r>
          </a:p>
          <a:p>
            <a:pPr marL="0" indent="0">
              <a:buNone/>
            </a:pPr>
            <a:r>
              <a:rPr lang="en-GB" dirty="0"/>
              <a:t>"UNKNOWN" – action status is unknown</a:t>
            </a:r>
          </a:p>
          <a:p>
            <a:pPr marL="0" indent="0">
              <a:buNone/>
            </a:pPr>
            <a:r>
              <a:rPr lang="en-GB" dirty="0"/>
              <a:t>]</a:t>
            </a:r>
          </a:p>
          <a:p>
            <a:pPr marL="0" indent="0">
              <a:buNone/>
            </a:pPr>
            <a:r>
              <a:rPr lang="en-GB" dirty="0"/>
              <a:t>result: JSON object with the response </a:t>
            </a:r>
          </a:p>
          <a:p>
            <a:pPr marL="0" indent="0">
              <a:buNone/>
            </a:pPr>
            <a:r>
              <a:rPr lang="en-GB" dirty="0" err="1"/>
              <a:t>statusUrl</a:t>
            </a:r>
            <a:r>
              <a:rPr lang="en-GB" dirty="0"/>
              <a:t>: query the status of a an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8B050-FCDE-2844-8DA7-3BC04E73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E4BA0-4F3E-3B49-8B5B-03253DF3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489D36-C42D-B440-A3A6-135C8859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2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409D-1330-5344-AE03-BF3AF567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Long running actions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1F387A-FB38-5B4A-A117-026B3A871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3950" y="1832769"/>
            <a:ext cx="4864100" cy="3810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5A0B4-D891-C342-BEDC-3D694ED9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0F98-B91A-7B4A-AB50-EAA06C6A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D31564-2E85-3C4A-B782-4E65EEA2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7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0739-7BFC-714C-B066-E5405EE7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Cancellation of actions</a:t>
            </a:r>
            <a:br>
              <a:rPr lang="en-DE" b="1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C3270-3FAF-434E-900D-3A30ED3C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30"/>
            <a:ext cx="10515600" cy="5017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RPCs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cancelled</a:t>
            </a:r>
            <a:r>
              <a:rPr lang="de-DE" dirty="0"/>
              <a:t>, a remote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atomic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The TD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offer</a:t>
            </a:r>
            <a:r>
              <a:rPr lang="de-DE" dirty="0"/>
              <a:t> an explicit </a:t>
            </a:r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cancel</a:t>
            </a:r>
            <a:r>
              <a:rPr lang="de-DE" dirty="0"/>
              <a:t> an </a:t>
            </a:r>
            <a:r>
              <a:rPr lang="de-DE" dirty="0" err="1"/>
              <a:t>action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en-GB" dirty="0"/>
              <a:t>Some long running actions may be conceptually cancellable, this depends on the implementation of the “remote procedure” in the thing.</a:t>
            </a:r>
          </a:p>
          <a:p>
            <a:pPr marL="0" indent="0">
              <a:buNone/>
            </a:pPr>
            <a:r>
              <a:rPr lang="en-DE" dirty="0"/>
              <a:t>A generic cancel mechanism introduces complex action semantics.</a:t>
            </a:r>
          </a:p>
          <a:p>
            <a:pPr marL="0" indent="0">
              <a:buNone/>
            </a:pPr>
            <a:r>
              <a:rPr lang="en-DE" dirty="0"/>
              <a:t>Significant implementation burden.</a:t>
            </a:r>
          </a:p>
          <a:p>
            <a:pPr marL="0" indent="0">
              <a:buNone/>
            </a:pPr>
            <a:r>
              <a:rPr lang="en-DE" dirty="0"/>
              <a:t>Potentially negative interop impact.</a:t>
            </a:r>
          </a:p>
          <a:p>
            <a:pPr marL="0" indent="0">
              <a:buNone/>
            </a:pPr>
            <a:r>
              <a:rPr lang="en-DE" dirty="0"/>
              <a:t>If cancelling of actions is required, a dedicated cancel operation can be modeled, the profile can define naming conventions.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15605-1D31-4444-AD27-5CF0F20A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49DFB-727E-BD46-B09B-10800C0A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7D391A3-AE65-F14B-B6EF-48B465EA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3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409D-1330-5344-AE03-BF3AF567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Long running actions - </a:t>
            </a:r>
            <a:br>
              <a:rPr lang="en-DE" dirty="0"/>
            </a:br>
            <a:r>
              <a:rPr lang="en-DE" dirty="0"/>
              <a:t>how to get the result?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1F387A-FB38-5B4A-A117-026B3A871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3950" y="1832769"/>
            <a:ext cx="4864100" cy="3810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5A0B4-D891-C342-BEDC-3D694ED9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0F98-B91A-7B4A-AB50-EAA06C6A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D31564-2E85-3C4A-B782-4E65EEA2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C2C3A-20D7-5A42-A8E1-2E36ADA076C9}"/>
              </a:ext>
            </a:extLst>
          </p:cNvPr>
          <p:cNvSpPr txBox="1"/>
          <p:nvPr/>
        </p:nvSpPr>
        <p:spPr>
          <a:xfrm>
            <a:off x="5949966" y="4202832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6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284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7FDC-9613-EC45-AAC5-297ECFF3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Long running actions - Polling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7DCBEB-FB5A-5240-9D5B-46F7CC3A9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3950" y="1832769"/>
            <a:ext cx="4864100" cy="3810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54C8B-0055-3844-A729-89B03AAE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F0524-FF86-BF45-A815-45682D2B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BB4A3C-A05C-8947-9F69-79318F16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5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409D-1330-5344-AE03-BF3AF567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Long running actions - timeout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1F387A-FB38-5B4A-A117-026B3A871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3950" y="1832769"/>
            <a:ext cx="4864100" cy="3810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5A0B4-D891-C342-BEDC-3D694ED9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0F98-B91A-7B4A-AB50-EAA06C6A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D31564-2E85-3C4A-B782-4E65EEA2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6D68C-D8C4-7744-B417-BFF7527CB4F2}"/>
              </a:ext>
            </a:extLst>
          </p:cNvPr>
          <p:cNvSpPr txBox="1"/>
          <p:nvPr/>
        </p:nvSpPr>
        <p:spPr>
          <a:xfrm>
            <a:off x="4909038" y="5046784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367175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5161</TotalTime>
  <Words>472</Words>
  <Application>Microsoft Macintosh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WoT Action Model</vt:lpstr>
      <vt:lpstr>Action ~ Remote Procedure Call</vt:lpstr>
      <vt:lpstr>Execution states of an action</vt:lpstr>
      <vt:lpstr>Action status</vt:lpstr>
      <vt:lpstr>Long running actions</vt:lpstr>
      <vt:lpstr>Cancellation of actions </vt:lpstr>
      <vt:lpstr>Long running actions -  how to get the result?</vt:lpstr>
      <vt:lpstr>Long running actions - Polling</vt:lpstr>
      <vt:lpstr>Long running actions - timeout</vt:lpstr>
      <vt:lpstr>Long running actions - how to get the result?</vt:lpstr>
      <vt:lpstr>Action queues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Michael Lagally</cp:lastModifiedBy>
  <cp:revision>85</cp:revision>
  <cp:lastPrinted>2021-06-22T14:11:21Z</cp:lastPrinted>
  <dcterms:created xsi:type="dcterms:W3CDTF">2021-03-09T15:46:26Z</dcterms:created>
  <dcterms:modified xsi:type="dcterms:W3CDTF">2021-06-30T15:05:23Z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2021-03-18T09:58:39Z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ba07ab6b-4070-4b98-9d62-dfaac37eb043</vt:lpwstr>
  </property>
  <property fmtid="{D5CDD505-2E9C-101B-9397-08002B2CF9AE}" pid="8" name="MSIP_Label_6f75f480-7803-4ee9-bb54-84d0635fdbe7_ContentBits">
    <vt:lpwstr>0</vt:lpwstr>
  </property>
</Properties>
</file>