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2021-06-30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ot-thing-description/#canonical-thing-description-sample" TargetMode="External"/><Relationship Id="rId2" Type="http://schemas.openxmlformats.org/officeDocument/2006/relationships/hyperlink" Target="https://w3c.github.io/wot-thing-description/#simple-thing-description-sam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3c.github.io/wot-thing-description/#canonical-thing-description-now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pull/115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30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B48B-CDD2-B54F-A20B-BED7E1B5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18ED-E1EF-3449-B3C3-B7D05E2199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"signatures": [{</a:t>
            </a:r>
            <a:br>
              <a:rPr lang="en-US" sz="2400" dirty="0"/>
            </a:br>
            <a:r>
              <a:rPr lang="en-US" sz="2400" dirty="0"/>
              <a:t>    "</a:t>
            </a:r>
            <a:r>
              <a:rPr lang="en-US" sz="2400" dirty="0" err="1"/>
              <a:t>signedInfo</a:t>
            </a:r>
            <a:r>
              <a:rPr lang="en-US" sz="2400" dirty="0"/>
              <a:t>": [{</a:t>
            </a:r>
            <a:br>
              <a:rPr lang="en-US" sz="2400" dirty="0"/>
            </a:br>
            <a:r>
              <a:rPr lang="en-US" sz="2400" dirty="0"/>
              <a:t>        "reference": "#/properties",</a:t>
            </a:r>
            <a:br>
              <a:rPr lang="en-US" sz="2400" dirty="0"/>
            </a:br>
            <a:r>
              <a:rPr lang="en-US" sz="2400" dirty="0"/>
              <a:t>        "</a:t>
            </a:r>
            <a:r>
              <a:rPr lang="en-US" sz="2400" dirty="0" err="1"/>
              <a:t>referenceType</a:t>
            </a:r>
            <a:r>
              <a:rPr lang="en-US" sz="2400" dirty="0"/>
              <a:t>":</a:t>
            </a:r>
            <a:br>
              <a:rPr lang="en-US" sz="2400" dirty="0"/>
            </a:br>
            <a:r>
              <a:rPr lang="en-US" sz="2400" dirty="0"/>
              <a:t>            "</a:t>
            </a:r>
            <a:r>
              <a:rPr lang="en-US" sz="2400" dirty="0" err="1"/>
              <a:t>jsonpointer</a:t>
            </a:r>
            <a:r>
              <a:rPr lang="en-US" sz="2400" dirty="0"/>
              <a:t>",</a:t>
            </a:r>
            <a:br>
              <a:rPr lang="en-US" sz="2400" dirty="0"/>
            </a:br>
            <a:r>
              <a:rPr lang="en-US" sz="2400" dirty="0"/>
              <a:t>        "digest": "...",</a:t>
            </a:r>
            <a:br>
              <a:rPr lang="en-US" sz="2400" dirty="0"/>
            </a:br>
            <a:r>
              <a:rPr lang="en-US" sz="2400" dirty="0"/>
              <a:t>        "</a:t>
            </a:r>
            <a:r>
              <a:rPr lang="en-US" sz="2400" dirty="0" err="1"/>
              <a:t>digestAlg</a:t>
            </a:r>
            <a:r>
              <a:rPr lang="en-US" sz="2400" dirty="0"/>
              <a:t>": "sha256"</a:t>
            </a:r>
          </a:p>
          <a:p>
            <a:pPr marL="0" indent="0">
              <a:buNone/>
            </a:pPr>
            <a:r>
              <a:rPr lang="en-US" sz="2400" dirty="0"/>
              <a:t>     }],</a:t>
            </a:r>
          </a:p>
          <a:p>
            <a:pPr marL="0" indent="0">
              <a:buNone/>
            </a:pPr>
            <a:r>
              <a:rPr lang="en-US" sz="2400" dirty="0"/>
              <a:t>     "sig": "...",</a:t>
            </a:r>
            <a:br>
              <a:rPr lang="en-US" sz="2400" dirty="0"/>
            </a:br>
            <a:r>
              <a:rPr lang="en-US" sz="2400" dirty="0"/>
              <a:t>     "</a:t>
            </a:r>
            <a:r>
              <a:rPr lang="en-US" sz="2400" dirty="0" err="1"/>
              <a:t>alg</a:t>
            </a:r>
            <a:r>
              <a:rPr lang="en-US" sz="2400" dirty="0"/>
              <a:t>": "Ed448",</a:t>
            </a:r>
            <a:br>
              <a:rPr lang="en-US" sz="2400" dirty="0"/>
            </a:br>
            <a:r>
              <a:rPr lang="en-US" sz="2400" dirty="0"/>
              <a:t>     "</a:t>
            </a:r>
            <a:r>
              <a:rPr lang="en-US" sz="2400" dirty="0" err="1"/>
              <a:t>jku</a:t>
            </a:r>
            <a:r>
              <a:rPr lang="en-US" sz="2400" dirty="0"/>
              <a:t>": </a:t>
            </a:r>
            <a:br>
              <a:rPr lang="en-US" sz="2400" dirty="0"/>
            </a:br>
            <a:r>
              <a:rPr lang="ja-JP" altLang="en-US" sz="2400"/>
              <a:t>　　</a:t>
            </a:r>
            <a:r>
              <a:rPr lang="en-US" sz="2400" dirty="0"/>
              <a:t>"https://</a:t>
            </a:r>
            <a:r>
              <a:rPr lang="en-US" sz="2400" dirty="0" err="1"/>
              <a:t>example.org</a:t>
            </a:r>
            <a:r>
              <a:rPr lang="en-US" sz="2400" dirty="0"/>
              <a:t>/keys",</a:t>
            </a:r>
            <a:br>
              <a:rPr lang="en-US" sz="2400" dirty="0"/>
            </a:br>
            <a:r>
              <a:rPr lang="en-US" sz="2400" dirty="0"/>
              <a:t>     "kid": "Key1",</a:t>
            </a:r>
            <a:br>
              <a:rPr lang="en-US" sz="2400" dirty="0"/>
            </a:br>
            <a:r>
              <a:rPr lang="en-US" sz="2400" dirty="0"/>
              <a:t>}]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42042-8F7F-C948-A77D-1979A91D96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One or more signatures; new ones added at the end to support chaining</a:t>
            </a:r>
          </a:p>
          <a:p>
            <a:r>
              <a:rPr lang="en-US" dirty="0"/>
              <a:t>Each signature can have one or more signature info blocks, each with a query ("reference")</a:t>
            </a:r>
          </a:p>
          <a:p>
            <a:r>
              <a:rPr lang="en-US" dirty="0"/>
              <a:t>Result of each query is hashed</a:t>
            </a:r>
          </a:p>
          <a:p>
            <a:r>
              <a:rPr lang="en-US" dirty="0"/>
              <a:t>Signature info itself follows JWS/JWA spec (including recent elliptical curve extensions)</a:t>
            </a:r>
          </a:p>
          <a:p>
            <a:r>
              <a:rPr lang="en-US" dirty="0"/>
              <a:t>Keys can optionally be referenced using JWK links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35B87-245B-F44A-A428-9891B31D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E5D-EC04-AA49-8D52-0FCB6E08F63D}" type="datetime1">
              <a:rPr lang="en-CA" smtClean="0"/>
              <a:t>2021-06-30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6CFA5-7906-C946-BD4E-610F4F8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EFA06-571A-6A47-AA60-AA4AA4BD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2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985"/>
            <a:ext cx="10515600" cy="4863978"/>
          </a:xfrm>
        </p:spPr>
        <p:txBody>
          <a:bodyPr/>
          <a:lstStyle/>
          <a:p>
            <a:r>
              <a:rPr lang="en-CA" dirty="0"/>
              <a:t>New/Improved Security Data Localizers</a:t>
            </a:r>
          </a:p>
          <a:p>
            <a:pPr lvl="1"/>
            <a:r>
              <a:rPr lang="en-CA" dirty="0"/>
              <a:t>body </a:t>
            </a:r>
          </a:p>
          <a:p>
            <a:pPr lvl="1"/>
            <a:r>
              <a:rPr lang="en-CA" dirty="0" err="1"/>
              <a:t>uri</a:t>
            </a:r>
            <a:r>
              <a:rPr lang="en-CA" dirty="0"/>
              <a:t> </a:t>
            </a:r>
          </a:p>
          <a:p>
            <a:r>
              <a:rPr lang="en-CA" dirty="0"/>
              <a:t>Canonicalization</a:t>
            </a:r>
          </a:p>
          <a:p>
            <a:r>
              <a:rPr lang="en-CA" dirty="0"/>
              <a:t>Signing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5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3C7E-C146-7743-B22E-E6E8CCC0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9A443-1212-3C43-94C6-6A3D1B987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uri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8F767-CE4E-224B-9F87-26CBB1ADEE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when security data is embedded directly in the URI (ex: Phillips Hue)</a:t>
            </a:r>
          </a:p>
          <a:p>
            <a:r>
              <a:rPr lang="en-US" dirty="0"/>
              <a:t>Use only when cannot be handled with "query" localizer</a:t>
            </a:r>
          </a:p>
          <a:p>
            <a:r>
              <a:rPr lang="en-US" dirty="0"/>
              <a:t>Names URI template parameter</a:t>
            </a:r>
          </a:p>
          <a:p>
            <a:r>
              <a:rPr lang="en-US" dirty="0"/>
              <a:t>Implied type is always "string"</a:t>
            </a:r>
          </a:p>
          <a:p>
            <a:r>
              <a:rPr lang="en-US" dirty="0"/>
              <a:t>URI in associated forms need to include this template parameter</a:t>
            </a:r>
          </a:p>
          <a:p>
            <a:r>
              <a:rPr lang="en-US" dirty="0"/>
              <a:t>Name conflicts to be avoided...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F7763-3D69-0044-BEE7-45A4DFEAD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6AB60-6CF7-534C-8646-549F9BD4BF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For when security data is embedded in payload, possibly mixed in with other payload data, e.g. in a POST</a:t>
            </a:r>
          </a:p>
          <a:p>
            <a:r>
              <a:rPr lang="en-US" dirty="0"/>
              <a:t>Uses a JSON Pointer to identify location in data schema where security data will be embedded</a:t>
            </a:r>
          </a:p>
          <a:p>
            <a:r>
              <a:rPr lang="en-US" dirty="0"/>
              <a:t>Can refer to non-existent data schema element, </a:t>
            </a:r>
            <a:r>
              <a:rPr lang="en-US" i="1" dirty="0"/>
              <a:t>in which case it will be inserted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7916C-00F8-6240-85C5-2F52E561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905C-10FF-8047-AA7E-6DC7E8B6AF51}" type="datetime1">
              <a:rPr lang="en-CA" smtClean="0"/>
              <a:t>2021-06-30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C579A-6034-1A46-828B-D2436EFF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4D062-5854-E542-A886-702167CD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9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3C7E-C146-7743-B22E-E6E8CCC0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Localizers – Example Schemes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9A443-1212-3C43-94C6-6A3D1B987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uri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8F767-CE4E-224B-9F87-26CBB1ADEE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securityDefinitions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"</a:t>
            </a:r>
            <a:r>
              <a:rPr lang="en-US" dirty="0" err="1"/>
              <a:t>uri_sec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"scheme": "</a:t>
            </a:r>
            <a:r>
              <a:rPr lang="en-US" dirty="0" err="1"/>
              <a:t>apikey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"in": "</a:t>
            </a:r>
            <a:r>
              <a:rPr lang="en-US" dirty="0" err="1"/>
              <a:t>uri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"name": "KEY"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},</a:t>
            </a:r>
          </a:p>
          <a:p>
            <a:pPr marL="0" indent="0">
              <a:buNone/>
            </a:pPr>
            <a:r>
              <a:rPr lang="en-US" dirty="0"/>
              <a:t>"security": "</a:t>
            </a:r>
            <a:r>
              <a:rPr lang="en-US" dirty="0" err="1"/>
              <a:t>uri_sec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F7763-3D69-0044-BEE7-45A4DFEAD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6AB60-6CF7-534C-8646-549F9BD4BF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securityDefinitions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body_sec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"scheme": "</a:t>
            </a:r>
            <a:r>
              <a:rPr lang="en-US" dirty="0" err="1"/>
              <a:t>apikey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"in": "body",</a:t>
            </a:r>
          </a:p>
          <a:p>
            <a:pPr marL="0" indent="0">
              <a:buNone/>
            </a:pPr>
            <a:r>
              <a:rPr lang="en-CA" dirty="0"/>
              <a:t>        "name": "/auth/key"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},</a:t>
            </a:r>
          </a:p>
          <a:p>
            <a:pPr marL="0" indent="0">
              <a:buNone/>
            </a:pPr>
            <a:r>
              <a:rPr lang="en-US" dirty="0"/>
              <a:t>"security": "</a:t>
            </a:r>
            <a:r>
              <a:rPr lang="en-US" dirty="0" err="1"/>
              <a:t>body_sec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7916C-00F8-6240-85C5-2F52E561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905C-10FF-8047-AA7E-6DC7E8B6AF51}" type="datetime1">
              <a:rPr lang="en-CA" smtClean="0"/>
              <a:t>2021-06-30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C579A-6034-1A46-828B-D2436EFF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4D062-5854-E542-A886-702167CD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3C7E-C146-7743-B22E-E6E8CCC0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Localizers – Example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8F767-CE4E-224B-9F87-26CBB1ADE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425" y="1128402"/>
            <a:ext cx="5157787" cy="5056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000" dirty="0"/>
              <a:t>"color": { ... </a:t>
            </a:r>
            <a:br>
              <a:rPr lang="en-CA" sz="2000" dirty="0"/>
            </a:br>
            <a:r>
              <a:rPr lang="en-CA" sz="2000" dirty="0"/>
              <a:t>    "type": "object", </a:t>
            </a:r>
            <a:br>
              <a:rPr lang="en-CA" sz="2000" dirty="0"/>
            </a:br>
            <a:r>
              <a:rPr lang="en-CA" sz="2000" dirty="0"/>
              <a:t>    "properties": { </a:t>
            </a:r>
            <a:br>
              <a:rPr lang="en-CA" sz="2000" dirty="0"/>
            </a:br>
            <a:r>
              <a:rPr lang="en-CA" sz="2000" dirty="0"/>
              <a:t>        "brightness": ...,</a:t>
            </a:r>
            <a:br>
              <a:rPr lang="en-CA" sz="2000" dirty="0"/>
            </a:br>
            <a:r>
              <a:rPr lang="en-CA" sz="2000" dirty="0"/>
              <a:t>        "</a:t>
            </a:r>
            <a:r>
              <a:rPr lang="en-CA" sz="2000" dirty="0" err="1"/>
              <a:t>rgb</a:t>
            </a:r>
            <a:r>
              <a:rPr lang="en-CA" sz="2000" dirty="0"/>
              <a:t>": ...,</a:t>
            </a:r>
            <a:br>
              <a:rPr lang="en-CA" sz="2000" dirty="0"/>
            </a:br>
            <a:r>
              <a:rPr lang="en-CA" sz="2000" dirty="0"/>
              <a:t>        "auth": { </a:t>
            </a:r>
            <a:br>
              <a:rPr lang="en-CA" sz="2000" dirty="0"/>
            </a:br>
            <a:r>
              <a:rPr lang="en-CA" sz="2000" dirty="0"/>
              <a:t>            "type": "object",</a:t>
            </a:r>
            <a:br>
              <a:rPr lang="en-CA" sz="2000" dirty="0"/>
            </a:br>
            <a:r>
              <a:rPr lang="en-CA" sz="2000" dirty="0"/>
              <a:t>            "properties": { </a:t>
            </a:r>
            <a:br>
              <a:rPr lang="en-CA" sz="2000" dirty="0"/>
            </a:br>
            <a:r>
              <a:rPr lang="en-CA" sz="2000" dirty="0"/>
              <a:t>                "key": { "type": "string" }</a:t>
            </a:r>
            <a:br>
              <a:rPr lang="en-CA" sz="2000" dirty="0"/>
            </a:br>
            <a:r>
              <a:rPr lang="en-CA" sz="2000" dirty="0"/>
              <a:t>            }, </a:t>
            </a:r>
            <a:br>
              <a:rPr lang="en-CA" sz="2000" dirty="0"/>
            </a:br>
            <a:r>
              <a:rPr lang="en-CA" sz="2000" dirty="0"/>
              <a:t>           "required": ["key"] </a:t>
            </a:r>
            <a:br>
              <a:rPr lang="en-CA" sz="2000" dirty="0"/>
            </a:br>
            <a:r>
              <a:rPr lang="en-CA" sz="2000" dirty="0"/>
              <a:t>           } </a:t>
            </a:r>
            <a:br>
              <a:rPr lang="en-CA" sz="2000" dirty="0"/>
            </a:br>
            <a:r>
              <a:rPr lang="en-CA" sz="2000" dirty="0"/>
              <a:t>       }, </a:t>
            </a:r>
            <a:br>
              <a:rPr lang="en-CA" sz="2000" dirty="0"/>
            </a:br>
            <a:r>
              <a:rPr lang="en-CA" sz="2000" dirty="0"/>
              <a:t>       "required": ["brightness", "</a:t>
            </a:r>
            <a:r>
              <a:rPr lang="en-CA" sz="2000" dirty="0" err="1"/>
              <a:t>rgb</a:t>
            </a:r>
            <a:r>
              <a:rPr lang="en-CA" sz="2000" dirty="0"/>
              <a:t>", "auth"],</a:t>
            </a:r>
            <a:br>
              <a:rPr lang="en-CA" sz="2000" dirty="0"/>
            </a:br>
            <a:r>
              <a:rPr lang="en-CA" sz="2000" dirty="0"/>
              <a:t>       "forms": [{ </a:t>
            </a:r>
            <a:br>
              <a:rPr lang="en-CA" sz="2000" dirty="0"/>
            </a:br>
            <a:r>
              <a:rPr lang="en-CA" sz="2000" dirty="0"/>
              <a:t>           "</a:t>
            </a:r>
            <a:r>
              <a:rPr lang="en-CA" sz="2000" dirty="0" err="1"/>
              <a:t>href</a:t>
            </a:r>
            <a:r>
              <a:rPr lang="en-CA" sz="2000" dirty="0"/>
              <a:t>": "https://</a:t>
            </a:r>
            <a:r>
              <a:rPr lang="en-CA" sz="2000" dirty="0" err="1"/>
              <a:t>example.com</a:t>
            </a:r>
            <a:r>
              <a:rPr lang="en-CA" sz="2000" dirty="0"/>
              <a:t>/color", </a:t>
            </a:r>
            <a:br>
              <a:rPr lang="en-CA" sz="2000" dirty="0"/>
            </a:br>
            <a:r>
              <a:rPr lang="en-CA" sz="2000" dirty="0"/>
              <a:t>           ... </a:t>
            </a:r>
            <a:br>
              <a:rPr lang="en-CA" sz="2000" dirty="0"/>
            </a:br>
            <a:r>
              <a:rPr lang="en-CA" sz="2000" dirty="0"/>
              <a:t>        }] </a:t>
            </a:r>
            <a:br>
              <a:rPr lang="en-CA" sz="2000" dirty="0"/>
            </a:br>
            <a:r>
              <a:rPr lang="en-CA" sz="2000" dirty="0"/>
              <a:t>}</a:t>
            </a: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6AB60-6CF7-534C-8646-549F9BD4B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560" y="1165224"/>
            <a:ext cx="5183188" cy="45275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000" dirty="0"/>
              <a:t>"color": { ... </a:t>
            </a:r>
            <a:br>
              <a:rPr lang="en-CA" sz="2000" dirty="0"/>
            </a:br>
            <a:r>
              <a:rPr lang="en-CA" sz="2000" dirty="0"/>
              <a:t>    "type": "object", </a:t>
            </a:r>
            <a:br>
              <a:rPr lang="en-CA" sz="2000" dirty="0"/>
            </a:br>
            <a:r>
              <a:rPr lang="en-CA" sz="2000" dirty="0"/>
              <a:t>    "properties": { </a:t>
            </a:r>
            <a:br>
              <a:rPr lang="en-CA" sz="2000" dirty="0"/>
            </a:br>
            <a:r>
              <a:rPr lang="en-CA" sz="2000" dirty="0"/>
              <a:t>        "brightness": ...,</a:t>
            </a:r>
            <a:br>
              <a:rPr lang="en-CA" sz="2000" dirty="0"/>
            </a:br>
            <a:r>
              <a:rPr lang="en-CA" sz="2000" dirty="0"/>
              <a:t>        "</a:t>
            </a:r>
            <a:r>
              <a:rPr lang="en-CA" sz="2000" dirty="0" err="1"/>
              <a:t>rgb</a:t>
            </a:r>
            <a:r>
              <a:rPr lang="en-CA" sz="2000" dirty="0"/>
              <a:t>": ...</a:t>
            </a:r>
            <a:br>
              <a:rPr lang="en-CA" sz="2000" dirty="0"/>
            </a:br>
            <a:r>
              <a:rPr lang="en-CA" sz="2000" dirty="0"/>
              <a:t>   }</a:t>
            </a:r>
            <a:br>
              <a:rPr lang="en-CA" sz="2000" dirty="0"/>
            </a:br>
            <a:r>
              <a:rPr lang="en-CA" sz="2000" dirty="0"/>
              <a:t>   "required": ["brightness", "</a:t>
            </a:r>
            <a:r>
              <a:rPr lang="en-CA" sz="2000" dirty="0" err="1"/>
              <a:t>rgb</a:t>
            </a:r>
            <a:r>
              <a:rPr lang="en-CA" sz="2000" dirty="0"/>
              <a:t>"],</a:t>
            </a:r>
            <a:br>
              <a:rPr lang="en-CA" sz="2000" dirty="0"/>
            </a:br>
            <a:r>
              <a:rPr lang="en-CA" sz="2000" dirty="0"/>
              <a:t>       "forms": [{ </a:t>
            </a:r>
            <a:br>
              <a:rPr lang="en-CA" sz="2000" dirty="0"/>
            </a:br>
            <a:r>
              <a:rPr lang="en-CA" sz="2000" dirty="0"/>
              <a:t>           "</a:t>
            </a:r>
            <a:r>
              <a:rPr lang="en-CA" sz="2000" dirty="0" err="1"/>
              <a:t>href</a:t>
            </a:r>
            <a:r>
              <a:rPr lang="en-CA" sz="2000" dirty="0"/>
              <a:t>":  </a:t>
            </a:r>
            <a:br>
              <a:rPr lang="en-CA" sz="2000" dirty="0"/>
            </a:br>
            <a:r>
              <a:rPr lang="en-CA" sz="2000" dirty="0"/>
              <a:t>                "https://</a:t>
            </a:r>
            <a:r>
              <a:rPr lang="en-CA" sz="2000" dirty="0" err="1"/>
              <a:t>example.com</a:t>
            </a:r>
            <a:r>
              <a:rPr lang="en-CA" sz="2000" dirty="0"/>
              <a:t>/{KEY}/color", </a:t>
            </a:r>
            <a:br>
              <a:rPr lang="en-CA" sz="2000" dirty="0"/>
            </a:br>
            <a:r>
              <a:rPr lang="en-CA" sz="2000" dirty="0"/>
              <a:t>           ... </a:t>
            </a:r>
            <a:br>
              <a:rPr lang="en-CA" sz="2000" dirty="0"/>
            </a:br>
            <a:r>
              <a:rPr lang="en-CA" sz="2000" dirty="0"/>
              <a:t>        }] </a:t>
            </a:r>
            <a:br>
              <a:rPr lang="en-CA" sz="2000" dirty="0"/>
            </a:br>
            <a:r>
              <a:rPr lang="en-CA" sz="2000" dirty="0"/>
              <a:t>}</a:t>
            </a:r>
            <a:endParaRPr lang="en-US" sz="2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7916C-00F8-6240-85C5-2F52E561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905C-10FF-8047-AA7E-6DC7E8B6AF51}" type="datetime1">
              <a:rPr lang="en-CA" smtClean="0"/>
              <a:t>2021-06-30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C579A-6034-1A46-828B-D2436EFF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4D062-5854-E542-A886-702167CD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7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3C7E-C146-7743-B22E-E6E8CCC0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Localizers – Example 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8F767-CE4E-224B-9F87-26CBB1ADE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425" y="1128402"/>
            <a:ext cx="5157787" cy="5056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000" dirty="0"/>
              <a:t>"color": { ... </a:t>
            </a:r>
            <a:br>
              <a:rPr lang="en-CA" sz="2000" dirty="0"/>
            </a:br>
            <a:r>
              <a:rPr lang="en-CA" sz="2000" dirty="0"/>
              <a:t>    "type": "object", </a:t>
            </a:r>
            <a:br>
              <a:rPr lang="en-CA" sz="2000" dirty="0"/>
            </a:br>
            <a:r>
              <a:rPr lang="en-CA" sz="2000" dirty="0"/>
              <a:t>    "properties": { </a:t>
            </a:r>
            <a:br>
              <a:rPr lang="en-CA" sz="2000" dirty="0"/>
            </a:br>
            <a:r>
              <a:rPr lang="en-CA" sz="2000" dirty="0"/>
              <a:t>        "brightness": ...,</a:t>
            </a:r>
            <a:br>
              <a:rPr lang="en-CA" sz="2000" dirty="0"/>
            </a:br>
            <a:r>
              <a:rPr lang="en-CA" sz="2000" dirty="0"/>
              <a:t>        "</a:t>
            </a:r>
            <a:r>
              <a:rPr lang="en-CA" sz="2000" dirty="0" err="1"/>
              <a:t>rgb</a:t>
            </a:r>
            <a:r>
              <a:rPr lang="en-CA" sz="2000" dirty="0"/>
              <a:t>": ...</a:t>
            </a:r>
            <a:br>
              <a:rPr lang="en-CA" sz="2000" dirty="0"/>
            </a:br>
            <a:r>
              <a:rPr lang="en-CA" sz="2000" dirty="0"/>
              <a:t>    }, </a:t>
            </a:r>
            <a:br>
              <a:rPr lang="en-CA" sz="2000" dirty="0"/>
            </a:br>
            <a:r>
              <a:rPr lang="en-CA" sz="2000" dirty="0"/>
              <a:t>    "required": ["brightness", "</a:t>
            </a:r>
            <a:r>
              <a:rPr lang="en-CA" sz="2000" dirty="0" err="1"/>
              <a:t>rgb</a:t>
            </a:r>
            <a:r>
              <a:rPr lang="en-CA" sz="2000" dirty="0"/>
              <a:t>"],</a:t>
            </a:r>
            <a:br>
              <a:rPr lang="en-CA" sz="2000" dirty="0"/>
            </a:br>
            <a:r>
              <a:rPr lang="en-CA" sz="2000" dirty="0"/>
              <a:t>    "forms": [{ </a:t>
            </a:r>
            <a:br>
              <a:rPr lang="en-CA" sz="2000" dirty="0"/>
            </a:br>
            <a:r>
              <a:rPr lang="en-CA" sz="2000" dirty="0"/>
              <a:t>         "</a:t>
            </a:r>
            <a:r>
              <a:rPr lang="en-CA" sz="2000" dirty="0" err="1"/>
              <a:t>href</a:t>
            </a:r>
            <a:r>
              <a:rPr lang="en-CA" sz="2000" dirty="0"/>
              <a:t>": "https://</a:t>
            </a:r>
            <a:r>
              <a:rPr lang="en-CA" sz="2000" dirty="0" err="1"/>
              <a:t>example.com</a:t>
            </a:r>
            <a:r>
              <a:rPr lang="en-CA" sz="2000" dirty="0"/>
              <a:t>/color", </a:t>
            </a:r>
            <a:br>
              <a:rPr lang="en-CA" sz="2000" dirty="0"/>
            </a:br>
            <a:r>
              <a:rPr lang="en-CA" sz="2000" dirty="0"/>
              <a:t>         ... </a:t>
            </a:r>
            <a:br>
              <a:rPr lang="en-CA" sz="2000" dirty="0"/>
            </a:br>
            <a:r>
              <a:rPr lang="en-CA" sz="2000" dirty="0"/>
              <a:t>     }] </a:t>
            </a:r>
            <a:br>
              <a:rPr lang="en-CA" sz="2000" dirty="0"/>
            </a:br>
            <a:r>
              <a:rPr lang="en-CA" sz="2000" dirty="0"/>
              <a:t>}</a:t>
            </a: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6AB60-6CF7-534C-8646-549F9BD4B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560" y="1165224"/>
            <a:ext cx="5183188" cy="45275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000" dirty="0"/>
              <a:t>"color": { ... </a:t>
            </a:r>
            <a:br>
              <a:rPr lang="en-CA" sz="2000" dirty="0"/>
            </a:br>
            <a:r>
              <a:rPr lang="en-CA" sz="2000" dirty="0"/>
              <a:t>    "type": "object", </a:t>
            </a:r>
            <a:br>
              <a:rPr lang="en-CA" sz="2000" dirty="0"/>
            </a:br>
            <a:r>
              <a:rPr lang="en-CA" sz="2000" dirty="0"/>
              <a:t>    "properties": { </a:t>
            </a:r>
            <a:br>
              <a:rPr lang="en-CA" sz="2000" dirty="0"/>
            </a:br>
            <a:r>
              <a:rPr lang="en-CA" sz="2000" dirty="0"/>
              <a:t>        "brightness": ...,</a:t>
            </a:r>
            <a:br>
              <a:rPr lang="en-CA" sz="2000" dirty="0"/>
            </a:br>
            <a:r>
              <a:rPr lang="en-CA" sz="2000" dirty="0"/>
              <a:t>        "</a:t>
            </a:r>
            <a:r>
              <a:rPr lang="en-CA" sz="2000" dirty="0" err="1"/>
              <a:t>rgb</a:t>
            </a:r>
            <a:r>
              <a:rPr lang="en-CA" sz="2000" dirty="0"/>
              <a:t>": ...</a:t>
            </a:r>
            <a:br>
              <a:rPr lang="en-CA" sz="2000" dirty="0"/>
            </a:br>
            <a:r>
              <a:rPr lang="en-CA" sz="2000" dirty="0"/>
              <a:t>   }</a:t>
            </a:r>
            <a:br>
              <a:rPr lang="en-CA" sz="2000" dirty="0"/>
            </a:br>
            <a:r>
              <a:rPr lang="en-CA" sz="2000" dirty="0"/>
              <a:t>   "required": ["brightness", "</a:t>
            </a:r>
            <a:r>
              <a:rPr lang="en-CA" sz="2000" dirty="0" err="1"/>
              <a:t>rgb</a:t>
            </a:r>
            <a:r>
              <a:rPr lang="en-CA" sz="2000" dirty="0"/>
              <a:t>"],</a:t>
            </a:r>
            <a:br>
              <a:rPr lang="en-CA" sz="2000" dirty="0"/>
            </a:br>
            <a:r>
              <a:rPr lang="en-CA" sz="2000" dirty="0"/>
              <a:t>       "forms": [{ </a:t>
            </a:r>
            <a:br>
              <a:rPr lang="en-CA" sz="2000" dirty="0"/>
            </a:br>
            <a:r>
              <a:rPr lang="en-CA" sz="2000" dirty="0"/>
              <a:t>           "</a:t>
            </a:r>
            <a:r>
              <a:rPr lang="en-CA" sz="2000" dirty="0" err="1"/>
              <a:t>href</a:t>
            </a:r>
            <a:r>
              <a:rPr lang="en-CA" sz="2000" dirty="0"/>
              <a:t>":  </a:t>
            </a:r>
            <a:br>
              <a:rPr lang="en-CA" sz="2000" dirty="0"/>
            </a:br>
            <a:r>
              <a:rPr lang="en-CA" sz="2000" dirty="0"/>
              <a:t>                "https://</a:t>
            </a:r>
            <a:r>
              <a:rPr lang="en-CA" sz="2000" dirty="0" err="1"/>
              <a:t>example.com</a:t>
            </a:r>
            <a:r>
              <a:rPr lang="en-CA" sz="2000" dirty="0"/>
              <a:t>/{KEY}/color", </a:t>
            </a:r>
            <a:br>
              <a:rPr lang="en-CA" sz="2000" dirty="0"/>
            </a:br>
            <a:r>
              <a:rPr lang="en-CA" sz="2000" dirty="0"/>
              <a:t>           ... </a:t>
            </a:r>
            <a:br>
              <a:rPr lang="en-CA" sz="2000" dirty="0"/>
            </a:br>
            <a:r>
              <a:rPr lang="en-CA" sz="2000" dirty="0"/>
              <a:t>        }] </a:t>
            </a:r>
            <a:br>
              <a:rPr lang="en-CA" sz="2000" dirty="0"/>
            </a:br>
            <a:r>
              <a:rPr lang="en-CA" sz="2000" dirty="0"/>
              <a:t>}</a:t>
            </a:r>
            <a:endParaRPr lang="en-US" sz="2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7916C-00F8-6240-85C5-2F52E561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905C-10FF-8047-AA7E-6DC7E8B6AF51}" type="datetime1">
              <a:rPr lang="en-CA" smtClean="0"/>
              <a:t>2021-06-30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C579A-6034-1A46-828B-D2436EFF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4D062-5854-E542-A886-702167CD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5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528F-37BB-6B40-89CA-E5BEDE5A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1BA56-8906-834B-BB51-CC892F52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any unique information set a unique serialization</a:t>
            </a:r>
          </a:p>
          <a:p>
            <a:r>
              <a:rPr lang="en-US" dirty="0"/>
              <a:t>JSON-LD canonical form in development; but will be based on RDF</a:t>
            </a:r>
          </a:p>
          <a:p>
            <a:r>
              <a:rPr lang="en-US" dirty="0"/>
              <a:t>The TD canonical form needs only JSON processing</a:t>
            </a:r>
          </a:p>
          <a:p>
            <a:pPr lvl="1"/>
            <a:r>
              <a:rPr lang="en-US" dirty="0"/>
              <a:t>Based on JSON Canonical Serialization (RFC8785)</a:t>
            </a:r>
          </a:p>
          <a:p>
            <a:r>
              <a:rPr lang="en-US" dirty="0"/>
              <a:t>Also need to deal with some special TD/JSON-LD features</a:t>
            </a:r>
          </a:p>
          <a:p>
            <a:pPr lvl="1"/>
            <a:r>
              <a:rPr lang="en-US" dirty="0"/>
              <a:t>Default values – always included, including for protocols</a:t>
            </a:r>
          </a:p>
          <a:p>
            <a:pPr lvl="1"/>
            <a:r>
              <a:rPr lang="en-US" dirty="0"/>
              <a:t>Named objects, e.g. security, data schemas – names must be retained</a:t>
            </a:r>
          </a:p>
          <a:p>
            <a:pPr lvl="1"/>
            <a:r>
              <a:rPr lang="en-US" dirty="0"/>
              <a:t>Prefixes – names must be retained, must be used if defined</a:t>
            </a:r>
          </a:p>
          <a:p>
            <a:pPr lvl="1"/>
            <a:r>
              <a:rPr lang="en-US" dirty="0"/>
              <a:t>Arrays/single values – omit [] for single values</a:t>
            </a:r>
          </a:p>
          <a:p>
            <a:pPr lvl="1"/>
            <a:r>
              <a:rPr lang="en-US" dirty="0"/>
              <a:t>Datetime – XML Canonical Form conventions</a:t>
            </a:r>
          </a:p>
          <a:p>
            <a:r>
              <a:rPr lang="en-US" dirty="0"/>
              <a:t>Some of these impact RDF round-tripping, e.g. name preservation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83D4C-8377-FC4F-8BFC-72A695A7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F2ADD-4CEB-444A-8318-778417DE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0EBFAA-1F1E-984F-BCDA-2E4EAD53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4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24EF-65BE-4445-881E-F08BB7E4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Canonicalization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129BD-7370-674D-816A-B3730632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Original: </a:t>
            </a:r>
            <a:r>
              <a:rPr lang="en-CA" dirty="0">
                <a:hlinkClick r:id="rId2"/>
              </a:rPr>
              <a:t>Example 1 in TD spec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TD Canonical Form (plus White space): </a:t>
            </a:r>
            <a:r>
              <a:rPr lang="en-CA" dirty="0">
                <a:hlinkClick r:id="rId3"/>
              </a:rPr>
              <a:t>Example 37 in TD spec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TD Canonical Form (true; no white space): </a:t>
            </a:r>
            <a:r>
              <a:rPr lang="en-CA" dirty="0">
                <a:hlinkClick r:id="rId4"/>
              </a:rPr>
              <a:t>Example 38 in TD spec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436A0-AD75-AD4B-B527-F9B4160E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7FA45-47C6-7D42-91C8-F37CCB7B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78F871-CA94-C742-9E39-AA175BBE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8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B6E3-1003-7C41-8198-B49B9C5D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067B-4E41-6F41-B56A-6D4D6A5EC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354"/>
            <a:ext cx="10515600" cy="5133609"/>
          </a:xfrm>
        </p:spPr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Preserve integrity – prevent tampering, man-in-the-middle attacks</a:t>
            </a:r>
          </a:p>
          <a:p>
            <a:pPr lvl="1"/>
            <a:r>
              <a:rPr lang="en-US" dirty="0"/>
              <a:t>Verify source/originator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dirty="0"/>
              <a:t>Follow structure of XML Signatures to extract subset of TD to sign</a:t>
            </a:r>
          </a:p>
          <a:p>
            <a:pPr lvl="2"/>
            <a:r>
              <a:rPr lang="en-US" dirty="0"/>
              <a:t>Multiple </a:t>
            </a:r>
            <a:r>
              <a:rPr lang="en-US" dirty="0" err="1"/>
              <a:t>JSONPath</a:t>
            </a:r>
            <a:r>
              <a:rPr lang="en-US" dirty="0"/>
              <a:t>/XPath queries</a:t>
            </a:r>
          </a:p>
          <a:p>
            <a:pPr lvl="2"/>
            <a:r>
              <a:rPr lang="en-US" dirty="0"/>
              <a:t>Result is hashed</a:t>
            </a:r>
          </a:p>
          <a:p>
            <a:pPr lvl="1"/>
            <a:r>
              <a:rPr lang="en-US" dirty="0"/>
              <a:t>Use JWS/JWA to actually compute signature on result of queries</a:t>
            </a:r>
          </a:p>
          <a:p>
            <a:pPr lvl="1"/>
            <a:r>
              <a:rPr lang="en-US" dirty="0"/>
              <a:t>Use JWK sets to reference keys (optional)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Query support aligns with directory functionality</a:t>
            </a:r>
          </a:p>
          <a:p>
            <a:pPr lvl="1"/>
            <a:r>
              <a:rPr lang="en-US" dirty="0"/>
              <a:t>Needs to use "expanded canonical form" as input to queries</a:t>
            </a:r>
          </a:p>
          <a:p>
            <a:pPr lvl="1"/>
            <a:r>
              <a:rPr lang="en-US" dirty="0"/>
              <a:t>Still a PR: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/w3c/wot-thing-description/pull/1151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E1FA4-8CBA-BE40-88BD-2BCD719A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94F6E-46B2-3544-9C93-8AA56F7A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5B150B-3C3A-9849-81CF-A75EF7AA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6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1240</TotalTime>
  <Words>1094</Words>
  <Application>Microsoft Macintosh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Security</vt:lpstr>
      <vt:lpstr>Outline</vt:lpstr>
      <vt:lpstr>Localizers</vt:lpstr>
      <vt:lpstr>Localizers – Example Schemes</vt:lpstr>
      <vt:lpstr>Localizers – Example Forms</vt:lpstr>
      <vt:lpstr>Localizers – Example Forms</vt:lpstr>
      <vt:lpstr>Canonicalization</vt:lpstr>
      <vt:lpstr>Canonicalization Example </vt:lpstr>
      <vt:lpstr>Signing</vt:lpstr>
      <vt:lpstr>Signing -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54</cp:revision>
  <dcterms:created xsi:type="dcterms:W3CDTF">2021-03-09T15:46:26Z</dcterms:created>
  <dcterms:modified xsi:type="dcterms:W3CDTF">2021-06-30T12:44:30Z</dcterms:modified>
</cp:coreProperties>
</file>