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6"/>
    <p:restoredTop sz="94694"/>
  </p:normalViewPr>
  <p:slideViewPr>
    <p:cSldViewPr snapToGrid="0" snapToObjects="1">
      <p:cViewPr varScale="1">
        <p:scale>
          <a:sx n="200" d="100"/>
          <a:sy n="200" d="100"/>
        </p:scale>
        <p:origin x="12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B5DD-0274-BF45-B4C5-62E173E8F634}"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16669-4A9E-2244-B321-FE3C257B743B}" type="slidenum">
              <a:rPr lang="en-US" smtClean="0"/>
              <a:t>‹Nr.›</a:t>
            </a:fld>
            <a:endParaRPr lang="en-US"/>
          </a:p>
        </p:txBody>
      </p:sp>
    </p:spTree>
    <p:extLst>
      <p:ext uri="{BB962C8B-B14F-4D97-AF65-F5344CB8AC3E}">
        <p14:creationId xmlns:p14="http://schemas.microsoft.com/office/powerpoint/2010/main" val="12215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CDCF-83F0-654A-8E95-83ACE832996E}"/>
              </a:ext>
            </a:extLst>
          </p:cNvPr>
          <p:cNvSpPr>
            <a:spLocks noGrp="1"/>
          </p:cNvSpPr>
          <p:nvPr>
            <p:ph type="ctrTitle"/>
          </p:nvPr>
        </p:nvSpPr>
        <p:spPr>
          <a:xfrm>
            <a:off x="838200" y="3428999"/>
            <a:ext cx="10515600" cy="1392589"/>
          </a:xfrm>
          <a:prstGeom prst="rect">
            <a:avLst/>
          </a:prstGeom>
        </p:spPr>
        <p:txBody>
          <a:bodyPr anchor="ct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A1FDD66-E57C-D246-A8D3-5F7E64604763}"/>
              </a:ext>
            </a:extLst>
          </p:cNvPr>
          <p:cNvSpPr>
            <a:spLocks noGrp="1"/>
          </p:cNvSpPr>
          <p:nvPr>
            <p:ph type="subTitle" idx="1"/>
          </p:nvPr>
        </p:nvSpPr>
        <p:spPr>
          <a:xfrm>
            <a:off x="1524000" y="5000977"/>
            <a:ext cx="9144000" cy="113735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28EA4BBE-75B1-9143-A887-FCA15B99C9D8}"/>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pic>
        <p:nvPicPr>
          <p:cNvPr id="7" name="Picture 6">
            <a:extLst>
              <a:ext uri="{FF2B5EF4-FFF2-40B4-BE49-F238E27FC236}">
                <a16:creationId xmlns:a16="http://schemas.microsoft.com/office/drawing/2014/main" id="{5C2FA7A7-1EC8-9A45-B674-9F5AA403389C}"/>
              </a:ext>
            </a:extLst>
          </p:cNvPr>
          <p:cNvPicPr>
            <a:picLocks noChangeAspect="1"/>
          </p:cNvPicPr>
          <p:nvPr userDrawn="1"/>
        </p:nvPicPr>
        <p:blipFill>
          <a:blip r:embed="rId2"/>
          <a:stretch>
            <a:fillRect/>
          </a:stretch>
        </p:blipFill>
        <p:spPr>
          <a:xfrm>
            <a:off x="3775125" y="483127"/>
            <a:ext cx="4641750" cy="2766483"/>
          </a:xfrm>
          <a:prstGeom prst="rect">
            <a:avLst/>
          </a:prstGeom>
        </p:spPr>
      </p:pic>
    </p:spTree>
    <p:extLst>
      <p:ext uri="{BB962C8B-B14F-4D97-AF65-F5344CB8AC3E}">
        <p14:creationId xmlns:p14="http://schemas.microsoft.com/office/powerpoint/2010/main" val="347754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7F8-1D21-E24C-867B-27076A867C4A}"/>
              </a:ext>
            </a:extLst>
          </p:cNvPr>
          <p:cNvSpPr>
            <a:spLocks noGrp="1"/>
          </p:cNvSpPr>
          <p:nvPr>
            <p:ph type="title"/>
          </p:nvPr>
        </p:nvSpPr>
        <p:spPr>
          <a:xfrm>
            <a:off x="838200" y="365125"/>
            <a:ext cx="10515600" cy="93309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A5910-6C9B-1F48-8812-ECC4A33F6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AF42E-65C6-9945-BE49-EB50D6713838}"/>
              </a:ext>
            </a:extLst>
          </p:cNvPr>
          <p:cNvSpPr>
            <a:spLocks noGrp="1"/>
          </p:cNvSpPr>
          <p:nvPr>
            <p:ph type="dt" sz="half" idx="10"/>
          </p:nvPr>
        </p:nvSpPr>
        <p:spPr>
          <a:xfrm>
            <a:off x="838200" y="6356350"/>
            <a:ext cx="2743200" cy="365125"/>
          </a:xfrm>
          <a:prstGeom prst="rect">
            <a:avLst/>
          </a:prstGeom>
        </p:spPr>
        <p:txBody>
          <a:bodyPr/>
          <a:lstStyle/>
          <a:p>
            <a:fld id="{2F93E591-CC8D-C74E-8EED-098A7FB5E64D}" type="datetime1">
              <a:rPr lang="en-CA" smtClean="0"/>
              <a:t>2021-10-11</a:t>
            </a:fld>
            <a:endParaRPr lang="en-US"/>
          </a:p>
        </p:txBody>
      </p:sp>
      <p:sp>
        <p:nvSpPr>
          <p:cNvPr id="5" name="Footer Placeholder 4">
            <a:extLst>
              <a:ext uri="{FF2B5EF4-FFF2-40B4-BE49-F238E27FC236}">
                <a16:creationId xmlns:a16="http://schemas.microsoft.com/office/drawing/2014/main" id="{255EF138-5D7E-EE45-A145-963FACA62E6A}"/>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43FF53AE-A2BC-DE4D-BB61-40C1BC3B64F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7" name="Picture 6">
            <a:extLst>
              <a:ext uri="{FF2B5EF4-FFF2-40B4-BE49-F238E27FC236}">
                <a16:creationId xmlns:a16="http://schemas.microsoft.com/office/drawing/2014/main" id="{296536F3-C8D2-4944-B4D4-6A4C8563FAC8}"/>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16917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FF282-7893-604E-9578-505C40B7157B}"/>
              </a:ext>
            </a:extLst>
          </p:cNvPr>
          <p:cNvSpPr>
            <a:spLocks noGrp="1"/>
          </p:cNvSpPr>
          <p:nvPr>
            <p:ph type="title" orient="vert"/>
          </p:nvPr>
        </p:nvSpPr>
        <p:spPr>
          <a:xfrm>
            <a:off x="9731022" y="365125"/>
            <a:ext cx="1622778"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2C3-333E-304A-AB27-C6CDCBED1A76}"/>
              </a:ext>
            </a:extLst>
          </p:cNvPr>
          <p:cNvSpPr>
            <a:spLocks noGrp="1"/>
          </p:cNvSpPr>
          <p:nvPr>
            <p:ph type="body" orient="vert" idx="1"/>
          </p:nvPr>
        </p:nvSpPr>
        <p:spPr>
          <a:xfrm>
            <a:off x="838200" y="365125"/>
            <a:ext cx="889282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F7E9A-773D-734B-9080-4E50327633D7}"/>
              </a:ext>
            </a:extLst>
          </p:cNvPr>
          <p:cNvSpPr>
            <a:spLocks noGrp="1"/>
          </p:cNvSpPr>
          <p:nvPr>
            <p:ph type="dt" sz="half" idx="10"/>
          </p:nvPr>
        </p:nvSpPr>
        <p:spPr>
          <a:xfrm>
            <a:off x="838200" y="6356350"/>
            <a:ext cx="2743200" cy="365125"/>
          </a:xfrm>
          <a:prstGeom prst="rect">
            <a:avLst/>
          </a:prstGeom>
        </p:spPr>
        <p:txBody>
          <a:bodyPr/>
          <a:lstStyle/>
          <a:p>
            <a:fld id="{2E1BC118-574D-594E-ABEA-A7C82666C9AB}" type="datetime1">
              <a:rPr lang="en-CA" smtClean="0"/>
              <a:t>2021-10-11</a:t>
            </a:fld>
            <a:endParaRPr lang="en-US"/>
          </a:p>
        </p:txBody>
      </p:sp>
      <p:sp>
        <p:nvSpPr>
          <p:cNvPr id="5" name="Footer Placeholder 4">
            <a:extLst>
              <a:ext uri="{FF2B5EF4-FFF2-40B4-BE49-F238E27FC236}">
                <a16:creationId xmlns:a16="http://schemas.microsoft.com/office/drawing/2014/main" id="{B3582C37-09FF-6A4D-8C32-64A7F07F294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3BDB5B9D-9935-CE4E-A40E-BBED3145DF40}"/>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8" name="Picture 7">
            <a:extLst>
              <a:ext uri="{FF2B5EF4-FFF2-40B4-BE49-F238E27FC236}">
                <a16:creationId xmlns:a16="http://schemas.microsoft.com/office/drawing/2014/main" id="{24F9CC3B-F1C2-024E-9BCF-1306C0AC80DE}"/>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2879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C6D-3AF4-704E-BA3F-6FC5B568CA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40F4F71-1642-7C4D-949F-4818DFEAE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9BE4CE4-F196-BF4E-8EF4-267B94BD700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B7BCB4A0-D1FD-9244-BC2D-7164B631071E}"/>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7" name="Picture 6">
            <a:extLst>
              <a:ext uri="{FF2B5EF4-FFF2-40B4-BE49-F238E27FC236}">
                <a16:creationId xmlns:a16="http://schemas.microsoft.com/office/drawing/2014/main" id="{217370EC-1423-5441-922D-1AAFD5BB3120}"/>
              </a:ext>
            </a:extLst>
          </p:cNvPr>
          <p:cNvPicPr>
            <a:picLocks noChangeAspect="1"/>
          </p:cNvPicPr>
          <p:nvPr userDrawn="1"/>
        </p:nvPicPr>
        <p:blipFill>
          <a:blip r:embed="rId2"/>
          <a:stretch>
            <a:fillRect/>
          </a:stretch>
        </p:blipFill>
        <p:spPr>
          <a:xfrm>
            <a:off x="10809060" y="136525"/>
            <a:ext cx="1287991" cy="767643"/>
          </a:xfrm>
          <a:prstGeom prst="rect">
            <a:avLst/>
          </a:prstGeom>
        </p:spPr>
      </p:pic>
      <p:sp>
        <p:nvSpPr>
          <p:cNvPr id="8" name="Date Placeholder 3">
            <a:extLst>
              <a:ext uri="{FF2B5EF4-FFF2-40B4-BE49-F238E27FC236}">
                <a16:creationId xmlns:a16="http://schemas.microsoft.com/office/drawing/2014/main" id="{6EF411AF-3106-D04E-9818-E4C0FD06B923}"/>
              </a:ext>
            </a:extLst>
          </p:cNvPr>
          <p:cNvSpPr>
            <a:spLocks noGrp="1"/>
          </p:cNvSpPr>
          <p:nvPr>
            <p:ph type="dt" sz="half" idx="10"/>
          </p:nvPr>
        </p:nvSpPr>
        <p:spPr>
          <a:xfrm>
            <a:off x="838200" y="6356350"/>
            <a:ext cx="2743200" cy="365125"/>
          </a:xfrm>
          <a:prstGeom prst="rect">
            <a:avLst/>
          </a:prstGeom>
        </p:spPr>
        <p:txBody>
          <a:bodyPr/>
          <a:lstStyle/>
          <a:p>
            <a:fld id="{B929AB1E-7FD9-0A40-B7C0-508CCACB3E9A}" type="datetime1">
              <a:rPr lang="en-CA" smtClean="0"/>
              <a:t>2021-10-11</a:t>
            </a:fld>
            <a:endParaRPr lang="en-US"/>
          </a:p>
        </p:txBody>
      </p:sp>
    </p:spTree>
    <p:extLst>
      <p:ext uri="{BB962C8B-B14F-4D97-AF65-F5344CB8AC3E}">
        <p14:creationId xmlns:p14="http://schemas.microsoft.com/office/powerpoint/2010/main" val="149046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D314-C4FC-384A-835E-A6FA7C1C34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95E31-AF4D-A348-A7A9-7416D5CFB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CCF5D-D219-B446-BFBF-42479CD05457}"/>
              </a:ext>
            </a:extLst>
          </p:cNvPr>
          <p:cNvSpPr>
            <a:spLocks noGrp="1"/>
          </p:cNvSpPr>
          <p:nvPr>
            <p:ph type="dt" sz="half" idx="10"/>
          </p:nvPr>
        </p:nvSpPr>
        <p:spPr>
          <a:xfrm>
            <a:off x="838200" y="6356350"/>
            <a:ext cx="2743200" cy="365125"/>
          </a:xfrm>
          <a:prstGeom prst="rect">
            <a:avLst/>
          </a:prstGeom>
        </p:spPr>
        <p:txBody>
          <a:bodyPr/>
          <a:lstStyle/>
          <a:p>
            <a:fld id="{5AE8723F-57EA-4C47-97B9-92AFDEEF85DC}" type="datetime1">
              <a:rPr lang="en-CA" smtClean="0"/>
              <a:t>2021-10-11</a:t>
            </a:fld>
            <a:endParaRPr lang="en-US"/>
          </a:p>
        </p:txBody>
      </p:sp>
      <p:sp>
        <p:nvSpPr>
          <p:cNvPr id="5" name="Footer Placeholder 4">
            <a:extLst>
              <a:ext uri="{FF2B5EF4-FFF2-40B4-BE49-F238E27FC236}">
                <a16:creationId xmlns:a16="http://schemas.microsoft.com/office/drawing/2014/main" id="{FC3BE2F7-A02E-2541-92F4-BB12DCEA2341}"/>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66E5E475-C185-8649-99DC-91A32B80F67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7" name="Picture 6">
            <a:extLst>
              <a:ext uri="{FF2B5EF4-FFF2-40B4-BE49-F238E27FC236}">
                <a16:creationId xmlns:a16="http://schemas.microsoft.com/office/drawing/2014/main" id="{204E7543-36A1-9145-8718-DCB0BDDD9F30}"/>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700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F69A-4335-4B4E-B747-17F37F3C2C99}"/>
              </a:ext>
            </a:extLst>
          </p:cNvPr>
          <p:cNvSpPr>
            <a:spLocks noGrp="1"/>
          </p:cNvSpPr>
          <p:nvPr>
            <p:ph type="title"/>
          </p:nvPr>
        </p:nvSpPr>
        <p:spPr>
          <a:xfrm>
            <a:off x="838200" y="365125"/>
            <a:ext cx="10515600" cy="82020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BB7619A-7211-0947-8360-23CE25F12D7E}"/>
              </a:ext>
            </a:extLst>
          </p:cNvPr>
          <p:cNvSpPr>
            <a:spLocks noGrp="1"/>
          </p:cNvSpPr>
          <p:nvPr>
            <p:ph sz="half" idx="1"/>
          </p:nvPr>
        </p:nvSpPr>
        <p:spPr>
          <a:xfrm>
            <a:off x="838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2284B-15A7-584D-908E-45543479E59F}"/>
              </a:ext>
            </a:extLst>
          </p:cNvPr>
          <p:cNvSpPr>
            <a:spLocks noGrp="1"/>
          </p:cNvSpPr>
          <p:nvPr>
            <p:ph sz="half" idx="2"/>
          </p:nvPr>
        </p:nvSpPr>
        <p:spPr>
          <a:xfrm>
            <a:off x="6172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848B25-655D-AF40-BDC0-5457413735FF}"/>
              </a:ext>
            </a:extLst>
          </p:cNvPr>
          <p:cNvSpPr>
            <a:spLocks noGrp="1"/>
          </p:cNvSpPr>
          <p:nvPr>
            <p:ph type="dt" sz="half" idx="10"/>
          </p:nvPr>
        </p:nvSpPr>
        <p:spPr>
          <a:xfrm>
            <a:off x="838200" y="6356350"/>
            <a:ext cx="2743200" cy="365125"/>
          </a:xfrm>
          <a:prstGeom prst="rect">
            <a:avLst/>
          </a:prstGeom>
        </p:spPr>
        <p:txBody>
          <a:bodyPr/>
          <a:lstStyle/>
          <a:p>
            <a:fld id="{B2B00E5D-EC04-AA49-8D52-0FCB6E08F63D}" type="datetime1">
              <a:rPr lang="en-CA" smtClean="0"/>
              <a:t>2021-10-11</a:t>
            </a:fld>
            <a:endParaRPr lang="en-US"/>
          </a:p>
        </p:txBody>
      </p:sp>
      <p:sp>
        <p:nvSpPr>
          <p:cNvPr id="6" name="Footer Placeholder 5">
            <a:extLst>
              <a:ext uri="{FF2B5EF4-FFF2-40B4-BE49-F238E27FC236}">
                <a16:creationId xmlns:a16="http://schemas.microsoft.com/office/drawing/2014/main" id="{F719A9F6-1429-5E49-BAA4-1E84DC5BA7F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81093763-BF3C-C644-9F21-D1290C7860FF}"/>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8" name="Picture 7">
            <a:extLst>
              <a:ext uri="{FF2B5EF4-FFF2-40B4-BE49-F238E27FC236}">
                <a16:creationId xmlns:a16="http://schemas.microsoft.com/office/drawing/2014/main" id="{8E5401E6-623E-8449-A07B-6B5E2253AD21}"/>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41285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ABBC-6A16-9A46-A02F-79A517A30DA7}"/>
              </a:ext>
            </a:extLst>
          </p:cNvPr>
          <p:cNvSpPr>
            <a:spLocks noGrp="1"/>
          </p:cNvSpPr>
          <p:nvPr>
            <p:ph type="title"/>
          </p:nvPr>
        </p:nvSpPr>
        <p:spPr>
          <a:xfrm>
            <a:off x="839788" y="365126"/>
            <a:ext cx="10515600" cy="7676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1AB855-CE44-1647-A11E-35810E458425}"/>
              </a:ext>
            </a:extLst>
          </p:cNvPr>
          <p:cNvSpPr>
            <a:spLocks noGrp="1"/>
          </p:cNvSpPr>
          <p:nvPr>
            <p:ph type="body" idx="1"/>
          </p:nvPr>
        </p:nvSpPr>
        <p:spPr>
          <a:xfrm>
            <a:off x="836612" y="1134005"/>
            <a:ext cx="5157787"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E1739-9BD2-114D-9001-9767690E3B07}"/>
              </a:ext>
            </a:extLst>
          </p:cNvPr>
          <p:cNvSpPr>
            <a:spLocks noGrp="1"/>
          </p:cNvSpPr>
          <p:nvPr>
            <p:ph sz="half" idx="2"/>
          </p:nvPr>
        </p:nvSpPr>
        <p:spPr>
          <a:xfrm>
            <a:off x="839788" y="1662112"/>
            <a:ext cx="5157787"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260CC-435F-4B4A-921E-F825D9DAFD48}"/>
              </a:ext>
            </a:extLst>
          </p:cNvPr>
          <p:cNvSpPr>
            <a:spLocks noGrp="1"/>
          </p:cNvSpPr>
          <p:nvPr>
            <p:ph type="body" sz="quarter" idx="3"/>
          </p:nvPr>
        </p:nvSpPr>
        <p:spPr>
          <a:xfrm>
            <a:off x="6170612" y="1132769"/>
            <a:ext cx="5183188"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7B3BE-4412-2546-8A83-8211EDE2FD85}"/>
              </a:ext>
            </a:extLst>
          </p:cNvPr>
          <p:cNvSpPr>
            <a:spLocks noGrp="1"/>
          </p:cNvSpPr>
          <p:nvPr>
            <p:ph sz="quarter" idx="4"/>
          </p:nvPr>
        </p:nvSpPr>
        <p:spPr>
          <a:xfrm>
            <a:off x="6172200" y="1662112"/>
            <a:ext cx="5183188"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095F5D0-89F8-014F-8A54-42E462B42BBE}"/>
              </a:ext>
            </a:extLst>
          </p:cNvPr>
          <p:cNvSpPr>
            <a:spLocks noGrp="1"/>
          </p:cNvSpPr>
          <p:nvPr>
            <p:ph type="dt" sz="half" idx="10"/>
          </p:nvPr>
        </p:nvSpPr>
        <p:spPr>
          <a:xfrm>
            <a:off x="838200" y="6356350"/>
            <a:ext cx="2743200" cy="365125"/>
          </a:xfrm>
          <a:prstGeom prst="rect">
            <a:avLst/>
          </a:prstGeom>
        </p:spPr>
        <p:txBody>
          <a:bodyPr/>
          <a:lstStyle/>
          <a:p>
            <a:fld id="{FF90905C-10FF-8047-AA7E-6DC7E8B6AF51}" type="datetime1">
              <a:rPr lang="en-CA" smtClean="0"/>
              <a:t>2021-10-11</a:t>
            </a:fld>
            <a:endParaRPr lang="en-US"/>
          </a:p>
        </p:txBody>
      </p:sp>
      <p:sp>
        <p:nvSpPr>
          <p:cNvPr id="8" name="Footer Placeholder 7">
            <a:extLst>
              <a:ext uri="{FF2B5EF4-FFF2-40B4-BE49-F238E27FC236}">
                <a16:creationId xmlns:a16="http://schemas.microsoft.com/office/drawing/2014/main" id="{E7B91292-54C2-5B4B-BC92-96B7E584A6F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9" name="Slide Number Placeholder 8">
            <a:extLst>
              <a:ext uri="{FF2B5EF4-FFF2-40B4-BE49-F238E27FC236}">
                <a16:creationId xmlns:a16="http://schemas.microsoft.com/office/drawing/2014/main" id="{CAB02B02-7BBA-3248-9E8D-33B016832947}"/>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10" name="Picture 9">
            <a:extLst>
              <a:ext uri="{FF2B5EF4-FFF2-40B4-BE49-F238E27FC236}">
                <a16:creationId xmlns:a16="http://schemas.microsoft.com/office/drawing/2014/main" id="{388F359D-97AE-244A-B6E0-7FABE799CEF3}"/>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51597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A3E4-A9A0-B949-AB23-A7ED13D895F7}"/>
              </a:ext>
            </a:extLst>
          </p:cNvPr>
          <p:cNvSpPr>
            <a:spLocks noGrp="1"/>
          </p:cNvSpPr>
          <p:nvPr>
            <p:ph type="title"/>
          </p:nvPr>
        </p:nvSpPr>
        <p:spPr>
          <a:xfrm>
            <a:off x="838200" y="365125"/>
            <a:ext cx="10515600" cy="76764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01C8F84-5DB4-5A45-850F-78308488EE3A}"/>
              </a:ext>
            </a:extLst>
          </p:cNvPr>
          <p:cNvSpPr>
            <a:spLocks noGrp="1"/>
          </p:cNvSpPr>
          <p:nvPr>
            <p:ph type="dt" sz="half" idx="10"/>
          </p:nvPr>
        </p:nvSpPr>
        <p:spPr>
          <a:xfrm>
            <a:off x="838200" y="6356350"/>
            <a:ext cx="2743200" cy="365125"/>
          </a:xfrm>
          <a:prstGeom prst="rect">
            <a:avLst/>
          </a:prstGeom>
        </p:spPr>
        <p:txBody>
          <a:bodyPr/>
          <a:lstStyle/>
          <a:p>
            <a:fld id="{D1CE86E2-4400-D342-BEEC-F9C1ADF6F9F7}" type="datetime1">
              <a:rPr lang="en-CA" smtClean="0"/>
              <a:t>2021-10-11</a:t>
            </a:fld>
            <a:endParaRPr lang="en-US"/>
          </a:p>
        </p:txBody>
      </p:sp>
      <p:sp>
        <p:nvSpPr>
          <p:cNvPr id="4" name="Footer Placeholder 3">
            <a:extLst>
              <a:ext uri="{FF2B5EF4-FFF2-40B4-BE49-F238E27FC236}">
                <a16:creationId xmlns:a16="http://schemas.microsoft.com/office/drawing/2014/main" id="{74A30B16-8D2B-964B-A82E-A1D8E57827C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5" name="Slide Number Placeholder 4">
            <a:extLst>
              <a:ext uri="{FF2B5EF4-FFF2-40B4-BE49-F238E27FC236}">
                <a16:creationId xmlns:a16="http://schemas.microsoft.com/office/drawing/2014/main" id="{76CEFDE2-192C-EB49-B93B-A5C074DE6AC1}"/>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6" name="Picture 5">
            <a:extLst>
              <a:ext uri="{FF2B5EF4-FFF2-40B4-BE49-F238E27FC236}">
                <a16:creationId xmlns:a16="http://schemas.microsoft.com/office/drawing/2014/main" id="{139864CA-5904-6E4C-94B5-D61D982EE8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99829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624B9-C01C-504E-A7E7-3945364DF69C}"/>
              </a:ext>
            </a:extLst>
          </p:cNvPr>
          <p:cNvSpPr>
            <a:spLocks noGrp="1"/>
          </p:cNvSpPr>
          <p:nvPr>
            <p:ph type="dt" sz="half" idx="10"/>
          </p:nvPr>
        </p:nvSpPr>
        <p:spPr>
          <a:xfrm>
            <a:off x="838200" y="6356350"/>
            <a:ext cx="2743200" cy="365125"/>
          </a:xfrm>
          <a:prstGeom prst="rect">
            <a:avLst/>
          </a:prstGeom>
        </p:spPr>
        <p:txBody>
          <a:bodyPr/>
          <a:lstStyle/>
          <a:p>
            <a:fld id="{74358A08-7221-7F45-8378-69D5559861DD}" type="datetime1">
              <a:rPr lang="en-CA" smtClean="0"/>
              <a:t>2021-10-11</a:t>
            </a:fld>
            <a:endParaRPr lang="en-US"/>
          </a:p>
        </p:txBody>
      </p:sp>
      <p:sp>
        <p:nvSpPr>
          <p:cNvPr id="3" name="Footer Placeholder 2">
            <a:extLst>
              <a:ext uri="{FF2B5EF4-FFF2-40B4-BE49-F238E27FC236}">
                <a16:creationId xmlns:a16="http://schemas.microsoft.com/office/drawing/2014/main" id="{1098282D-B315-7747-81EE-E8722A589D5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4" name="Slide Number Placeholder 3">
            <a:extLst>
              <a:ext uri="{FF2B5EF4-FFF2-40B4-BE49-F238E27FC236}">
                <a16:creationId xmlns:a16="http://schemas.microsoft.com/office/drawing/2014/main" id="{9C3647E0-FF85-FA4D-A8FA-E44590C1165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5" name="Picture 4">
            <a:extLst>
              <a:ext uri="{FF2B5EF4-FFF2-40B4-BE49-F238E27FC236}">
                <a16:creationId xmlns:a16="http://schemas.microsoft.com/office/drawing/2014/main" id="{DDE5121D-E664-684B-8EE0-95412BB47572}"/>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3542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8BCA-0D11-EE4D-9447-2FD49C0E2988}"/>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4EC554-6BD0-D046-93E8-160448B4C8A0}"/>
              </a:ext>
            </a:extLst>
          </p:cNvPr>
          <p:cNvSpPr>
            <a:spLocks noGrp="1"/>
          </p:cNvSpPr>
          <p:nvPr>
            <p:ph idx="1"/>
          </p:nvPr>
        </p:nvSpPr>
        <p:spPr>
          <a:xfrm>
            <a:off x="5183188" y="904167"/>
            <a:ext cx="6172200" cy="4956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4FC1F-CB88-E848-A9AD-207062F13AC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DCBEE-639A-F74C-92CE-7B643E698FEB}"/>
              </a:ext>
            </a:extLst>
          </p:cNvPr>
          <p:cNvSpPr>
            <a:spLocks noGrp="1"/>
          </p:cNvSpPr>
          <p:nvPr>
            <p:ph type="dt" sz="half" idx="10"/>
          </p:nvPr>
        </p:nvSpPr>
        <p:spPr>
          <a:xfrm>
            <a:off x="838200" y="6356350"/>
            <a:ext cx="2743200" cy="365125"/>
          </a:xfrm>
          <a:prstGeom prst="rect">
            <a:avLst/>
          </a:prstGeom>
        </p:spPr>
        <p:txBody>
          <a:bodyPr/>
          <a:lstStyle/>
          <a:p>
            <a:fld id="{08C20FDB-303D-8A4E-83B7-226DD88B97BD}" type="datetime1">
              <a:rPr lang="en-CA" smtClean="0"/>
              <a:t>2021-10-11</a:t>
            </a:fld>
            <a:endParaRPr lang="en-US"/>
          </a:p>
        </p:txBody>
      </p:sp>
      <p:sp>
        <p:nvSpPr>
          <p:cNvPr id="6" name="Footer Placeholder 5">
            <a:extLst>
              <a:ext uri="{FF2B5EF4-FFF2-40B4-BE49-F238E27FC236}">
                <a16:creationId xmlns:a16="http://schemas.microsoft.com/office/drawing/2014/main" id="{D01478D4-36A8-D941-B07C-23AC977B564E}"/>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5E275A4-A22A-5742-B711-4A30FC409516}"/>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8" name="Picture 7">
            <a:extLst>
              <a:ext uri="{FF2B5EF4-FFF2-40B4-BE49-F238E27FC236}">
                <a16:creationId xmlns:a16="http://schemas.microsoft.com/office/drawing/2014/main" id="{99A484C7-B69E-1D4E-A042-8264DECEAC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984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8D0-7399-754A-98B1-12196A1EC694}"/>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A8B8A4F-D838-F44B-BD4B-90A268DE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DFA813-173D-3F4D-9B47-2ADE7EDAAB7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A9922-D3F8-854D-946A-BACD40890EFE}"/>
              </a:ext>
            </a:extLst>
          </p:cNvPr>
          <p:cNvSpPr>
            <a:spLocks noGrp="1"/>
          </p:cNvSpPr>
          <p:nvPr>
            <p:ph type="dt" sz="half" idx="10"/>
          </p:nvPr>
        </p:nvSpPr>
        <p:spPr>
          <a:xfrm>
            <a:off x="838200" y="6356350"/>
            <a:ext cx="2743200" cy="365125"/>
          </a:xfrm>
          <a:prstGeom prst="rect">
            <a:avLst/>
          </a:prstGeom>
        </p:spPr>
        <p:txBody>
          <a:bodyPr/>
          <a:lstStyle/>
          <a:p>
            <a:fld id="{0A9EBA37-9D18-D34A-A88D-1B00AA06E95C}" type="datetime1">
              <a:rPr lang="en-CA" smtClean="0"/>
              <a:t>2021-10-11</a:t>
            </a:fld>
            <a:endParaRPr lang="en-US"/>
          </a:p>
        </p:txBody>
      </p:sp>
      <p:sp>
        <p:nvSpPr>
          <p:cNvPr id="6" name="Footer Placeholder 5">
            <a:extLst>
              <a:ext uri="{FF2B5EF4-FFF2-40B4-BE49-F238E27FC236}">
                <a16:creationId xmlns:a16="http://schemas.microsoft.com/office/drawing/2014/main" id="{0A8A5379-2EF0-014F-A404-9281AD5F5A9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B5E44CB-9FEF-8E46-ADE7-C6878CCA2F9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‹Nr.›</a:t>
            </a:fld>
            <a:endParaRPr lang="en-US"/>
          </a:p>
        </p:txBody>
      </p:sp>
      <p:pic>
        <p:nvPicPr>
          <p:cNvPr id="8" name="Picture 7">
            <a:extLst>
              <a:ext uri="{FF2B5EF4-FFF2-40B4-BE49-F238E27FC236}">
                <a16:creationId xmlns:a16="http://schemas.microsoft.com/office/drawing/2014/main" id="{DA4E5D11-1589-8B43-AC25-08B65AFD2DD9}"/>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909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F3363-D36B-4942-87A8-FED6DF69AEAE}"/>
              </a:ext>
            </a:extLst>
          </p:cNvPr>
          <p:cNvSpPr>
            <a:spLocks noGrp="1"/>
          </p:cNvSpPr>
          <p:nvPr>
            <p:ph type="body" idx="1"/>
          </p:nvPr>
        </p:nvSpPr>
        <p:spPr>
          <a:xfrm>
            <a:off x="838200" y="1298222"/>
            <a:ext cx="10515600" cy="4878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7">
            <a:extLst>
              <a:ext uri="{FF2B5EF4-FFF2-40B4-BE49-F238E27FC236}">
                <a16:creationId xmlns:a16="http://schemas.microsoft.com/office/drawing/2014/main" id="{5CA93B93-3243-C248-A970-24A76A358583}"/>
              </a:ext>
            </a:extLst>
          </p:cNvPr>
          <p:cNvSpPr>
            <a:spLocks noGrp="1"/>
          </p:cNvSpPr>
          <p:nvPr>
            <p:ph type="title"/>
          </p:nvPr>
        </p:nvSpPr>
        <p:spPr>
          <a:xfrm>
            <a:off x="838200" y="365126"/>
            <a:ext cx="10515600" cy="8427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E28B5F4-1EA0-4A4B-8D85-A0B1CB6C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W3C Web of Things (WoT) WG/IG</a:t>
            </a:r>
          </a:p>
        </p:txBody>
      </p:sp>
      <p:sp>
        <p:nvSpPr>
          <p:cNvPr id="10" name="Date Placeholder 3">
            <a:extLst>
              <a:ext uri="{FF2B5EF4-FFF2-40B4-BE49-F238E27FC236}">
                <a16:creationId xmlns:a16="http://schemas.microsoft.com/office/drawing/2014/main" id="{88BACC8E-7FE2-EE49-8CEA-AAD5143CE50E}"/>
              </a:ext>
            </a:extLst>
          </p:cNvPr>
          <p:cNvSpPr>
            <a:spLocks noGrp="1"/>
          </p:cNvSpPr>
          <p:nvPr>
            <p:ph type="dt" sz="half" idx="2"/>
          </p:nvPr>
        </p:nvSpPr>
        <p:spPr>
          <a:xfrm>
            <a:off x="838200" y="6356350"/>
            <a:ext cx="2743200" cy="365125"/>
          </a:xfrm>
          <a:prstGeom prst="rect">
            <a:avLst/>
          </a:prstGeom>
        </p:spPr>
        <p:txBody>
          <a:bodyPr/>
          <a:lstStyle>
            <a:lvl1pPr>
              <a:defRPr>
                <a:solidFill>
                  <a:schemeClr val="tx1">
                    <a:lumMod val="50000"/>
                    <a:lumOff val="50000"/>
                  </a:schemeClr>
                </a:solidFill>
              </a:defRPr>
            </a:lvl1pPr>
          </a:lstStyle>
          <a:p>
            <a:fld id="{B73A2E78-F38A-E046-ACDB-668F070D1EF6}" type="datetime1">
              <a:rPr lang="en-CA" smtClean="0"/>
              <a:pPr/>
              <a:t>2021-10-11</a:t>
            </a:fld>
            <a:endParaRPr lang="en-US" dirty="0"/>
          </a:p>
        </p:txBody>
      </p:sp>
      <p:sp>
        <p:nvSpPr>
          <p:cNvPr id="11" name="Slide Number Placeholder 5">
            <a:extLst>
              <a:ext uri="{FF2B5EF4-FFF2-40B4-BE49-F238E27FC236}">
                <a16:creationId xmlns:a16="http://schemas.microsoft.com/office/drawing/2014/main" id="{8D3E7A09-626A-BA49-9FC3-7280AA1F93DE}"/>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chemeClr val="tx1">
                    <a:lumMod val="50000"/>
                    <a:lumOff val="50000"/>
                  </a:schemeClr>
                </a:solidFill>
              </a:defRPr>
            </a:lvl1pPr>
          </a:lstStyle>
          <a:p>
            <a:fld id="{055BDE2E-7167-1944-9FEE-E44668D91CB6}" type="slidenum">
              <a:rPr lang="en-US" smtClean="0"/>
              <a:pPr/>
              <a:t>‹Nr.›</a:t>
            </a:fld>
            <a:endParaRPr lang="en-US" dirty="0"/>
          </a:p>
        </p:txBody>
      </p:sp>
    </p:spTree>
    <p:extLst>
      <p:ext uri="{BB962C8B-B14F-4D97-AF65-F5344CB8AC3E}">
        <p14:creationId xmlns:p14="http://schemas.microsoft.com/office/powerpoint/2010/main" val="196166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w3c/wot-thing-description/pull/1151" TargetMode="External"/><Relationship Id="rId3" Type="http://schemas.openxmlformats.org/officeDocument/2006/relationships/hyperlink" Target="https://github.com/w3c/wot-thing-description/pull/1204" TargetMode="External"/><Relationship Id="rId7" Type="http://schemas.openxmlformats.org/officeDocument/2006/relationships/hyperlink" Target="https://github.com/w3c/wot-thing-description/pull/1232" TargetMode="External"/><Relationship Id="rId2" Type="http://schemas.openxmlformats.org/officeDocument/2006/relationships/hyperlink" Target="https://github.com/w3c/wot-thing-description/pull/1212" TargetMode="External"/><Relationship Id="rId1" Type="http://schemas.openxmlformats.org/officeDocument/2006/relationships/slideLayout" Target="../slideLayouts/slideLayout2.xml"/><Relationship Id="rId6" Type="http://schemas.openxmlformats.org/officeDocument/2006/relationships/hyperlink" Target="https://github.com/w3c/wot-thing-description/pull/1208" TargetMode="External"/><Relationship Id="rId5" Type="http://schemas.openxmlformats.org/officeDocument/2006/relationships/hyperlink" Target="https://github.com/w3c/wot-thing-description/pull/1201" TargetMode="External"/><Relationship Id="rId4" Type="http://schemas.openxmlformats.org/officeDocument/2006/relationships/hyperlink" Target="https://github.com/w3c/wot-thing-description/pull/1197" TargetMode="External"/><Relationship Id="rId9" Type="http://schemas.openxmlformats.org/officeDocument/2006/relationships/hyperlink" Target="https://w3c.github.io/wot-ej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w3c/wot-thing-description/issues/87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w3c/wot-thing-description/issues/878#issuecomment-88007202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w3c/wot-thing-description/issues/307" TargetMode="External"/><Relationship Id="rId3" Type="http://schemas.openxmlformats.org/officeDocument/2006/relationships/hyperlink" Target="https://github.com/w3c/wot-thing-description/issues/1044" TargetMode="External"/><Relationship Id="rId7" Type="http://schemas.openxmlformats.org/officeDocument/2006/relationships/hyperlink" Target="https://github.com/w3c/wot-thing-description/issues/757" TargetMode="External"/><Relationship Id="rId2" Type="http://schemas.openxmlformats.org/officeDocument/2006/relationships/hyperlink" Target="https://github.com/w3c/wot-thing-description/issues?q=is%3Aissue+is%3Aopen+label%3A%22Defer+to+TD+2.0%22" TargetMode="External"/><Relationship Id="rId1" Type="http://schemas.openxmlformats.org/officeDocument/2006/relationships/slideLayout" Target="../slideLayouts/slideLayout2.xml"/><Relationship Id="rId6" Type="http://schemas.openxmlformats.org/officeDocument/2006/relationships/hyperlink" Target="https://github.com/w3c/wot-thing-description/issues/803" TargetMode="External"/><Relationship Id="rId5" Type="http://schemas.openxmlformats.org/officeDocument/2006/relationships/hyperlink" Target="https://github.com/w3c/wot-thing-description/issues/1005" TargetMode="External"/><Relationship Id="rId4" Type="http://schemas.openxmlformats.org/officeDocument/2006/relationships/hyperlink" Target="https://github.com/w3c/wot-thing-description/issues/1017" TargetMode="External"/><Relationship Id="rId9" Type="http://schemas.openxmlformats.org/officeDocument/2006/relationships/hyperlink" Target="https://github.com/w3c/wot-thing-description/issues/2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w3c/wot-testing/tree/main/events/2021.09.Online/TD/TMs/Siemens" TargetMode="External"/><Relationship Id="rId2" Type="http://schemas.openxmlformats.org/officeDocument/2006/relationships/hyperlink" Target="https://github.com/w3c/wot-thing-description/pull/1207"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7674-345B-6D45-8433-396169D87CDD}"/>
              </a:ext>
            </a:extLst>
          </p:cNvPr>
          <p:cNvSpPr>
            <a:spLocks noGrp="1"/>
          </p:cNvSpPr>
          <p:nvPr>
            <p:ph type="ctrTitle"/>
          </p:nvPr>
        </p:nvSpPr>
        <p:spPr/>
        <p:txBody>
          <a:bodyPr/>
          <a:lstStyle/>
          <a:p>
            <a:r>
              <a:rPr lang="en-US" dirty="0"/>
              <a:t>Thing Description</a:t>
            </a:r>
          </a:p>
        </p:txBody>
      </p:sp>
      <p:sp>
        <p:nvSpPr>
          <p:cNvPr id="3" name="Subtitle 2">
            <a:extLst>
              <a:ext uri="{FF2B5EF4-FFF2-40B4-BE49-F238E27FC236}">
                <a16:creationId xmlns:a16="http://schemas.microsoft.com/office/drawing/2014/main" id="{C0E957DB-7468-C943-8F4B-9FE90A3CB8D2}"/>
              </a:ext>
            </a:extLst>
          </p:cNvPr>
          <p:cNvSpPr>
            <a:spLocks noGrp="1"/>
          </p:cNvSpPr>
          <p:nvPr>
            <p:ph type="subTitle" idx="1"/>
          </p:nvPr>
        </p:nvSpPr>
        <p:spPr/>
        <p:txBody>
          <a:bodyPr/>
          <a:lstStyle/>
          <a:p>
            <a:r>
              <a:rPr lang="en-US" dirty="0"/>
              <a:t>Sebastian </a:t>
            </a:r>
            <a:r>
              <a:rPr lang="en-US" dirty="0" err="1"/>
              <a:t>Kaebisch</a:t>
            </a:r>
            <a:endParaRPr lang="en-US" dirty="0"/>
          </a:p>
          <a:p>
            <a:r>
              <a:rPr lang="en-US" dirty="0"/>
              <a:t>7 October 2021</a:t>
            </a:r>
          </a:p>
        </p:txBody>
      </p:sp>
      <p:sp>
        <p:nvSpPr>
          <p:cNvPr id="4" name="Footer Placeholder 3">
            <a:extLst>
              <a:ext uri="{FF2B5EF4-FFF2-40B4-BE49-F238E27FC236}">
                <a16:creationId xmlns:a16="http://schemas.microsoft.com/office/drawing/2014/main" id="{708488F1-92D7-254A-A373-03160DC753D3}"/>
              </a:ext>
            </a:extLst>
          </p:cNvPr>
          <p:cNvSpPr>
            <a:spLocks noGrp="1"/>
          </p:cNvSpPr>
          <p:nvPr>
            <p:ph type="ftr" sz="quarter" idx="11"/>
          </p:nvPr>
        </p:nvSpPr>
        <p:spPr/>
        <p:txBody>
          <a:bodyPr/>
          <a:lstStyle/>
          <a:p>
            <a:r>
              <a:rPr lang="en-US"/>
              <a:t>W3C Web of Things (WoT) WG/IG</a:t>
            </a:r>
          </a:p>
        </p:txBody>
      </p:sp>
    </p:spTree>
    <p:extLst>
      <p:ext uri="{BB962C8B-B14F-4D97-AF65-F5344CB8AC3E}">
        <p14:creationId xmlns:p14="http://schemas.microsoft.com/office/powerpoint/2010/main" val="17232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194C-11B4-DF4D-BD5B-07A74B9C624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3D7B15A-EE83-6C46-B3BF-DD4FF849D320}"/>
              </a:ext>
            </a:extLst>
          </p:cNvPr>
          <p:cNvSpPr>
            <a:spLocks noGrp="1"/>
          </p:cNvSpPr>
          <p:nvPr>
            <p:ph idx="1"/>
          </p:nvPr>
        </p:nvSpPr>
        <p:spPr>
          <a:xfrm>
            <a:off x="838200" y="1230489"/>
            <a:ext cx="10515600" cy="4946474"/>
          </a:xfrm>
        </p:spPr>
        <p:txBody>
          <a:bodyPr>
            <a:normAutofit fontScale="92500" lnSpcReduction="10000"/>
          </a:bodyPr>
          <a:lstStyle/>
          <a:p>
            <a:r>
              <a:rPr lang="en-US" dirty="0"/>
              <a:t>TD Editor's Draft Review</a:t>
            </a:r>
          </a:p>
          <a:p>
            <a:pPr lvl="1"/>
            <a:r>
              <a:rPr lang="en-US" dirty="0"/>
              <a:t>What's New</a:t>
            </a:r>
          </a:p>
          <a:p>
            <a:pPr marL="457200" lvl="1" indent="0">
              <a:buNone/>
            </a:pPr>
            <a:endParaRPr lang="en-US" dirty="0"/>
          </a:p>
          <a:p>
            <a:r>
              <a:rPr lang="de-DE" dirty="0"/>
              <a:t>TD 1.1 </a:t>
            </a:r>
            <a:r>
              <a:rPr lang="de-DE" dirty="0" err="1"/>
              <a:t>vs</a:t>
            </a:r>
            <a:r>
              <a:rPr lang="de-DE" dirty="0"/>
              <a:t> TD 2.0 </a:t>
            </a:r>
          </a:p>
          <a:p>
            <a:pPr lvl="1"/>
            <a:r>
              <a:rPr lang="de-DE" dirty="0" err="1"/>
              <a:t>impact</a:t>
            </a:r>
            <a:r>
              <a:rPr lang="de-DE" dirty="0"/>
              <a:t> on </a:t>
            </a:r>
            <a:r>
              <a:rPr lang="de-DE" dirty="0" err="1"/>
              <a:t>the</a:t>
            </a:r>
            <a:r>
              <a:rPr lang="de-DE" dirty="0"/>
              <a:t> TD </a:t>
            </a:r>
            <a:r>
              <a:rPr lang="de-DE" dirty="0" err="1"/>
              <a:t>versioning</a:t>
            </a:r>
            <a:endParaRPr lang="de-DE" dirty="0"/>
          </a:p>
          <a:p>
            <a:pPr lvl="1"/>
            <a:r>
              <a:rPr lang="de-DE" dirty="0"/>
              <a:t>check </a:t>
            </a:r>
            <a:r>
              <a:rPr lang="de-DE" dirty="0" err="1"/>
              <a:t>the</a:t>
            </a:r>
            <a:r>
              <a:rPr lang="de-DE" dirty="0"/>
              <a:t> </a:t>
            </a:r>
            <a:r>
              <a:rPr lang="de-DE" dirty="0" err="1"/>
              <a:t>labeled</a:t>
            </a:r>
            <a:r>
              <a:rPr lang="de-DE" dirty="0"/>
              <a:t> "</a:t>
            </a:r>
            <a:r>
              <a:rPr lang="de-DE" dirty="0" err="1"/>
              <a:t>defer</a:t>
            </a:r>
            <a:r>
              <a:rPr lang="de-DE" dirty="0"/>
              <a:t> 2.0" </a:t>
            </a:r>
            <a:r>
              <a:rPr lang="de-DE" dirty="0" err="1"/>
              <a:t>issues</a:t>
            </a:r>
            <a:endParaRPr lang="de-DE" dirty="0"/>
          </a:p>
          <a:p>
            <a:pPr lvl="1"/>
            <a:endParaRPr lang="de-DE" dirty="0"/>
          </a:p>
          <a:p>
            <a:r>
              <a:rPr lang="de-DE" dirty="0"/>
              <a:t>New </a:t>
            </a:r>
            <a:r>
              <a:rPr lang="de-DE" dirty="0" err="1"/>
              <a:t>feature</a:t>
            </a:r>
            <a:r>
              <a:rPr lang="de-DE" dirty="0"/>
              <a:t> „Collections </a:t>
            </a:r>
            <a:r>
              <a:rPr lang="de-DE" dirty="0" err="1"/>
              <a:t>for</a:t>
            </a:r>
            <a:r>
              <a:rPr lang="de-DE" dirty="0"/>
              <a:t> TMs“</a:t>
            </a:r>
          </a:p>
          <a:p>
            <a:endParaRPr lang="de-DE" dirty="0"/>
          </a:p>
          <a:p>
            <a:r>
              <a:rPr lang="de-DE" dirty="0" err="1"/>
              <a:t>Reducing</a:t>
            </a:r>
            <a:r>
              <a:rPr lang="de-DE" dirty="0"/>
              <a:t> </a:t>
            </a:r>
            <a:r>
              <a:rPr lang="de-DE" dirty="0" err="1"/>
              <a:t>verbosity</a:t>
            </a:r>
            <a:r>
              <a:rPr lang="de-DE" dirty="0"/>
              <a:t> in TDs (</a:t>
            </a:r>
            <a:r>
              <a:rPr lang="de-DE" dirty="0" err="1"/>
              <a:t>Cris</a:t>
            </a:r>
            <a:r>
              <a:rPr lang="de-DE" dirty="0"/>
              <a:t>)</a:t>
            </a:r>
          </a:p>
          <a:p>
            <a:pPr marL="0" indent="0">
              <a:buNone/>
            </a:pPr>
            <a:endParaRPr lang="en-US" dirty="0"/>
          </a:p>
          <a:p>
            <a:r>
              <a:rPr lang="de-DE" dirty="0" err="1"/>
              <a:t>Latest</a:t>
            </a:r>
            <a:r>
              <a:rPr lang="de-DE" dirty="0"/>
              <a:t> </a:t>
            </a:r>
            <a:r>
              <a:rPr lang="de-DE" dirty="0" err="1"/>
              <a:t>about</a:t>
            </a:r>
            <a:r>
              <a:rPr lang="de-DE" dirty="0"/>
              <a:t> Binding Templates? (</a:t>
            </a:r>
            <a:r>
              <a:rPr lang="de-DE" dirty="0" err="1"/>
              <a:t>Ege</a:t>
            </a:r>
            <a:r>
              <a:rPr lang="de-DE" dirty="0"/>
              <a:t>)</a:t>
            </a:r>
            <a:endParaRPr lang="en-US" dirty="0"/>
          </a:p>
        </p:txBody>
      </p:sp>
      <p:sp>
        <p:nvSpPr>
          <p:cNvPr id="5" name="Date Placeholder 4">
            <a:extLst>
              <a:ext uri="{FF2B5EF4-FFF2-40B4-BE49-F238E27FC236}">
                <a16:creationId xmlns:a16="http://schemas.microsoft.com/office/drawing/2014/main" id="{5763E547-66FF-8D41-A445-B9D23F2D3AC3}"/>
              </a:ext>
            </a:extLst>
          </p:cNvPr>
          <p:cNvSpPr>
            <a:spLocks noGrp="1"/>
          </p:cNvSpPr>
          <p:nvPr>
            <p:ph type="dt" sz="half" idx="10"/>
          </p:nvPr>
        </p:nvSpPr>
        <p:spPr/>
        <p:txBody>
          <a:bodyPr/>
          <a:lstStyle/>
          <a:p>
            <a:fld id="{BF92DA42-2970-1B4D-9C1F-77F249CD7467}" type="datetime1">
              <a:rPr lang="en-CA" smtClean="0"/>
              <a:t>2021-10-11</a:t>
            </a:fld>
            <a:endParaRPr lang="en-US" dirty="0"/>
          </a:p>
        </p:txBody>
      </p:sp>
      <p:sp>
        <p:nvSpPr>
          <p:cNvPr id="6" name="Footer Placeholder 5">
            <a:extLst>
              <a:ext uri="{FF2B5EF4-FFF2-40B4-BE49-F238E27FC236}">
                <a16:creationId xmlns:a16="http://schemas.microsoft.com/office/drawing/2014/main" id="{C403CDDC-3456-C849-BC93-92466B8AD9BE}"/>
              </a:ext>
            </a:extLst>
          </p:cNvPr>
          <p:cNvSpPr>
            <a:spLocks noGrp="1"/>
          </p:cNvSpPr>
          <p:nvPr>
            <p:ph type="ftr" sz="quarter" idx="11"/>
          </p:nvPr>
        </p:nvSpPr>
        <p:spPr/>
        <p:txBody>
          <a:bodyPr/>
          <a:lstStyle/>
          <a:p>
            <a:r>
              <a:rPr lang="en-US"/>
              <a:t>W3C Web of Things (WoT) WG/IG</a:t>
            </a:r>
          </a:p>
        </p:txBody>
      </p:sp>
      <p:sp>
        <p:nvSpPr>
          <p:cNvPr id="7" name="Slide Number Placeholder 6">
            <a:extLst>
              <a:ext uri="{FF2B5EF4-FFF2-40B4-BE49-F238E27FC236}">
                <a16:creationId xmlns:a16="http://schemas.microsoft.com/office/drawing/2014/main" id="{B2AB2D99-10F9-7144-B8A4-C7301A569FCB}"/>
              </a:ext>
            </a:extLst>
          </p:cNvPr>
          <p:cNvSpPr>
            <a:spLocks noGrp="1"/>
          </p:cNvSpPr>
          <p:nvPr>
            <p:ph type="sldNum" sz="quarter" idx="12"/>
          </p:nvPr>
        </p:nvSpPr>
        <p:spPr/>
        <p:txBody>
          <a:bodyPr/>
          <a:lstStyle/>
          <a:p>
            <a:fld id="{055BDE2E-7167-1944-9FEE-E44668D91CB6}" type="slidenum">
              <a:rPr lang="en-US" smtClean="0"/>
              <a:t>2</a:t>
            </a:fld>
            <a:endParaRPr lang="en-US"/>
          </a:p>
        </p:txBody>
      </p:sp>
    </p:spTree>
    <p:extLst>
      <p:ext uri="{BB962C8B-B14F-4D97-AF65-F5344CB8AC3E}">
        <p14:creationId xmlns:p14="http://schemas.microsoft.com/office/powerpoint/2010/main" val="223995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194C-11B4-DF4D-BD5B-07A74B9C6240}"/>
              </a:ext>
            </a:extLst>
          </p:cNvPr>
          <p:cNvSpPr>
            <a:spLocks noGrp="1"/>
          </p:cNvSpPr>
          <p:nvPr>
            <p:ph type="title"/>
          </p:nvPr>
        </p:nvSpPr>
        <p:spPr/>
        <p:txBody>
          <a:bodyPr/>
          <a:lstStyle/>
          <a:p>
            <a:r>
              <a:rPr lang="en-US" dirty="0"/>
              <a:t>What's New</a:t>
            </a:r>
          </a:p>
        </p:txBody>
      </p:sp>
      <p:sp>
        <p:nvSpPr>
          <p:cNvPr id="3" name="Content Placeholder 2">
            <a:extLst>
              <a:ext uri="{FF2B5EF4-FFF2-40B4-BE49-F238E27FC236}">
                <a16:creationId xmlns:a16="http://schemas.microsoft.com/office/drawing/2014/main" id="{73D7B15A-EE83-6C46-B3BF-DD4FF849D320}"/>
              </a:ext>
            </a:extLst>
          </p:cNvPr>
          <p:cNvSpPr>
            <a:spLocks noGrp="1"/>
          </p:cNvSpPr>
          <p:nvPr>
            <p:ph idx="1"/>
          </p:nvPr>
        </p:nvSpPr>
        <p:spPr>
          <a:xfrm>
            <a:off x="838200" y="1309511"/>
            <a:ext cx="10515600" cy="4867452"/>
          </a:xfrm>
        </p:spPr>
        <p:txBody>
          <a:bodyPr>
            <a:normAutofit fontScale="77500" lnSpcReduction="20000"/>
          </a:bodyPr>
          <a:lstStyle/>
          <a:p>
            <a:pPr marL="0" indent="0">
              <a:buNone/>
            </a:pPr>
            <a:r>
              <a:rPr lang="en-US" sz="3200" dirty="0"/>
              <a:t>Editor's Draft Review</a:t>
            </a:r>
          </a:p>
          <a:p>
            <a:r>
              <a:rPr lang="en-US" dirty="0"/>
              <a:t>Many minor editorial changes &amp; bug fixes, e.g.,</a:t>
            </a:r>
          </a:p>
          <a:p>
            <a:pPr lvl="1"/>
            <a:r>
              <a:rPr lang="de-DE" dirty="0">
                <a:hlinkClick r:id="rId2"/>
              </a:rPr>
              <a:t>fix: maxItems,minItems are xsd:nonNegativeInteger</a:t>
            </a:r>
            <a:endParaRPr lang="de-DE" dirty="0"/>
          </a:p>
          <a:p>
            <a:pPr lvl="1"/>
            <a:r>
              <a:rPr lang="de-DE" dirty="0">
                <a:hlinkClick r:id="rId3"/>
              </a:rPr>
              <a:t>Fix definition of multipleOf in TD schema</a:t>
            </a:r>
            <a:endParaRPr lang="de-DE" dirty="0"/>
          </a:p>
          <a:p>
            <a:pPr lvl="1"/>
            <a:r>
              <a:rPr lang="de-DE" dirty="0">
                <a:hlinkClick r:id="rId4"/>
              </a:rPr>
              <a:t>fix example 37 and its canonical form</a:t>
            </a:r>
            <a:endParaRPr lang="de-DE" dirty="0"/>
          </a:p>
          <a:p>
            <a:pPr lvl="1"/>
            <a:r>
              <a:rPr lang="de-DE" dirty="0">
                <a:hlinkClick r:id="rId5"/>
              </a:rPr>
              <a:t>Security reorder</a:t>
            </a:r>
            <a:endParaRPr lang="de-DE" dirty="0"/>
          </a:p>
          <a:p>
            <a:pPr lvl="1"/>
            <a:r>
              <a:rPr lang="de-DE" dirty="0"/>
              <a:t>…</a:t>
            </a:r>
          </a:p>
          <a:p>
            <a:pPr lvl="1"/>
            <a:endParaRPr lang="en-US" dirty="0"/>
          </a:p>
          <a:p>
            <a:r>
              <a:rPr lang="de-DE" dirty="0"/>
              <a:t>New </a:t>
            </a:r>
            <a:r>
              <a:rPr lang="de-DE" dirty="0" err="1"/>
              <a:t>features</a:t>
            </a:r>
            <a:endParaRPr lang="de-DE" dirty="0"/>
          </a:p>
          <a:p>
            <a:pPr lvl="1"/>
            <a:r>
              <a:rPr lang="de-DE" dirty="0">
                <a:hlinkClick r:id="rId6"/>
              </a:rPr>
              <a:t>Add queryaction and cancelaction operations - closes #302</a:t>
            </a:r>
            <a:endParaRPr lang="de-DE" dirty="0"/>
          </a:p>
          <a:p>
            <a:pPr lvl="1"/>
            <a:r>
              <a:rPr lang="de-DE" dirty="0">
                <a:hlinkClick r:id="rId7"/>
              </a:rPr>
              <a:t>Add queryallactions operation</a:t>
            </a:r>
            <a:endParaRPr lang="de-DE" dirty="0"/>
          </a:p>
          <a:p>
            <a:pPr lvl="1"/>
            <a:endParaRPr lang="de-DE" dirty="0"/>
          </a:p>
          <a:p>
            <a:r>
              <a:rPr lang="en-US" dirty="0"/>
              <a:t>TD Signature will be not included in the TD spec</a:t>
            </a:r>
          </a:p>
          <a:p>
            <a:pPr lvl="1"/>
            <a:r>
              <a:rPr lang="de-DE" dirty="0">
                <a:hlinkClick r:id="rId8"/>
              </a:rPr>
              <a:t>WIP: TD Signatures</a:t>
            </a:r>
            <a:endParaRPr lang="de-DE" dirty="0"/>
          </a:p>
          <a:p>
            <a:pPr lvl="1"/>
            <a:r>
              <a:rPr lang="en-US" dirty="0"/>
              <a:t>Instead, a new W3C Note is being drafted as an alternative solution until JSON-LD Signature is available</a:t>
            </a:r>
          </a:p>
          <a:p>
            <a:pPr lvl="1"/>
            <a:r>
              <a:rPr lang="en-US" dirty="0"/>
              <a:t>Latest draft: </a:t>
            </a:r>
            <a:r>
              <a:rPr lang="en-US" dirty="0">
                <a:hlinkClick r:id="rId9"/>
              </a:rPr>
              <a:t>https://w3c.github.io/wot-ejs/</a:t>
            </a:r>
            <a:r>
              <a:rPr lang="en-US" dirty="0"/>
              <a:t> </a:t>
            </a:r>
          </a:p>
          <a:p>
            <a:pPr lvl="1"/>
            <a:endParaRPr lang="en-US" dirty="0"/>
          </a:p>
        </p:txBody>
      </p:sp>
      <p:sp>
        <p:nvSpPr>
          <p:cNvPr id="5" name="Date Placeholder 4">
            <a:extLst>
              <a:ext uri="{FF2B5EF4-FFF2-40B4-BE49-F238E27FC236}">
                <a16:creationId xmlns:a16="http://schemas.microsoft.com/office/drawing/2014/main" id="{5763E547-66FF-8D41-A445-B9D23F2D3AC3}"/>
              </a:ext>
            </a:extLst>
          </p:cNvPr>
          <p:cNvSpPr>
            <a:spLocks noGrp="1"/>
          </p:cNvSpPr>
          <p:nvPr>
            <p:ph type="dt" sz="half" idx="10"/>
          </p:nvPr>
        </p:nvSpPr>
        <p:spPr/>
        <p:txBody>
          <a:bodyPr/>
          <a:lstStyle/>
          <a:p>
            <a:fld id="{BF92DA42-2970-1B4D-9C1F-77F249CD7467}" type="datetime1">
              <a:rPr lang="en-CA" smtClean="0"/>
              <a:t>2021-10-11</a:t>
            </a:fld>
            <a:endParaRPr lang="en-US" dirty="0"/>
          </a:p>
        </p:txBody>
      </p:sp>
      <p:sp>
        <p:nvSpPr>
          <p:cNvPr id="6" name="Footer Placeholder 5">
            <a:extLst>
              <a:ext uri="{FF2B5EF4-FFF2-40B4-BE49-F238E27FC236}">
                <a16:creationId xmlns:a16="http://schemas.microsoft.com/office/drawing/2014/main" id="{C403CDDC-3456-C849-BC93-92466B8AD9BE}"/>
              </a:ext>
            </a:extLst>
          </p:cNvPr>
          <p:cNvSpPr>
            <a:spLocks noGrp="1"/>
          </p:cNvSpPr>
          <p:nvPr>
            <p:ph type="ftr" sz="quarter" idx="11"/>
          </p:nvPr>
        </p:nvSpPr>
        <p:spPr/>
        <p:txBody>
          <a:bodyPr/>
          <a:lstStyle/>
          <a:p>
            <a:r>
              <a:rPr lang="en-US"/>
              <a:t>W3C Web of Things (WoT) WG/IG</a:t>
            </a:r>
          </a:p>
        </p:txBody>
      </p:sp>
      <p:sp>
        <p:nvSpPr>
          <p:cNvPr id="7" name="Slide Number Placeholder 6">
            <a:extLst>
              <a:ext uri="{FF2B5EF4-FFF2-40B4-BE49-F238E27FC236}">
                <a16:creationId xmlns:a16="http://schemas.microsoft.com/office/drawing/2014/main" id="{B2AB2D99-10F9-7144-B8A4-C7301A569FCB}"/>
              </a:ext>
            </a:extLst>
          </p:cNvPr>
          <p:cNvSpPr>
            <a:spLocks noGrp="1"/>
          </p:cNvSpPr>
          <p:nvPr>
            <p:ph type="sldNum" sz="quarter" idx="12"/>
          </p:nvPr>
        </p:nvSpPr>
        <p:spPr/>
        <p:txBody>
          <a:bodyPr/>
          <a:lstStyle/>
          <a:p>
            <a:fld id="{055BDE2E-7167-1944-9FEE-E44668D91CB6}" type="slidenum">
              <a:rPr lang="en-US" smtClean="0"/>
              <a:t>3</a:t>
            </a:fld>
            <a:endParaRPr lang="en-US"/>
          </a:p>
        </p:txBody>
      </p:sp>
    </p:spTree>
    <p:extLst>
      <p:ext uri="{BB962C8B-B14F-4D97-AF65-F5344CB8AC3E}">
        <p14:creationId xmlns:p14="http://schemas.microsoft.com/office/powerpoint/2010/main" val="255952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5EE97-9B70-9643-B868-76A37B9210E2}"/>
              </a:ext>
            </a:extLst>
          </p:cNvPr>
          <p:cNvSpPr>
            <a:spLocks noGrp="1"/>
          </p:cNvSpPr>
          <p:nvPr>
            <p:ph type="title"/>
          </p:nvPr>
        </p:nvSpPr>
        <p:spPr/>
        <p:txBody>
          <a:bodyPr/>
          <a:lstStyle/>
          <a:p>
            <a:r>
              <a:rPr lang="de-DE" dirty="0"/>
              <a:t>TD 1.1 </a:t>
            </a:r>
            <a:r>
              <a:rPr lang="de-DE" dirty="0" err="1"/>
              <a:t>vs</a:t>
            </a:r>
            <a:r>
              <a:rPr lang="de-DE" dirty="0"/>
              <a:t> TD 2.0  (I/III)</a:t>
            </a:r>
            <a:br>
              <a:rPr lang="de-DE" dirty="0"/>
            </a:br>
            <a:endParaRPr lang="en-US" dirty="0"/>
          </a:p>
        </p:txBody>
      </p:sp>
      <p:sp>
        <p:nvSpPr>
          <p:cNvPr id="3" name="Inhaltsplatzhalter 2">
            <a:extLst>
              <a:ext uri="{FF2B5EF4-FFF2-40B4-BE49-F238E27FC236}">
                <a16:creationId xmlns:a16="http://schemas.microsoft.com/office/drawing/2014/main" id="{358EDFBA-61BD-594C-9D6B-0A8D63DA2546}"/>
              </a:ext>
            </a:extLst>
          </p:cNvPr>
          <p:cNvSpPr>
            <a:spLocks noGrp="1"/>
          </p:cNvSpPr>
          <p:nvPr>
            <p:ph idx="1"/>
          </p:nvPr>
        </p:nvSpPr>
        <p:spPr/>
        <p:txBody>
          <a:bodyPr>
            <a:normAutofit lnSpcReduction="10000"/>
          </a:bodyPr>
          <a:lstStyle/>
          <a:p>
            <a:r>
              <a:rPr lang="en-US" dirty="0"/>
              <a:t>The intention of TD 1.1 was to be backward compatible with TD 1.0.</a:t>
            </a:r>
          </a:p>
          <a:p>
            <a:pPr>
              <a:buFont typeface="Wingdings" pitchFamily="2" charset="2"/>
              <a:buChar char="à"/>
            </a:pPr>
            <a:r>
              <a:rPr lang="en-US" dirty="0">
                <a:sym typeface="Wingdings" pitchFamily="2" charset="2"/>
              </a:rPr>
              <a:t>TD processor based on TD 1.0 implementation shall also work for TD 1.1 versions</a:t>
            </a:r>
          </a:p>
          <a:p>
            <a:pPr>
              <a:buFont typeface="Wingdings" pitchFamily="2" charset="2"/>
              <a:buChar char="à"/>
            </a:pPr>
            <a:endParaRPr lang="en-US" dirty="0">
              <a:sym typeface="Wingdings" pitchFamily="2" charset="2"/>
            </a:endParaRPr>
          </a:p>
          <a:p>
            <a:r>
              <a:rPr lang="en-US" dirty="0">
                <a:sym typeface="Wingdings" pitchFamily="2" charset="2"/>
              </a:rPr>
              <a:t>Many of the new features in the latest TD 1.1 draft could fulfill the promise so far</a:t>
            </a:r>
          </a:p>
          <a:p>
            <a:endParaRPr lang="en-US" dirty="0">
              <a:sym typeface="Wingdings" pitchFamily="2" charset="2"/>
            </a:endParaRPr>
          </a:p>
          <a:p>
            <a:r>
              <a:rPr lang="en-US" dirty="0">
                <a:sym typeface="Wingdings" pitchFamily="2" charset="2"/>
              </a:rPr>
              <a:t>However, some very useful features, however, would break </a:t>
            </a:r>
            <a:r>
              <a:rPr lang="en-US" dirty="0"/>
              <a:t>backward compatibility, </a:t>
            </a:r>
            <a:r>
              <a:rPr lang="en-US" dirty="0" err="1"/>
              <a:t>e.g</a:t>
            </a:r>
            <a:endParaRPr lang="en-US" dirty="0"/>
          </a:p>
          <a:p>
            <a:pPr lvl="1"/>
            <a:r>
              <a:rPr lang="en-US" dirty="0">
                <a:sym typeface="Wingdings" pitchFamily="2" charset="2"/>
                <a:hlinkClick r:id="rId2"/>
              </a:rPr>
              <a:t>define forms optional and introducing global endpoint definitions for optimization  </a:t>
            </a:r>
            <a:r>
              <a:rPr lang="en-US" dirty="0">
                <a:sym typeface="Wingdings" pitchFamily="2" charset="2"/>
              </a:rPr>
              <a:t> </a:t>
            </a:r>
          </a:p>
          <a:p>
            <a:pPr marL="0" indent="0">
              <a:buNone/>
            </a:pPr>
            <a:endParaRPr lang="en-US" dirty="0">
              <a:sym typeface="Wingdings" pitchFamily="2" charset="2"/>
            </a:endParaRPr>
          </a:p>
          <a:p>
            <a:pPr marL="0" indent="0">
              <a:buNone/>
            </a:pPr>
            <a:endParaRPr lang="en-US" dirty="0"/>
          </a:p>
          <a:p>
            <a:endParaRPr lang="en-US" dirty="0"/>
          </a:p>
        </p:txBody>
      </p:sp>
      <p:sp>
        <p:nvSpPr>
          <p:cNvPr id="4" name="Fußzeilenplatzhalter 3">
            <a:extLst>
              <a:ext uri="{FF2B5EF4-FFF2-40B4-BE49-F238E27FC236}">
                <a16:creationId xmlns:a16="http://schemas.microsoft.com/office/drawing/2014/main" id="{D999A5E2-4826-CE41-8EA2-E04CB080B8C5}"/>
              </a:ext>
            </a:extLst>
          </p:cNvPr>
          <p:cNvSpPr>
            <a:spLocks noGrp="1"/>
          </p:cNvSpPr>
          <p:nvPr>
            <p:ph type="ftr" sz="quarter" idx="11"/>
          </p:nvPr>
        </p:nvSpPr>
        <p:spPr/>
        <p:txBody>
          <a:bodyPr/>
          <a:lstStyle/>
          <a:p>
            <a:r>
              <a:rPr lang="en-US"/>
              <a:t>W3C Web of Things (WoT) WG/IG</a:t>
            </a:r>
          </a:p>
        </p:txBody>
      </p:sp>
      <p:sp>
        <p:nvSpPr>
          <p:cNvPr id="5" name="Foliennummernplatzhalter 4">
            <a:extLst>
              <a:ext uri="{FF2B5EF4-FFF2-40B4-BE49-F238E27FC236}">
                <a16:creationId xmlns:a16="http://schemas.microsoft.com/office/drawing/2014/main" id="{CAF65F22-2B97-044B-A230-0862E9B2F30D}"/>
              </a:ext>
            </a:extLst>
          </p:cNvPr>
          <p:cNvSpPr>
            <a:spLocks noGrp="1"/>
          </p:cNvSpPr>
          <p:nvPr>
            <p:ph type="sldNum" sz="quarter" idx="12"/>
          </p:nvPr>
        </p:nvSpPr>
        <p:spPr/>
        <p:txBody>
          <a:bodyPr/>
          <a:lstStyle/>
          <a:p>
            <a:fld id="{055BDE2E-7167-1944-9FEE-E44668D91CB6}" type="slidenum">
              <a:rPr lang="en-US" smtClean="0"/>
              <a:t>4</a:t>
            </a:fld>
            <a:endParaRPr lang="en-US"/>
          </a:p>
        </p:txBody>
      </p:sp>
      <p:sp>
        <p:nvSpPr>
          <p:cNvPr id="6" name="Datumsplatzhalter 5">
            <a:extLst>
              <a:ext uri="{FF2B5EF4-FFF2-40B4-BE49-F238E27FC236}">
                <a16:creationId xmlns:a16="http://schemas.microsoft.com/office/drawing/2014/main" id="{3E76CD83-C6EC-074D-AEE5-490DD53914E7}"/>
              </a:ext>
            </a:extLst>
          </p:cNvPr>
          <p:cNvSpPr>
            <a:spLocks noGrp="1"/>
          </p:cNvSpPr>
          <p:nvPr>
            <p:ph type="dt" sz="half" idx="10"/>
          </p:nvPr>
        </p:nvSpPr>
        <p:spPr/>
        <p:txBody>
          <a:bodyPr/>
          <a:lstStyle/>
          <a:p>
            <a:fld id="{B929AB1E-7FD9-0A40-B7C0-508CCACB3E9A}" type="datetime1">
              <a:rPr lang="en-CA" smtClean="0"/>
              <a:t>2021-10-11</a:t>
            </a:fld>
            <a:endParaRPr lang="en-US"/>
          </a:p>
        </p:txBody>
      </p:sp>
    </p:spTree>
    <p:extLst>
      <p:ext uri="{BB962C8B-B14F-4D97-AF65-F5344CB8AC3E}">
        <p14:creationId xmlns:p14="http://schemas.microsoft.com/office/powerpoint/2010/main" val="355298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4B916-39F2-4A41-AAEC-E9C1A04381A8}"/>
              </a:ext>
            </a:extLst>
          </p:cNvPr>
          <p:cNvSpPr>
            <a:spLocks noGrp="1"/>
          </p:cNvSpPr>
          <p:nvPr>
            <p:ph type="title"/>
          </p:nvPr>
        </p:nvSpPr>
        <p:spPr/>
        <p:txBody>
          <a:bodyPr/>
          <a:lstStyle/>
          <a:p>
            <a:r>
              <a:rPr lang="de-DE" dirty="0"/>
              <a:t>TD 1.1 </a:t>
            </a:r>
            <a:r>
              <a:rPr lang="de-DE" dirty="0" err="1"/>
              <a:t>vs</a:t>
            </a:r>
            <a:r>
              <a:rPr lang="de-DE" dirty="0"/>
              <a:t> TD 2.0  (II/III)</a:t>
            </a:r>
            <a:endParaRPr lang="en-US" dirty="0"/>
          </a:p>
        </p:txBody>
      </p:sp>
      <p:sp>
        <p:nvSpPr>
          <p:cNvPr id="3" name="Inhaltsplatzhalter 2">
            <a:extLst>
              <a:ext uri="{FF2B5EF4-FFF2-40B4-BE49-F238E27FC236}">
                <a16:creationId xmlns:a16="http://schemas.microsoft.com/office/drawing/2014/main" id="{9D2F03D4-7455-D743-AA63-44009AB1BAB5}"/>
              </a:ext>
            </a:extLst>
          </p:cNvPr>
          <p:cNvSpPr>
            <a:spLocks noGrp="1"/>
          </p:cNvSpPr>
          <p:nvPr>
            <p:ph idx="1"/>
          </p:nvPr>
        </p:nvSpPr>
        <p:spPr>
          <a:xfrm>
            <a:off x="838199" y="1298222"/>
            <a:ext cx="8616885" cy="4878741"/>
          </a:xfrm>
        </p:spPr>
        <p:txBody>
          <a:bodyPr>
            <a:normAutofit fontScale="85000" lnSpcReduction="10000"/>
          </a:bodyPr>
          <a:lstStyle/>
          <a:p>
            <a:r>
              <a:rPr lang="en-US" dirty="0"/>
              <a:t>Example: </a:t>
            </a:r>
          </a:p>
          <a:p>
            <a:pPr lvl="1"/>
            <a:r>
              <a:rPr lang="en-US" dirty="0" err="1"/>
              <a:t>WebSockets</a:t>
            </a:r>
            <a:r>
              <a:rPr lang="en-US" dirty="0"/>
              <a:t> </a:t>
            </a:r>
          </a:p>
          <a:p>
            <a:pPr lvl="2"/>
            <a:r>
              <a:rPr lang="en-US" dirty="0"/>
              <a:t>typically, WS are announced once which IP and Port address is used</a:t>
            </a:r>
          </a:p>
          <a:p>
            <a:pPr lvl="2"/>
            <a:r>
              <a:rPr lang="en-US" dirty="0"/>
              <a:t>subprotocol would give the context about a specific protocol behavior for the interaction affordances (e.g., </a:t>
            </a:r>
            <a:r>
              <a:rPr lang="en-US" dirty="0" err="1"/>
              <a:t>webthing</a:t>
            </a:r>
            <a:r>
              <a:rPr lang="en-US" dirty="0"/>
              <a:t>, </a:t>
            </a:r>
            <a:r>
              <a:rPr lang="en-US" dirty="0" err="1"/>
              <a:t>coap</a:t>
            </a:r>
            <a:r>
              <a:rPr lang="en-US" dirty="0"/>
              <a:t>)  </a:t>
            </a:r>
          </a:p>
          <a:p>
            <a:pPr lvl="2"/>
            <a:r>
              <a:rPr lang="en-US" dirty="0"/>
              <a:t>To be compliant with TD 1.0, forms in the interaction affordances would be always have identical, </a:t>
            </a:r>
            <a:r>
              <a:rPr lang="en-US" dirty="0">
                <a:hlinkClick r:id="rId2"/>
              </a:rPr>
              <a:t>redundant information</a:t>
            </a:r>
            <a:endParaRPr lang="en-US" dirty="0"/>
          </a:p>
          <a:p>
            <a:pPr lvl="2"/>
            <a:r>
              <a:rPr lang="en-US" dirty="0"/>
              <a:t>each form entry would signalize, that I have open the connection again and </a:t>
            </a:r>
            <a:r>
              <a:rPr lang="en-US" dirty="0" err="1"/>
              <a:t>agin</a:t>
            </a:r>
            <a:r>
              <a:rPr lang="en-US" dirty="0"/>
              <a:t> </a:t>
            </a:r>
          </a:p>
          <a:p>
            <a:pPr lvl="2">
              <a:buFont typeface="Wingdings" pitchFamily="2" charset="2"/>
              <a:buChar char="à"/>
            </a:pPr>
            <a:r>
              <a:rPr lang="en-US" dirty="0">
                <a:sym typeface="Wingdings" pitchFamily="2" charset="2"/>
              </a:rPr>
              <a:t>Solution: Global definition of an “endpoint” that announce WS usage + address information + </a:t>
            </a:r>
            <a:r>
              <a:rPr lang="en-US" dirty="0" err="1">
                <a:sym typeface="Wingdings" pitchFamily="2" charset="2"/>
              </a:rPr>
              <a:t>contentType</a:t>
            </a:r>
            <a:r>
              <a:rPr lang="en-US" dirty="0">
                <a:sym typeface="Wingdings" pitchFamily="2" charset="2"/>
              </a:rPr>
              <a:t> + subprotocol</a:t>
            </a:r>
          </a:p>
          <a:p>
            <a:pPr lvl="2">
              <a:buFont typeface="Wingdings" pitchFamily="2" charset="2"/>
              <a:buChar char="à"/>
            </a:pPr>
            <a:endParaRPr lang="en-US" dirty="0">
              <a:sym typeface="Wingdings" pitchFamily="2" charset="2"/>
            </a:endParaRPr>
          </a:p>
          <a:p>
            <a:pPr lvl="1"/>
            <a:r>
              <a:rPr lang="en-US" dirty="0">
                <a:sym typeface="Wingdings" pitchFamily="2" charset="2"/>
              </a:rPr>
              <a:t>Other protocols would also benefit of a global “endpoint” definition to point what is the “initialization” of the connection to the Thing which is then used to interact with Thing’s affordances e.g., to MQTT Broker, Modbus device, …) and to provide basic communication paradigm (</a:t>
            </a:r>
            <a:r>
              <a:rPr lang="en-US" dirty="0" err="1">
                <a:sym typeface="Wingdings" pitchFamily="2" charset="2"/>
              </a:rPr>
              <a:t>contentType</a:t>
            </a:r>
            <a:r>
              <a:rPr lang="en-US" dirty="0">
                <a:sym typeface="Wingdings" pitchFamily="2" charset="2"/>
              </a:rPr>
              <a:t>, </a:t>
            </a:r>
            <a:r>
              <a:rPr lang="en-US" dirty="0" err="1">
                <a:sym typeface="Wingdings" pitchFamily="2" charset="2"/>
              </a:rPr>
              <a:t>byteSeq</a:t>
            </a:r>
            <a:r>
              <a:rPr lang="en-US" dirty="0">
                <a:sym typeface="Wingdings" pitchFamily="2" charset="2"/>
              </a:rPr>
              <a:t> (e.g., big or little endian)) </a:t>
            </a:r>
          </a:p>
          <a:p>
            <a:pPr lvl="1"/>
            <a:br>
              <a:rPr lang="en-US" dirty="0">
                <a:sym typeface="Wingdings" pitchFamily="2" charset="2"/>
              </a:rPr>
            </a:br>
            <a:endParaRPr lang="en-US" dirty="0">
              <a:sym typeface="Wingdings" pitchFamily="2" charset="2"/>
            </a:endParaRPr>
          </a:p>
          <a:p>
            <a:pPr lvl="2"/>
            <a:endParaRPr lang="en-US" dirty="0">
              <a:sym typeface="Wingdings" pitchFamily="2" charset="2"/>
            </a:endParaRPr>
          </a:p>
          <a:p>
            <a:pPr marL="457200" lvl="1" indent="0">
              <a:buNone/>
            </a:pPr>
            <a:endParaRPr lang="en-US" dirty="0"/>
          </a:p>
        </p:txBody>
      </p:sp>
      <p:sp>
        <p:nvSpPr>
          <p:cNvPr id="4" name="Fußzeilenplatzhalter 3">
            <a:extLst>
              <a:ext uri="{FF2B5EF4-FFF2-40B4-BE49-F238E27FC236}">
                <a16:creationId xmlns:a16="http://schemas.microsoft.com/office/drawing/2014/main" id="{C602BB78-7BA1-3C44-86BC-B6086DD5D5F4}"/>
              </a:ext>
            </a:extLst>
          </p:cNvPr>
          <p:cNvSpPr>
            <a:spLocks noGrp="1"/>
          </p:cNvSpPr>
          <p:nvPr>
            <p:ph type="ftr" sz="quarter" idx="11"/>
          </p:nvPr>
        </p:nvSpPr>
        <p:spPr/>
        <p:txBody>
          <a:bodyPr/>
          <a:lstStyle/>
          <a:p>
            <a:r>
              <a:rPr lang="en-US"/>
              <a:t>W3C Web of Things (WoT) WG/IG</a:t>
            </a:r>
          </a:p>
        </p:txBody>
      </p:sp>
      <p:sp>
        <p:nvSpPr>
          <p:cNvPr id="5" name="Foliennummernplatzhalter 4">
            <a:extLst>
              <a:ext uri="{FF2B5EF4-FFF2-40B4-BE49-F238E27FC236}">
                <a16:creationId xmlns:a16="http://schemas.microsoft.com/office/drawing/2014/main" id="{06937E8B-EF80-5140-88DD-14BCB7F73C22}"/>
              </a:ext>
            </a:extLst>
          </p:cNvPr>
          <p:cNvSpPr>
            <a:spLocks noGrp="1"/>
          </p:cNvSpPr>
          <p:nvPr>
            <p:ph type="sldNum" sz="quarter" idx="12"/>
          </p:nvPr>
        </p:nvSpPr>
        <p:spPr/>
        <p:txBody>
          <a:bodyPr/>
          <a:lstStyle/>
          <a:p>
            <a:fld id="{055BDE2E-7167-1944-9FEE-E44668D91CB6}" type="slidenum">
              <a:rPr lang="en-US" smtClean="0"/>
              <a:t>5</a:t>
            </a:fld>
            <a:endParaRPr lang="en-US"/>
          </a:p>
        </p:txBody>
      </p:sp>
      <p:sp>
        <p:nvSpPr>
          <p:cNvPr id="6" name="Datumsplatzhalter 5">
            <a:extLst>
              <a:ext uri="{FF2B5EF4-FFF2-40B4-BE49-F238E27FC236}">
                <a16:creationId xmlns:a16="http://schemas.microsoft.com/office/drawing/2014/main" id="{07F7C1A9-293F-8243-AF60-7F58DF75F6AE}"/>
              </a:ext>
            </a:extLst>
          </p:cNvPr>
          <p:cNvSpPr>
            <a:spLocks noGrp="1"/>
          </p:cNvSpPr>
          <p:nvPr>
            <p:ph type="dt" sz="half" idx="10"/>
          </p:nvPr>
        </p:nvSpPr>
        <p:spPr/>
        <p:txBody>
          <a:bodyPr/>
          <a:lstStyle/>
          <a:p>
            <a:fld id="{B929AB1E-7FD9-0A40-B7C0-508CCACB3E9A}" type="datetime1">
              <a:rPr lang="en-CA" smtClean="0"/>
              <a:t>2021-10-11</a:t>
            </a:fld>
            <a:endParaRPr lang="en-US"/>
          </a:p>
        </p:txBody>
      </p:sp>
    </p:spTree>
    <p:extLst>
      <p:ext uri="{BB962C8B-B14F-4D97-AF65-F5344CB8AC3E}">
        <p14:creationId xmlns:p14="http://schemas.microsoft.com/office/powerpoint/2010/main" val="158771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7E2F7C-9794-484E-A379-3CA4F8EF53B0}"/>
              </a:ext>
            </a:extLst>
          </p:cNvPr>
          <p:cNvSpPr>
            <a:spLocks noGrp="1"/>
          </p:cNvSpPr>
          <p:nvPr>
            <p:ph type="title"/>
          </p:nvPr>
        </p:nvSpPr>
        <p:spPr/>
        <p:txBody>
          <a:bodyPr/>
          <a:lstStyle/>
          <a:p>
            <a:r>
              <a:rPr lang="de-DE" dirty="0"/>
              <a:t>TD 1.1 </a:t>
            </a:r>
            <a:r>
              <a:rPr lang="de-DE" dirty="0" err="1"/>
              <a:t>vs</a:t>
            </a:r>
            <a:r>
              <a:rPr lang="de-DE" dirty="0"/>
              <a:t> TD 2.0  (III/III)</a:t>
            </a:r>
            <a:endParaRPr lang="en-US" dirty="0"/>
          </a:p>
        </p:txBody>
      </p:sp>
      <p:sp>
        <p:nvSpPr>
          <p:cNvPr id="3" name="Inhaltsplatzhalter 2">
            <a:extLst>
              <a:ext uri="{FF2B5EF4-FFF2-40B4-BE49-F238E27FC236}">
                <a16:creationId xmlns:a16="http://schemas.microsoft.com/office/drawing/2014/main" id="{DCE2DA8E-D157-F64A-817F-AE5E7F76191D}"/>
              </a:ext>
            </a:extLst>
          </p:cNvPr>
          <p:cNvSpPr>
            <a:spLocks noGrp="1"/>
          </p:cNvSpPr>
          <p:nvPr>
            <p:ph idx="1"/>
          </p:nvPr>
        </p:nvSpPr>
        <p:spPr/>
        <p:txBody>
          <a:bodyPr>
            <a:normAutofit fontScale="85000" lnSpcReduction="20000"/>
          </a:bodyPr>
          <a:lstStyle/>
          <a:p>
            <a:r>
              <a:rPr lang="en-US" dirty="0"/>
              <a:t>Questions:</a:t>
            </a:r>
          </a:p>
          <a:p>
            <a:pPr lvl="1"/>
            <a:r>
              <a:rPr lang="en-US" dirty="0"/>
              <a:t>Shall we stay with TD 1.1, however, keep backwards compatibility as much as possible with exceptions? E.g.,</a:t>
            </a:r>
          </a:p>
          <a:p>
            <a:pPr lvl="2"/>
            <a:r>
              <a:rPr lang="en-US" dirty="0"/>
              <a:t>Provide developer note that says like “If you want it to be backward compatible, you should provide forms with the mandatory content at the interaction level.”</a:t>
            </a:r>
            <a:br>
              <a:rPr lang="en-US" dirty="0"/>
            </a:br>
            <a:endParaRPr lang="en-US" dirty="0"/>
          </a:p>
          <a:p>
            <a:pPr lvl="1"/>
            <a:r>
              <a:rPr lang="en-US" dirty="0"/>
              <a:t>Or should we be clear and go for TD 2.0? </a:t>
            </a:r>
          </a:p>
          <a:p>
            <a:pPr lvl="1"/>
            <a:endParaRPr lang="en-US" dirty="0"/>
          </a:p>
          <a:p>
            <a:pPr lvl="1"/>
            <a:r>
              <a:rPr lang="en-US" dirty="0"/>
              <a:t>Or should have both, TD 1.1 and TD 2.0 in </a:t>
            </a:r>
            <a:r>
              <a:rPr lang="en-US"/>
              <a:t>same charter?</a:t>
            </a:r>
            <a:endParaRPr lang="en-US" dirty="0"/>
          </a:p>
          <a:p>
            <a:pPr lvl="1"/>
            <a:endParaRPr lang="en-US" dirty="0"/>
          </a:p>
          <a:p>
            <a:pPr lvl="1"/>
            <a:r>
              <a:rPr lang="en-US" dirty="0"/>
              <a:t>If so, we should evaluate all </a:t>
            </a:r>
            <a:r>
              <a:rPr lang="en-US" dirty="0">
                <a:hlinkClick r:id="rId2"/>
              </a:rPr>
              <a:t>“defer to TD 2.0” labeled issues</a:t>
            </a:r>
            <a:endParaRPr lang="en-US" dirty="0"/>
          </a:p>
          <a:p>
            <a:pPr lvl="2"/>
            <a:r>
              <a:rPr lang="de-DE" dirty="0">
                <a:hlinkClick r:id="rId3"/>
              </a:rPr>
              <a:t>Adding term to indicate a stream of data</a:t>
            </a:r>
            <a:endParaRPr lang="de-DE" dirty="0"/>
          </a:p>
          <a:p>
            <a:pPr lvl="2"/>
            <a:r>
              <a:rPr lang="de-DE" dirty="0">
                <a:hlinkClick r:id="rId4"/>
              </a:rPr>
              <a:t>JSON Schema breaking changes in Drafts 2019 and newer</a:t>
            </a:r>
            <a:endParaRPr lang="de-DE" dirty="0"/>
          </a:p>
          <a:p>
            <a:pPr lvl="2"/>
            <a:r>
              <a:rPr lang="de-DE" dirty="0">
                <a:hlinkClick r:id="rId5"/>
              </a:rPr>
              <a:t>Undefined behavior for writeOnly and readOnly</a:t>
            </a:r>
            <a:endParaRPr lang="de-DE" dirty="0"/>
          </a:p>
          <a:p>
            <a:pPr lvl="2"/>
            <a:r>
              <a:rPr lang="de-DE" dirty="0">
                <a:hlinkClick r:id="rId6"/>
              </a:rPr>
              <a:t>Single 'base' field but multiple 'forms' elements</a:t>
            </a:r>
            <a:endParaRPr lang="de-DE" dirty="0"/>
          </a:p>
          <a:p>
            <a:pPr lvl="2"/>
            <a:r>
              <a:rPr lang="de-DE" dirty="0">
                <a:hlinkClick r:id="rId7"/>
              </a:rPr>
              <a:t>Reconsider security &amp; securityDefinitions being mandatory</a:t>
            </a:r>
            <a:endParaRPr lang="de-DE" dirty="0"/>
          </a:p>
          <a:p>
            <a:pPr lvl="2"/>
            <a:r>
              <a:rPr lang="de-DE" dirty="0">
                <a:hlinkClick r:id="rId8"/>
              </a:rPr>
              <a:t>Is the use of "$ref" and "definitions" allowed in TD ?</a:t>
            </a:r>
            <a:endParaRPr lang="de-DE" dirty="0"/>
          </a:p>
          <a:p>
            <a:pPr lvl="2"/>
            <a:r>
              <a:rPr lang="de-DE" dirty="0">
                <a:hlinkClick r:id="rId9"/>
              </a:rPr>
              <a:t>Add overridable global default value(s) for mediaType</a:t>
            </a:r>
            <a:endParaRPr lang="de-DE" dirty="0"/>
          </a:p>
          <a:p>
            <a:pPr lvl="2"/>
            <a:r>
              <a:rPr lang="de-DE" dirty="0"/>
              <a:t>..</a:t>
            </a:r>
          </a:p>
          <a:p>
            <a:pPr lvl="2"/>
            <a:endParaRPr lang="en-US" dirty="0"/>
          </a:p>
          <a:p>
            <a:pPr marL="457200" lvl="1" indent="0">
              <a:buNone/>
            </a:pPr>
            <a:endParaRPr lang="en-US" dirty="0"/>
          </a:p>
        </p:txBody>
      </p:sp>
      <p:sp>
        <p:nvSpPr>
          <p:cNvPr id="4" name="Fußzeilenplatzhalter 3">
            <a:extLst>
              <a:ext uri="{FF2B5EF4-FFF2-40B4-BE49-F238E27FC236}">
                <a16:creationId xmlns:a16="http://schemas.microsoft.com/office/drawing/2014/main" id="{80EF6148-6D08-514C-8AFA-1D4615518CD7}"/>
              </a:ext>
            </a:extLst>
          </p:cNvPr>
          <p:cNvSpPr>
            <a:spLocks noGrp="1"/>
          </p:cNvSpPr>
          <p:nvPr>
            <p:ph type="ftr" sz="quarter" idx="11"/>
          </p:nvPr>
        </p:nvSpPr>
        <p:spPr/>
        <p:txBody>
          <a:bodyPr/>
          <a:lstStyle/>
          <a:p>
            <a:r>
              <a:rPr lang="en-US"/>
              <a:t>W3C Web of Things (WoT) WG/IG</a:t>
            </a:r>
          </a:p>
        </p:txBody>
      </p:sp>
      <p:sp>
        <p:nvSpPr>
          <p:cNvPr id="5" name="Foliennummernplatzhalter 4">
            <a:extLst>
              <a:ext uri="{FF2B5EF4-FFF2-40B4-BE49-F238E27FC236}">
                <a16:creationId xmlns:a16="http://schemas.microsoft.com/office/drawing/2014/main" id="{FFCBEEA2-6FC0-CA44-B94A-13EF6CCC32CC}"/>
              </a:ext>
            </a:extLst>
          </p:cNvPr>
          <p:cNvSpPr>
            <a:spLocks noGrp="1"/>
          </p:cNvSpPr>
          <p:nvPr>
            <p:ph type="sldNum" sz="quarter" idx="12"/>
          </p:nvPr>
        </p:nvSpPr>
        <p:spPr/>
        <p:txBody>
          <a:bodyPr/>
          <a:lstStyle/>
          <a:p>
            <a:fld id="{055BDE2E-7167-1944-9FEE-E44668D91CB6}" type="slidenum">
              <a:rPr lang="en-US" smtClean="0"/>
              <a:t>6</a:t>
            </a:fld>
            <a:endParaRPr lang="en-US"/>
          </a:p>
        </p:txBody>
      </p:sp>
      <p:sp>
        <p:nvSpPr>
          <p:cNvPr id="6" name="Datumsplatzhalter 5">
            <a:extLst>
              <a:ext uri="{FF2B5EF4-FFF2-40B4-BE49-F238E27FC236}">
                <a16:creationId xmlns:a16="http://schemas.microsoft.com/office/drawing/2014/main" id="{F18CF014-733B-944A-833E-3B5CDDDDEDF0}"/>
              </a:ext>
            </a:extLst>
          </p:cNvPr>
          <p:cNvSpPr>
            <a:spLocks noGrp="1"/>
          </p:cNvSpPr>
          <p:nvPr>
            <p:ph type="dt" sz="half" idx="10"/>
          </p:nvPr>
        </p:nvSpPr>
        <p:spPr/>
        <p:txBody>
          <a:bodyPr/>
          <a:lstStyle/>
          <a:p>
            <a:fld id="{B929AB1E-7FD9-0A40-B7C0-508CCACB3E9A}" type="datetime1">
              <a:rPr lang="en-CA" smtClean="0"/>
              <a:t>2021-10-11</a:t>
            </a:fld>
            <a:endParaRPr lang="en-US"/>
          </a:p>
        </p:txBody>
      </p:sp>
    </p:spTree>
    <p:extLst>
      <p:ext uri="{BB962C8B-B14F-4D97-AF65-F5344CB8AC3E}">
        <p14:creationId xmlns:p14="http://schemas.microsoft.com/office/powerpoint/2010/main" val="249797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4D3E3-42CC-0B42-96A3-6E5A3B9AF465}"/>
              </a:ext>
            </a:extLst>
          </p:cNvPr>
          <p:cNvSpPr>
            <a:spLocks noGrp="1"/>
          </p:cNvSpPr>
          <p:nvPr>
            <p:ph type="title"/>
          </p:nvPr>
        </p:nvSpPr>
        <p:spPr/>
        <p:txBody>
          <a:bodyPr/>
          <a:lstStyle/>
          <a:p>
            <a:r>
              <a:rPr lang="en-US" dirty="0"/>
              <a:t>Thing Model Update</a:t>
            </a:r>
          </a:p>
        </p:txBody>
      </p:sp>
      <p:sp>
        <p:nvSpPr>
          <p:cNvPr id="3" name="Inhaltsplatzhalter 2">
            <a:extLst>
              <a:ext uri="{FF2B5EF4-FFF2-40B4-BE49-F238E27FC236}">
                <a16:creationId xmlns:a16="http://schemas.microsoft.com/office/drawing/2014/main" id="{A543224B-6800-B04D-89AB-E1F2264DA78F}"/>
              </a:ext>
            </a:extLst>
          </p:cNvPr>
          <p:cNvSpPr>
            <a:spLocks noGrp="1"/>
          </p:cNvSpPr>
          <p:nvPr>
            <p:ph idx="1"/>
          </p:nvPr>
        </p:nvSpPr>
        <p:spPr>
          <a:xfrm>
            <a:off x="838200" y="1298222"/>
            <a:ext cx="7165157" cy="4878741"/>
          </a:xfrm>
        </p:spPr>
        <p:txBody>
          <a:bodyPr>
            <a:normAutofit/>
          </a:bodyPr>
          <a:lstStyle/>
          <a:p>
            <a:r>
              <a:rPr lang="en-US" dirty="0"/>
              <a:t>New update is provided in </a:t>
            </a:r>
            <a:r>
              <a:rPr lang="en-US" dirty="0">
                <a:hlinkClick r:id="rId2"/>
              </a:rPr>
              <a:t>WIP: Updates for TM Chapter</a:t>
            </a:r>
            <a:endParaRPr lang="en-US" dirty="0"/>
          </a:p>
          <a:p>
            <a:endParaRPr lang="en-US" dirty="0"/>
          </a:p>
          <a:p>
            <a:r>
              <a:rPr lang="en-US" dirty="0"/>
              <a:t>New feature: TM Composition with two TD generation strategies</a:t>
            </a:r>
          </a:p>
          <a:p>
            <a:pPr lvl="1"/>
            <a:r>
              <a:rPr lang="en-US" dirty="0"/>
              <a:t>New relation </a:t>
            </a:r>
            <a:r>
              <a:rPr lang="en-US" dirty="0" err="1"/>
              <a:t>typ</a:t>
            </a:r>
            <a:r>
              <a:rPr lang="en-US" dirty="0"/>
              <a:t> in links “</a:t>
            </a:r>
            <a:r>
              <a:rPr lang="en-US" dirty="0" err="1"/>
              <a:t>tm:submodel</a:t>
            </a:r>
            <a:r>
              <a:rPr lang="en-US" dirty="0"/>
              <a:t>”</a:t>
            </a:r>
          </a:p>
          <a:p>
            <a:pPr lvl="1"/>
            <a:r>
              <a:rPr lang="en-US" dirty="0"/>
              <a:t>provide “instanceName” for distinguishing same TM compositions</a:t>
            </a:r>
          </a:p>
          <a:p>
            <a:pPr marL="0" indent="0">
              <a:buNone/>
            </a:pPr>
            <a:endParaRPr lang="en-US" dirty="0"/>
          </a:p>
          <a:p>
            <a:r>
              <a:rPr lang="en-US" dirty="0"/>
              <a:t>Evaluated in </a:t>
            </a:r>
            <a:r>
              <a:rPr lang="en-US" dirty="0">
                <a:hlinkClick r:id="rId3"/>
              </a:rPr>
              <a:t>PlugFest</a:t>
            </a:r>
            <a:endParaRPr lang="en-US" dirty="0"/>
          </a:p>
          <a:p>
            <a:endParaRPr lang="en-US" dirty="0"/>
          </a:p>
          <a:p>
            <a:pPr marL="0" indent="0">
              <a:buNone/>
            </a:pPr>
            <a:endParaRPr lang="en-US" dirty="0"/>
          </a:p>
        </p:txBody>
      </p:sp>
      <p:sp>
        <p:nvSpPr>
          <p:cNvPr id="4" name="Fußzeilenplatzhalter 3">
            <a:extLst>
              <a:ext uri="{FF2B5EF4-FFF2-40B4-BE49-F238E27FC236}">
                <a16:creationId xmlns:a16="http://schemas.microsoft.com/office/drawing/2014/main" id="{D5A51D2F-3367-7A45-9C6B-8802D863AABD}"/>
              </a:ext>
            </a:extLst>
          </p:cNvPr>
          <p:cNvSpPr>
            <a:spLocks noGrp="1"/>
          </p:cNvSpPr>
          <p:nvPr>
            <p:ph type="ftr" sz="quarter" idx="11"/>
          </p:nvPr>
        </p:nvSpPr>
        <p:spPr/>
        <p:txBody>
          <a:bodyPr/>
          <a:lstStyle/>
          <a:p>
            <a:r>
              <a:rPr lang="en-US"/>
              <a:t>W3C Web of Things (WoT) WG/IG</a:t>
            </a:r>
          </a:p>
        </p:txBody>
      </p:sp>
      <p:sp>
        <p:nvSpPr>
          <p:cNvPr id="5" name="Foliennummernplatzhalter 4">
            <a:extLst>
              <a:ext uri="{FF2B5EF4-FFF2-40B4-BE49-F238E27FC236}">
                <a16:creationId xmlns:a16="http://schemas.microsoft.com/office/drawing/2014/main" id="{E58C979C-DAF8-6F48-AABC-3609F8087CFF}"/>
              </a:ext>
            </a:extLst>
          </p:cNvPr>
          <p:cNvSpPr>
            <a:spLocks noGrp="1"/>
          </p:cNvSpPr>
          <p:nvPr>
            <p:ph type="sldNum" sz="quarter" idx="12"/>
          </p:nvPr>
        </p:nvSpPr>
        <p:spPr/>
        <p:txBody>
          <a:bodyPr/>
          <a:lstStyle/>
          <a:p>
            <a:fld id="{055BDE2E-7167-1944-9FEE-E44668D91CB6}" type="slidenum">
              <a:rPr lang="en-US" smtClean="0"/>
              <a:t>7</a:t>
            </a:fld>
            <a:endParaRPr lang="en-US"/>
          </a:p>
        </p:txBody>
      </p:sp>
      <p:sp>
        <p:nvSpPr>
          <p:cNvPr id="6" name="Datumsplatzhalter 5">
            <a:extLst>
              <a:ext uri="{FF2B5EF4-FFF2-40B4-BE49-F238E27FC236}">
                <a16:creationId xmlns:a16="http://schemas.microsoft.com/office/drawing/2014/main" id="{F331B7B4-3CA4-7A46-9DD2-C65C5F8BC67F}"/>
              </a:ext>
            </a:extLst>
          </p:cNvPr>
          <p:cNvSpPr>
            <a:spLocks noGrp="1"/>
          </p:cNvSpPr>
          <p:nvPr>
            <p:ph type="dt" sz="half" idx="10"/>
          </p:nvPr>
        </p:nvSpPr>
        <p:spPr/>
        <p:txBody>
          <a:bodyPr/>
          <a:lstStyle/>
          <a:p>
            <a:fld id="{B929AB1E-7FD9-0A40-B7C0-508CCACB3E9A}" type="datetime1">
              <a:rPr lang="en-CA" smtClean="0"/>
              <a:t>2021-10-11</a:t>
            </a:fld>
            <a:endParaRPr lang="en-US"/>
          </a:p>
        </p:txBody>
      </p:sp>
      <p:pic>
        <p:nvPicPr>
          <p:cNvPr id="1026" name="Picture 2" descr="image">
            <a:extLst>
              <a:ext uri="{FF2B5EF4-FFF2-40B4-BE49-F238E27FC236}">
                <a16:creationId xmlns:a16="http://schemas.microsoft.com/office/drawing/2014/main" id="{1ED1BCF6-A7B2-6340-8D3C-24B1F45F4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4001" y="5143258"/>
            <a:ext cx="2605333" cy="1213092"/>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2BB8D8E0-9778-2144-82B2-761C67D5A182}"/>
              </a:ext>
            </a:extLst>
          </p:cNvPr>
          <p:cNvPicPr>
            <a:picLocks noChangeAspect="1"/>
          </p:cNvPicPr>
          <p:nvPr/>
        </p:nvPicPr>
        <p:blipFill>
          <a:blip r:embed="rId5"/>
          <a:stretch>
            <a:fillRect/>
          </a:stretch>
        </p:blipFill>
        <p:spPr>
          <a:xfrm>
            <a:off x="8003357" y="1917491"/>
            <a:ext cx="3895469" cy="3023017"/>
          </a:xfrm>
          <a:prstGeom prst="rect">
            <a:avLst/>
          </a:prstGeom>
        </p:spPr>
      </p:pic>
      <p:sp>
        <p:nvSpPr>
          <p:cNvPr id="8" name="Oval 7">
            <a:extLst>
              <a:ext uri="{FF2B5EF4-FFF2-40B4-BE49-F238E27FC236}">
                <a16:creationId xmlns:a16="http://schemas.microsoft.com/office/drawing/2014/main" id="{A124911C-6F94-814B-8E6F-E923AB1287F7}"/>
              </a:ext>
            </a:extLst>
          </p:cNvPr>
          <p:cNvSpPr/>
          <p:nvPr/>
        </p:nvSpPr>
        <p:spPr>
          <a:xfrm>
            <a:off x="8220173" y="2725783"/>
            <a:ext cx="1508289" cy="26251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DDE8AD-151A-3645-8525-DFB5173037C3}"/>
              </a:ext>
            </a:extLst>
          </p:cNvPr>
          <p:cNvSpPr/>
          <p:nvPr/>
        </p:nvSpPr>
        <p:spPr>
          <a:xfrm>
            <a:off x="8320322" y="3215099"/>
            <a:ext cx="1729369" cy="2018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703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A2AE563-F12E-A147-BA3B-9A4746F4FC72}" vid="{5EB9D27B-D0CC-644E-BED3-159A281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708</Words>
  <Application>Microsoft Macintosh PowerPoint</Application>
  <PresentationFormat>Breitbild</PresentationFormat>
  <Paragraphs>97</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Wingdings</vt:lpstr>
      <vt:lpstr>Office Theme</vt:lpstr>
      <vt:lpstr>Thing Description</vt:lpstr>
      <vt:lpstr>Outline</vt:lpstr>
      <vt:lpstr>What's New</vt:lpstr>
      <vt:lpstr>TD 1.1 vs TD 2.0  (I/III) </vt:lpstr>
      <vt:lpstr>TD 1.1 vs TD 2.0  (II/III)</vt:lpstr>
      <vt:lpstr>TD 1.1 vs TD 2.0  (III/III)</vt:lpstr>
      <vt:lpstr>Thing Model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Mccool, Michael</dc:creator>
  <cp:lastModifiedBy>Kaebisch, Sebastian (T RDA IOT EWT-DE)</cp:lastModifiedBy>
  <cp:revision>52</cp:revision>
  <dcterms:created xsi:type="dcterms:W3CDTF">2021-06-21T11:37:30Z</dcterms:created>
  <dcterms:modified xsi:type="dcterms:W3CDTF">2021-10-11T12:47:44Z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2021-10-06T14:30:50Z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02bd3a7a-6d40-496c-adc3-e1cbad88c956</vt:lpwstr>
  </property>
  <property fmtid="{D5CDD505-2E9C-101B-9397-08002B2CF9AE}" pid="8" name="MSIP_Label_6f75f480-7803-4ee9-bb54-84d0635fdbe7_ContentBits">
    <vt:lpwstr>0</vt:lpwstr>
  </property>
</Properties>
</file>