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3" r:id="rId4"/>
    <p:sldId id="319" r:id="rId5"/>
    <p:sldId id="320" r:id="rId6"/>
    <p:sldId id="264" r:id="rId7"/>
    <p:sldId id="292" r:id="rId8"/>
    <p:sldId id="293" r:id="rId9"/>
    <p:sldId id="295" r:id="rId10"/>
    <p:sldId id="265" r:id="rId11"/>
    <p:sldId id="296" r:id="rId12"/>
    <p:sldId id="266" r:id="rId13"/>
    <p:sldId id="300" r:id="rId14"/>
    <p:sldId id="301" r:id="rId15"/>
    <p:sldId id="270" r:id="rId16"/>
    <p:sldId id="271" r:id="rId17"/>
    <p:sldId id="272" r:id="rId18"/>
    <p:sldId id="273" r:id="rId19"/>
    <p:sldId id="274" r:id="rId20"/>
    <p:sldId id="276" r:id="rId21"/>
    <p:sldId id="312" r:id="rId22"/>
    <p:sldId id="291" r:id="rId23"/>
    <p:sldId id="275" r:id="rId24"/>
    <p:sldId id="305" r:id="rId25"/>
    <p:sldId id="311" r:id="rId26"/>
    <p:sldId id="282" r:id="rId27"/>
    <p:sldId id="310" r:id="rId28"/>
    <p:sldId id="283" r:id="rId29"/>
    <p:sldId id="316" r:id="rId30"/>
    <p:sldId id="317" r:id="rId31"/>
    <p:sldId id="318" r:id="rId32"/>
    <p:sldId id="284" r:id="rId33"/>
    <p:sldId id="285" r:id="rId34"/>
    <p:sldId id="286" r:id="rId35"/>
    <p:sldId id="302" r:id="rId36"/>
    <p:sldId id="287" r:id="rId37"/>
    <p:sldId id="288" r:id="rId38"/>
    <p:sldId id="303" r:id="rId39"/>
    <p:sldId id="267" r:id="rId40"/>
    <p:sldId id="268" r:id="rId41"/>
    <p:sldId id="269" r:id="rId42"/>
    <p:sldId id="260" r:id="rId43"/>
    <p:sldId id="257" r:id="rId44"/>
    <p:sldId id="259" r:id="rId45"/>
    <p:sldId id="315" r:id="rId46"/>
    <p:sldId id="314" r:id="rId47"/>
    <p:sldId id="294" r:id="rId48"/>
    <p:sldId id="290"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4" autoAdjust="0"/>
    <p:restoredTop sz="94660"/>
  </p:normalViewPr>
  <p:slideViewPr>
    <p:cSldViewPr snapToGrid="0">
      <p:cViewPr varScale="1">
        <p:scale>
          <a:sx n="116" d="100"/>
          <a:sy n="116" d="100"/>
        </p:scale>
        <p:origin x="102" y="4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8100A-E87B-410F-BA3A-B299B5543E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83FFA68-5633-4534-86BB-963E45A41E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6BEFFA-6668-4BE0-A6B1-0BA746D8C735}"/>
              </a:ext>
            </a:extLst>
          </p:cNvPr>
          <p:cNvSpPr>
            <a:spLocks noGrp="1"/>
          </p:cNvSpPr>
          <p:nvPr>
            <p:ph type="dt" sz="half" idx="10"/>
          </p:nvPr>
        </p:nvSpPr>
        <p:spPr/>
        <p:txBody>
          <a:bodyPr/>
          <a:lstStyle/>
          <a:p>
            <a:fld id="{6612A891-F932-4494-B511-385746C80E56}" type="datetimeFigureOut">
              <a:rPr lang="en-US" smtClean="0"/>
              <a:t>10/27/2021</a:t>
            </a:fld>
            <a:endParaRPr lang="en-US"/>
          </a:p>
        </p:txBody>
      </p:sp>
      <p:sp>
        <p:nvSpPr>
          <p:cNvPr id="5" name="Footer Placeholder 4">
            <a:extLst>
              <a:ext uri="{FF2B5EF4-FFF2-40B4-BE49-F238E27FC236}">
                <a16:creationId xmlns:a16="http://schemas.microsoft.com/office/drawing/2014/main" id="{7967A8B5-B4BD-4F17-9D2A-404ED703FC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04C487-9E2E-42CE-A8FE-FEDBC1B03CA4}"/>
              </a:ext>
            </a:extLst>
          </p:cNvPr>
          <p:cNvSpPr>
            <a:spLocks noGrp="1"/>
          </p:cNvSpPr>
          <p:nvPr>
            <p:ph type="sldNum" sz="quarter" idx="12"/>
          </p:nvPr>
        </p:nvSpPr>
        <p:spPr/>
        <p:txBody>
          <a:bodyPr/>
          <a:lstStyle/>
          <a:p>
            <a:fld id="{190E4156-D0E6-4DE9-9244-6507654EB77B}" type="slidenum">
              <a:rPr lang="en-US" smtClean="0"/>
              <a:t>‹#›</a:t>
            </a:fld>
            <a:endParaRPr lang="en-US"/>
          </a:p>
        </p:txBody>
      </p:sp>
    </p:spTree>
    <p:extLst>
      <p:ext uri="{BB962C8B-B14F-4D97-AF65-F5344CB8AC3E}">
        <p14:creationId xmlns:p14="http://schemas.microsoft.com/office/powerpoint/2010/main" val="3727233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3C308-F1F4-4DAB-BF91-727849E459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0FAAC9-D2CC-4EAC-8425-BD9D14EE51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725FD7-9977-40A4-AA4B-A0C223403FFF}"/>
              </a:ext>
            </a:extLst>
          </p:cNvPr>
          <p:cNvSpPr>
            <a:spLocks noGrp="1"/>
          </p:cNvSpPr>
          <p:nvPr>
            <p:ph type="dt" sz="half" idx="10"/>
          </p:nvPr>
        </p:nvSpPr>
        <p:spPr/>
        <p:txBody>
          <a:bodyPr/>
          <a:lstStyle/>
          <a:p>
            <a:fld id="{6612A891-F932-4494-B511-385746C80E56}" type="datetimeFigureOut">
              <a:rPr lang="en-US" smtClean="0"/>
              <a:t>10/27/2021</a:t>
            </a:fld>
            <a:endParaRPr lang="en-US"/>
          </a:p>
        </p:txBody>
      </p:sp>
      <p:sp>
        <p:nvSpPr>
          <p:cNvPr id="5" name="Footer Placeholder 4">
            <a:extLst>
              <a:ext uri="{FF2B5EF4-FFF2-40B4-BE49-F238E27FC236}">
                <a16:creationId xmlns:a16="http://schemas.microsoft.com/office/drawing/2014/main" id="{B1D073C8-FF4C-43D0-8B20-709E532507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3063AB-37E6-48DF-86ED-731CE7FCE8D4}"/>
              </a:ext>
            </a:extLst>
          </p:cNvPr>
          <p:cNvSpPr>
            <a:spLocks noGrp="1"/>
          </p:cNvSpPr>
          <p:nvPr>
            <p:ph type="sldNum" sz="quarter" idx="12"/>
          </p:nvPr>
        </p:nvSpPr>
        <p:spPr/>
        <p:txBody>
          <a:bodyPr/>
          <a:lstStyle/>
          <a:p>
            <a:fld id="{190E4156-D0E6-4DE9-9244-6507654EB77B}" type="slidenum">
              <a:rPr lang="en-US" smtClean="0"/>
              <a:t>‹#›</a:t>
            </a:fld>
            <a:endParaRPr lang="en-US"/>
          </a:p>
        </p:txBody>
      </p:sp>
    </p:spTree>
    <p:extLst>
      <p:ext uri="{BB962C8B-B14F-4D97-AF65-F5344CB8AC3E}">
        <p14:creationId xmlns:p14="http://schemas.microsoft.com/office/powerpoint/2010/main" val="2524900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1EAA31-DCB0-48AD-8FCB-1CE6C63A6D4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A6DA973-F025-41B5-9352-DEC6FC5CB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47E9A4-9A91-460C-92EA-A5A3C4644A7F}"/>
              </a:ext>
            </a:extLst>
          </p:cNvPr>
          <p:cNvSpPr>
            <a:spLocks noGrp="1"/>
          </p:cNvSpPr>
          <p:nvPr>
            <p:ph type="dt" sz="half" idx="10"/>
          </p:nvPr>
        </p:nvSpPr>
        <p:spPr/>
        <p:txBody>
          <a:bodyPr/>
          <a:lstStyle/>
          <a:p>
            <a:fld id="{6612A891-F932-4494-B511-385746C80E56}" type="datetimeFigureOut">
              <a:rPr lang="en-US" smtClean="0"/>
              <a:t>10/27/2021</a:t>
            </a:fld>
            <a:endParaRPr lang="en-US"/>
          </a:p>
        </p:txBody>
      </p:sp>
      <p:sp>
        <p:nvSpPr>
          <p:cNvPr id="5" name="Footer Placeholder 4">
            <a:extLst>
              <a:ext uri="{FF2B5EF4-FFF2-40B4-BE49-F238E27FC236}">
                <a16:creationId xmlns:a16="http://schemas.microsoft.com/office/drawing/2014/main" id="{A54C27D0-BCE9-4602-8E73-FFDA3402C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349A2E-3E16-477E-8328-42D03FD6584C}"/>
              </a:ext>
            </a:extLst>
          </p:cNvPr>
          <p:cNvSpPr>
            <a:spLocks noGrp="1"/>
          </p:cNvSpPr>
          <p:nvPr>
            <p:ph type="sldNum" sz="quarter" idx="12"/>
          </p:nvPr>
        </p:nvSpPr>
        <p:spPr/>
        <p:txBody>
          <a:bodyPr/>
          <a:lstStyle/>
          <a:p>
            <a:fld id="{190E4156-D0E6-4DE9-9244-6507654EB77B}" type="slidenum">
              <a:rPr lang="en-US" smtClean="0"/>
              <a:t>‹#›</a:t>
            </a:fld>
            <a:endParaRPr lang="en-US"/>
          </a:p>
        </p:txBody>
      </p:sp>
    </p:spTree>
    <p:extLst>
      <p:ext uri="{BB962C8B-B14F-4D97-AF65-F5344CB8AC3E}">
        <p14:creationId xmlns:p14="http://schemas.microsoft.com/office/powerpoint/2010/main" val="1127537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699A7-E5FD-4A74-AE88-F416F90AD4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9EFA0-B862-4C95-B58D-E845EA88DA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6882E7-8FEB-4654-BC33-712963DBD19C}"/>
              </a:ext>
            </a:extLst>
          </p:cNvPr>
          <p:cNvSpPr>
            <a:spLocks noGrp="1"/>
          </p:cNvSpPr>
          <p:nvPr>
            <p:ph type="dt" sz="half" idx="10"/>
          </p:nvPr>
        </p:nvSpPr>
        <p:spPr/>
        <p:txBody>
          <a:bodyPr/>
          <a:lstStyle/>
          <a:p>
            <a:fld id="{6612A891-F932-4494-B511-385746C80E56}" type="datetimeFigureOut">
              <a:rPr lang="en-US" smtClean="0"/>
              <a:t>10/27/2021</a:t>
            </a:fld>
            <a:endParaRPr lang="en-US"/>
          </a:p>
        </p:txBody>
      </p:sp>
      <p:sp>
        <p:nvSpPr>
          <p:cNvPr id="5" name="Footer Placeholder 4">
            <a:extLst>
              <a:ext uri="{FF2B5EF4-FFF2-40B4-BE49-F238E27FC236}">
                <a16:creationId xmlns:a16="http://schemas.microsoft.com/office/drawing/2014/main" id="{BD8EA688-6930-4F5C-860B-D6918AC552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309E36-0AF9-445D-ABCD-3256F1881918}"/>
              </a:ext>
            </a:extLst>
          </p:cNvPr>
          <p:cNvSpPr>
            <a:spLocks noGrp="1"/>
          </p:cNvSpPr>
          <p:nvPr>
            <p:ph type="sldNum" sz="quarter" idx="12"/>
          </p:nvPr>
        </p:nvSpPr>
        <p:spPr/>
        <p:txBody>
          <a:bodyPr/>
          <a:lstStyle/>
          <a:p>
            <a:fld id="{190E4156-D0E6-4DE9-9244-6507654EB77B}" type="slidenum">
              <a:rPr lang="en-US" smtClean="0"/>
              <a:t>‹#›</a:t>
            </a:fld>
            <a:endParaRPr lang="en-US"/>
          </a:p>
        </p:txBody>
      </p:sp>
    </p:spTree>
    <p:extLst>
      <p:ext uri="{BB962C8B-B14F-4D97-AF65-F5344CB8AC3E}">
        <p14:creationId xmlns:p14="http://schemas.microsoft.com/office/powerpoint/2010/main" val="1388703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2B4D5-A60B-4010-95FC-CA6E0E05BF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E8853E-01E8-41D4-A0F7-DDD8A3FCCC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24EAFD-3C1E-46BF-B69E-8FD976C2044F}"/>
              </a:ext>
            </a:extLst>
          </p:cNvPr>
          <p:cNvSpPr>
            <a:spLocks noGrp="1"/>
          </p:cNvSpPr>
          <p:nvPr>
            <p:ph type="dt" sz="half" idx="10"/>
          </p:nvPr>
        </p:nvSpPr>
        <p:spPr/>
        <p:txBody>
          <a:bodyPr/>
          <a:lstStyle/>
          <a:p>
            <a:fld id="{6612A891-F932-4494-B511-385746C80E56}" type="datetimeFigureOut">
              <a:rPr lang="en-US" smtClean="0"/>
              <a:t>10/27/2021</a:t>
            </a:fld>
            <a:endParaRPr lang="en-US"/>
          </a:p>
        </p:txBody>
      </p:sp>
      <p:sp>
        <p:nvSpPr>
          <p:cNvPr id="5" name="Footer Placeholder 4">
            <a:extLst>
              <a:ext uri="{FF2B5EF4-FFF2-40B4-BE49-F238E27FC236}">
                <a16:creationId xmlns:a16="http://schemas.microsoft.com/office/drawing/2014/main" id="{B53D52BC-FE3D-4A65-98F6-E7E2599BE0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4EF45-2AF6-4D0C-9B07-94F08118C503}"/>
              </a:ext>
            </a:extLst>
          </p:cNvPr>
          <p:cNvSpPr>
            <a:spLocks noGrp="1"/>
          </p:cNvSpPr>
          <p:nvPr>
            <p:ph type="sldNum" sz="quarter" idx="12"/>
          </p:nvPr>
        </p:nvSpPr>
        <p:spPr/>
        <p:txBody>
          <a:bodyPr/>
          <a:lstStyle/>
          <a:p>
            <a:fld id="{190E4156-D0E6-4DE9-9244-6507654EB77B}" type="slidenum">
              <a:rPr lang="en-US" smtClean="0"/>
              <a:t>‹#›</a:t>
            </a:fld>
            <a:endParaRPr lang="en-US"/>
          </a:p>
        </p:txBody>
      </p:sp>
    </p:spTree>
    <p:extLst>
      <p:ext uri="{BB962C8B-B14F-4D97-AF65-F5344CB8AC3E}">
        <p14:creationId xmlns:p14="http://schemas.microsoft.com/office/powerpoint/2010/main" val="3355635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3C367-B862-403C-802A-EBD8CCC2D6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B5FD53-A50A-40EE-859B-63B559F6E4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DA03DF-EBFB-4699-8B5D-A60362D1C4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E9D6FDA-1282-4D19-BDF9-42EF372AE338}"/>
              </a:ext>
            </a:extLst>
          </p:cNvPr>
          <p:cNvSpPr>
            <a:spLocks noGrp="1"/>
          </p:cNvSpPr>
          <p:nvPr>
            <p:ph type="dt" sz="half" idx="10"/>
          </p:nvPr>
        </p:nvSpPr>
        <p:spPr/>
        <p:txBody>
          <a:bodyPr/>
          <a:lstStyle/>
          <a:p>
            <a:fld id="{6612A891-F932-4494-B511-385746C80E56}" type="datetimeFigureOut">
              <a:rPr lang="en-US" smtClean="0"/>
              <a:t>10/27/2021</a:t>
            </a:fld>
            <a:endParaRPr lang="en-US"/>
          </a:p>
        </p:txBody>
      </p:sp>
      <p:sp>
        <p:nvSpPr>
          <p:cNvPr id="6" name="Footer Placeholder 5">
            <a:extLst>
              <a:ext uri="{FF2B5EF4-FFF2-40B4-BE49-F238E27FC236}">
                <a16:creationId xmlns:a16="http://schemas.microsoft.com/office/drawing/2014/main" id="{77C65F62-C6D5-40CF-9DCF-E1F540B8C3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F95559-596B-424D-AAF2-6D1AC65EEAC7}"/>
              </a:ext>
            </a:extLst>
          </p:cNvPr>
          <p:cNvSpPr>
            <a:spLocks noGrp="1"/>
          </p:cNvSpPr>
          <p:nvPr>
            <p:ph type="sldNum" sz="quarter" idx="12"/>
          </p:nvPr>
        </p:nvSpPr>
        <p:spPr/>
        <p:txBody>
          <a:bodyPr/>
          <a:lstStyle/>
          <a:p>
            <a:fld id="{190E4156-D0E6-4DE9-9244-6507654EB77B}" type="slidenum">
              <a:rPr lang="en-US" smtClean="0"/>
              <a:t>‹#›</a:t>
            </a:fld>
            <a:endParaRPr lang="en-US"/>
          </a:p>
        </p:txBody>
      </p:sp>
    </p:spTree>
    <p:extLst>
      <p:ext uri="{BB962C8B-B14F-4D97-AF65-F5344CB8AC3E}">
        <p14:creationId xmlns:p14="http://schemas.microsoft.com/office/powerpoint/2010/main" val="1983033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A1AD9-0345-4055-BC9D-C00A831AED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3284C66-BAEA-4236-A105-95911F3136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5877A6-8B03-461C-BACB-1CA264D041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43C9BA8-54D5-4FE8-9DC8-11EA39941B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16D71B-D56C-4623-9B00-54EB2295A0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F53E8E-EEE3-45B6-B10C-ACBEBC06014F}"/>
              </a:ext>
            </a:extLst>
          </p:cNvPr>
          <p:cNvSpPr>
            <a:spLocks noGrp="1"/>
          </p:cNvSpPr>
          <p:nvPr>
            <p:ph type="dt" sz="half" idx="10"/>
          </p:nvPr>
        </p:nvSpPr>
        <p:spPr/>
        <p:txBody>
          <a:bodyPr/>
          <a:lstStyle/>
          <a:p>
            <a:fld id="{6612A891-F932-4494-B511-385746C80E56}" type="datetimeFigureOut">
              <a:rPr lang="en-US" smtClean="0"/>
              <a:t>10/27/2021</a:t>
            </a:fld>
            <a:endParaRPr lang="en-US"/>
          </a:p>
        </p:txBody>
      </p:sp>
      <p:sp>
        <p:nvSpPr>
          <p:cNvPr id="8" name="Footer Placeholder 7">
            <a:extLst>
              <a:ext uri="{FF2B5EF4-FFF2-40B4-BE49-F238E27FC236}">
                <a16:creationId xmlns:a16="http://schemas.microsoft.com/office/drawing/2014/main" id="{103D7570-39AB-4348-894D-57C7CF30E3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BC773A9-9092-457D-83D9-597B51532040}"/>
              </a:ext>
            </a:extLst>
          </p:cNvPr>
          <p:cNvSpPr>
            <a:spLocks noGrp="1"/>
          </p:cNvSpPr>
          <p:nvPr>
            <p:ph type="sldNum" sz="quarter" idx="12"/>
          </p:nvPr>
        </p:nvSpPr>
        <p:spPr/>
        <p:txBody>
          <a:bodyPr/>
          <a:lstStyle/>
          <a:p>
            <a:fld id="{190E4156-D0E6-4DE9-9244-6507654EB77B}" type="slidenum">
              <a:rPr lang="en-US" smtClean="0"/>
              <a:t>‹#›</a:t>
            </a:fld>
            <a:endParaRPr lang="en-US"/>
          </a:p>
        </p:txBody>
      </p:sp>
    </p:spTree>
    <p:extLst>
      <p:ext uri="{BB962C8B-B14F-4D97-AF65-F5344CB8AC3E}">
        <p14:creationId xmlns:p14="http://schemas.microsoft.com/office/powerpoint/2010/main" val="3768576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E587E-5394-4361-86F9-1A09F543E07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89E19C-7FE6-409B-BADE-C6500A90F797}"/>
              </a:ext>
            </a:extLst>
          </p:cNvPr>
          <p:cNvSpPr>
            <a:spLocks noGrp="1"/>
          </p:cNvSpPr>
          <p:nvPr>
            <p:ph type="dt" sz="half" idx="10"/>
          </p:nvPr>
        </p:nvSpPr>
        <p:spPr/>
        <p:txBody>
          <a:bodyPr/>
          <a:lstStyle/>
          <a:p>
            <a:fld id="{6612A891-F932-4494-B511-385746C80E56}" type="datetimeFigureOut">
              <a:rPr lang="en-US" smtClean="0"/>
              <a:t>10/27/2021</a:t>
            </a:fld>
            <a:endParaRPr lang="en-US"/>
          </a:p>
        </p:txBody>
      </p:sp>
      <p:sp>
        <p:nvSpPr>
          <p:cNvPr id="4" name="Footer Placeholder 3">
            <a:extLst>
              <a:ext uri="{FF2B5EF4-FFF2-40B4-BE49-F238E27FC236}">
                <a16:creationId xmlns:a16="http://schemas.microsoft.com/office/drawing/2014/main" id="{5F2C841F-497C-47C9-8924-0F1871BED2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9959079-574A-4181-906C-37BA45B40CA6}"/>
              </a:ext>
            </a:extLst>
          </p:cNvPr>
          <p:cNvSpPr>
            <a:spLocks noGrp="1"/>
          </p:cNvSpPr>
          <p:nvPr>
            <p:ph type="sldNum" sz="quarter" idx="12"/>
          </p:nvPr>
        </p:nvSpPr>
        <p:spPr/>
        <p:txBody>
          <a:bodyPr/>
          <a:lstStyle/>
          <a:p>
            <a:fld id="{190E4156-D0E6-4DE9-9244-6507654EB77B}" type="slidenum">
              <a:rPr lang="en-US" smtClean="0"/>
              <a:t>‹#›</a:t>
            </a:fld>
            <a:endParaRPr lang="en-US"/>
          </a:p>
        </p:txBody>
      </p:sp>
    </p:spTree>
    <p:extLst>
      <p:ext uri="{BB962C8B-B14F-4D97-AF65-F5344CB8AC3E}">
        <p14:creationId xmlns:p14="http://schemas.microsoft.com/office/powerpoint/2010/main" val="3047994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39F990-25C9-46CB-A37D-4CA1CF8889D1}"/>
              </a:ext>
            </a:extLst>
          </p:cNvPr>
          <p:cNvSpPr>
            <a:spLocks noGrp="1"/>
          </p:cNvSpPr>
          <p:nvPr>
            <p:ph type="dt" sz="half" idx="10"/>
          </p:nvPr>
        </p:nvSpPr>
        <p:spPr/>
        <p:txBody>
          <a:bodyPr/>
          <a:lstStyle/>
          <a:p>
            <a:fld id="{6612A891-F932-4494-B511-385746C80E56}" type="datetimeFigureOut">
              <a:rPr lang="en-US" smtClean="0"/>
              <a:t>10/27/2021</a:t>
            </a:fld>
            <a:endParaRPr lang="en-US"/>
          </a:p>
        </p:txBody>
      </p:sp>
      <p:sp>
        <p:nvSpPr>
          <p:cNvPr id="3" name="Footer Placeholder 2">
            <a:extLst>
              <a:ext uri="{FF2B5EF4-FFF2-40B4-BE49-F238E27FC236}">
                <a16:creationId xmlns:a16="http://schemas.microsoft.com/office/drawing/2014/main" id="{12A0A591-9819-4AEC-84E3-110DE6B3E82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33A79EF-D735-47AC-A806-606B36D935CF}"/>
              </a:ext>
            </a:extLst>
          </p:cNvPr>
          <p:cNvSpPr>
            <a:spLocks noGrp="1"/>
          </p:cNvSpPr>
          <p:nvPr>
            <p:ph type="sldNum" sz="quarter" idx="12"/>
          </p:nvPr>
        </p:nvSpPr>
        <p:spPr/>
        <p:txBody>
          <a:bodyPr/>
          <a:lstStyle/>
          <a:p>
            <a:fld id="{190E4156-D0E6-4DE9-9244-6507654EB77B}" type="slidenum">
              <a:rPr lang="en-US" smtClean="0"/>
              <a:t>‹#›</a:t>
            </a:fld>
            <a:endParaRPr lang="en-US"/>
          </a:p>
        </p:txBody>
      </p:sp>
    </p:spTree>
    <p:extLst>
      <p:ext uri="{BB962C8B-B14F-4D97-AF65-F5344CB8AC3E}">
        <p14:creationId xmlns:p14="http://schemas.microsoft.com/office/powerpoint/2010/main" val="3341647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1AF69-99C0-4587-9558-E2FD10C1C8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3575AF-3C87-4173-B5A0-33E9912113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F4BCE8-2F0C-40F5-9981-0A04D6F5E8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F21738-4F3A-4DCE-B1EF-668D99597E70}"/>
              </a:ext>
            </a:extLst>
          </p:cNvPr>
          <p:cNvSpPr>
            <a:spLocks noGrp="1"/>
          </p:cNvSpPr>
          <p:nvPr>
            <p:ph type="dt" sz="half" idx="10"/>
          </p:nvPr>
        </p:nvSpPr>
        <p:spPr/>
        <p:txBody>
          <a:bodyPr/>
          <a:lstStyle/>
          <a:p>
            <a:fld id="{6612A891-F932-4494-B511-385746C80E56}" type="datetimeFigureOut">
              <a:rPr lang="en-US" smtClean="0"/>
              <a:t>10/27/2021</a:t>
            </a:fld>
            <a:endParaRPr lang="en-US"/>
          </a:p>
        </p:txBody>
      </p:sp>
      <p:sp>
        <p:nvSpPr>
          <p:cNvPr id="6" name="Footer Placeholder 5">
            <a:extLst>
              <a:ext uri="{FF2B5EF4-FFF2-40B4-BE49-F238E27FC236}">
                <a16:creationId xmlns:a16="http://schemas.microsoft.com/office/drawing/2014/main" id="{7771A33D-4B7E-4968-B7BC-9BD3B913A0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7D8751-4DC5-426E-961C-10417ED908CE}"/>
              </a:ext>
            </a:extLst>
          </p:cNvPr>
          <p:cNvSpPr>
            <a:spLocks noGrp="1"/>
          </p:cNvSpPr>
          <p:nvPr>
            <p:ph type="sldNum" sz="quarter" idx="12"/>
          </p:nvPr>
        </p:nvSpPr>
        <p:spPr/>
        <p:txBody>
          <a:bodyPr/>
          <a:lstStyle/>
          <a:p>
            <a:fld id="{190E4156-D0E6-4DE9-9244-6507654EB77B}" type="slidenum">
              <a:rPr lang="en-US" smtClean="0"/>
              <a:t>‹#›</a:t>
            </a:fld>
            <a:endParaRPr lang="en-US"/>
          </a:p>
        </p:txBody>
      </p:sp>
    </p:spTree>
    <p:extLst>
      <p:ext uri="{BB962C8B-B14F-4D97-AF65-F5344CB8AC3E}">
        <p14:creationId xmlns:p14="http://schemas.microsoft.com/office/powerpoint/2010/main" val="2856146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69B67-F499-4075-9290-78CD5A0A6A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3554CE9-803C-4CD8-B873-987C76CC46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EF662C-E3A1-42E8-83B9-37ECC67FD5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9B4AC3-1009-4DB1-B753-80DCB619C97D}"/>
              </a:ext>
            </a:extLst>
          </p:cNvPr>
          <p:cNvSpPr>
            <a:spLocks noGrp="1"/>
          </p:cNvSpPr>
          <p:nvPr>
            <p:ph type="dt" sz="half" idx="10"/>
          </p:nvPr>
        </p:nvSpPr>
        <p:spPr/>
        <p:txBody>
          <a:bodyPr/>
          <a:lstStyle/>
          <a:p>
            <a:fld id="{6612A891-F932-4494-B511-385746C80E56}" type="datetimeFigureOut">
              <a:rPr lang="en-US" smtClean="0"/>
              <a:t>10/27/2021</a:t>
            </a:fld>
            <a:endParaRPr lang="en-US"/>
          </a:p>
        </p:txBody>
      </p:sp>
      <p:sp>
        <p:nvSpPr>
          <p:cNvPr id="6" name="Footer Placeholder 5">
            <a:extLst>
              <a:ext uri="{FF2B5EF4-FFF2-40B4-BE49-F238E27FC236}">
                <a16:creationId xmlns:a16="http://schemas.microsoft.com/office/drawing/2014/main" id="{E0533761-B69D-48C1-8804-113A29A474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C08A37-EE90-4A8B-8A59-F8CE9BC815BF}"/>
              </a:ext>
            </a:extLst>
          </p:cNvPr>
          <p:cNvSpPr>
            <a:spLocks noGrp="1"/>
          </p:cNvSpPr>
          <p:nvPr>
            <p:ph type="sldNum" sz="quarter" idx="12"/>
          </p:nvPr>
        </p:nvSpPr>
        <p:spPr/>
        <p:txBody>
          <a:bodyPr/>
          <a:lstStyle/>
          <a:p>
            <a:fld id="{190E4156-D0E6-4DE9-9244-6507654EB77B}" type="slidenum">
              <a:rPr lang="en-US" smtClean="0"/>
              <a:t>‹#›</a:t>
            </a:fld>
            <a:endParaRPr lang="en-US"/>
          </a:p>
        </p:txBody>
      </p:sp>
    </p:spTree>
    <p:extLst>
      <p:ext uri="{BB962C8B-B14F-4D97-AF65-F5344CB8AC3E}">
        <p14:creationId xmlns:p14="http://schemas.microsoft.com/office/powerpoint/2010/main" val="4179082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886199-5EF1-42A1-8BFA-731DDC8683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4321D1-64B8-46F7-928C-05BDA8AC18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5CE32E-297A-45D1-81B1-2173947F54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12A891-F932-4494-B511-385746C80E56}" type="datetimeFigureOut">
              <a:rPr lang="en-US" smtClean="0"/>
              <a:t>10/27/2021</a:t>
            </a:fld>
            <a:endParaRPr lang="en-US"/>
          </a:p>
        </p:txBody>
      </p:sp>
      <p:sp>
        <p:nvSpPr>
          <p:cNvPr id="5" name="Footer Placeholder 4">
            <a:extLst>
              <a:ext uri="{FF2B5EF4-FFF2-40B4-BE49-F238E27FC236}">
                <a16:creationId xmlns:a16="http://schemas.microsoft.com/office/drawing/2014/main" id="{DDC6649C-F870-427B-86AC-48B9EB0AB8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8D30C14-5EB0-4C13-A936-9E103EC975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0E4156-D0E6-4DE9-9244-6507654EB77B}" type="slidenum">
              <a:rPr lang="en-US" smtClean="0"/>
              <a:t>‹#›</a:t>
            </a:fld>
            <a:endParaRPr lang="en-US"/>
          </a:p>
        </p:txBody>
      </p:sp>
    </p:spTree>
    <p:extLst>
      <p:ext uri="{BB962C8B-B14F-4D97-AF65-F5344CB8AC3E}">
        <p14:creationId xmlns:p14="http://schemas.microsoft.com/office/powerpoint/2010/main" val="29693183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phoster.com/"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BD9BE-DFE5-4B01-A5F1-8B8689F18973}"/>
              </a:ext>
            </a:extLst>
          </p:cNvPr>
          <p:cNvSpPr>
            <a:spLocks noGrp="1"/>
          </p:cNvSpPr>
          <p:nvPr>
            <p:ph type="ctrTitle"/>
          </p:nvPr>
        </p:nvSpPr>
        <p:spPr/>
        <p:txBody>
          <a:bodyPr/>
          <a:lstStyle/>
          <a:p>
            <a:r>
              <a:rPr lang="en-US" dirty="0"/>
              <a:t>Artificial Intelligence and Microscopy</a:t>
            </a:r>
          </a:p>
        </p:txBody>
      </p:sp>
      <p:sp>
        <p:nvSpPr>
          <p:cNvPr id="3" name="Subtitle 2">
            <a:extLst>
              <a:ext uri="{FF2B5EF4-FFF2-40B4-BE49-F238E27FC236}">
                <a16:creationId xmlns:a16="http://schemas.microsoft.com/office/drawing/2014/main" id="{49FDE4D6-0673-41E3-87F0-788BF12D9B09}"/>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759901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D9855-F702-4A35-86D1-41D3F8308690}"/>
              </a:ext>
            </a:extLst>
          </p:cNvPr>
          <p:cNvSpPr>
            <a:spLocks noGrp="1"/>
          </p:cNvSpPr>
          <p:nvPr>
            <p:ph type="title"/>
          </p:nvPr>
        </p:nvSpPr>
        <p:spPr/>
        <p:txBody>
          <a:bodyPr/>
          <a:lstStyle/>
          <a:p>
            <a:r>
              <a:rPr lang="en-US" dirty="0"/>
              <a:t>Services</a:t>
            </a:r>
          </a:p>
        </p:txBody>
      </p:sp>
      <p:sp>
        <p:nvSpPr>
          <p:cNvPr id="3" name="Content Placeholder 2">
            <a:extLst>
              <a:ext uri="{FF2B5EF4-FFF2-40B4-BE49-F238E27FC236}">
                <a16:creationId xmlns:a16="http://schemas.microsoft.com/office/drawing/2014/main" id="{9E4F3C31-C747-43BA-AB66-C9F5664C774C}"/>
              </a:ext>
            </a:extLst>
          </p:cNvPr>
          <p:cNvSpPr>
            <a:spLocks noGrp="1"/>
          </p:cNvSpPr>
          <p:nvPr>
            <p:ph idx="1"/>
          </p:nvPr>
        </p:nvSpPr>
        <p:spPr/>
        <p:txBody>
          <a:bodyPr>
            <a:normAutofit/>
          </a:bodyPr>
          <a:lstStyle/>
          <a:p>
            <a:pPr marL="0" indent="0">
              <a:buNone/>
            </a:pPr>
            <a:r>
              <a:rPr lang="en-US" dirty="0"/>
              <a:t>Services could be client-local, on-premises, or remote.</a:t>
            </a:r>
          </a:p>
          <a:p>
            <a:pPr marL="0" indent="0">
              <a:buNone/>
            </a:pPr>
            <a:r>
              <a:rPr lang="en-US" dirty="0"/>
              <a:t>Services could be free or paid, requiring a purchase or subscription.</a:t>
            </a:r>
          </a:p>
        </p:txBody>
      </p:sp>
    </p:spTree>
    <p:extLst>
      <p:ext uri="{BB962C8B-B14F-4D97-AF65-F5344CB8AC3E}">
        <p14:creationId xmlns:p14="http://schemas.microsoft.com/office/powerpoint/2010/main" val="3852734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7D106-B4BB-4B22-8EDA-ADF0BFD44155}"/>
              </a:ext>
            </a:extLst>
          </p:cNvPr>
          <p:cNvSpPr>
            <a:spLocks noGrp="1"/>
          </p:cNvSpPr>
          <p:nvPr>
            <p:ph type="title"/>
          </p:nvPr>
        </p:nvSpPr>
        <p:spPr/>
        <p:txBody>
          <a:bodyPr/>
          <a:lstStyle/>
          <a:p>
            <a:r>
              <a:rPr lang="en-US" dirty="0"/>
              <a:t>Services</a:t>
            </a:r>
          </a:p>
        </p:txBody>
      </p:sp>
      <p:sp>
        <p:nvSpPr>
          <p:cNvPr id="3" name="Content Placeholder 2">
            <a:extLst>
              <a:ext uri="{FF2B5EF4-FFF2-40B4-BE49-F238E27FC236}">
                <a16:creationId xmlns:a16="http://schemas.microsoft.com/office/drawing/2014/main" id="{18B57B4C-A418-4432-89E0-BD61CC504C8F}"/>
              </a:ext>
            </a:extLst>
          </p:cNvPr>
          <p:cNvSpPr>
            <a:spLocks noGrp="1"/>
          </p:cNvSpPr>
          <p:nvPr>
            <p:ph idx="1"/>
          </p:nvPr>
        </p:nvSpPr>
        <p:spPr/>
        <p:txBody>
          <a:bodyPr/>
          <a:lstStyle/>
          <a:p>
            <a:pPr marL="0" indent="0">
              <a:buNone/>
            </a:pPr>
            <a:r>
              <a:rPr lang="en-US" dirty="0"/>
              <a:t>Services could be interconnected into graphs, or networks, by users.</a:t>
            </a:r>
          </a:p>
          <a:p>
            <a:pPr marL="0" indent="0">
              <a:buNone/>
            </a:pPr>
            <a:r>
              <a:rPr lang="en-US" dirty="0"/>
              <a:t>Users might describe such systems by creating visual diagrams.</a:t>
            </a:r>
          </a:p>
        </p:txBody>
      </p:sp>
    </p:spTree>
    <p:extLst>
      <p:ext uri="{BB962C8B-B14F-4D97-AF65-F5344CB8AC3E}">
        <p14:creationId xmlns:p14="http://schemas.microsoft.com/office/powerpoint/2010/main" val="2362481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0FEE2-D0DB-43EE-A727-509C1ACD3BEB}"/>
              </a:ext>
            </a:extLst>
          </p:cNvPr>
          <p:cNvSpPr>
            <a:spLocks noGrp="1"/>
          </p:cNvSpPr>
          <p:nvPr>
            <p:ph type="title"/>
          </p:nvPr>
        </p:nvSpPr>
        <p:spPr/>
        <p:txBody>
          <a:bodyPr/>
          <a:lstStyle/>
          <a:p>
            <a:r>
              <a:rPr lang="en-US" dirty="0"/>
              <a:t>Multimodal User Interfaces</a:t>
            </a:r>
          </a:p>
        </p:txBody>
      </p:sp>
      <p:sp>
        <p:nvSpPr>
          <p:cNvPr id="3" name="Content Placeholder 2">
            <a:extLst>
              <a:ext uri="{FF2B5EF4-FFF2-40B4-BE49-F238E27FC236}">
                <a16:creationId xmlns:a16="http://schemas.microsoft.com/office/drawing/2014/main" id="{73E4D8A5-3F0C-439D-83F9-08EF65A0E568}"/>
              </a:ext>
            </a:extLst>
          </p:cNvPr>
          <p:cNvSpPr>
            <a:spLocks noGrp="1"/>
          </p:cNvSpPr>
          <p:nvPr>
            <p:ph idx="1"/>
          </p:nvPr>
        </p:nvSpPr>
        <p:spPr/>
        <p:txBody>
          <a:bodyPr>
            <a:normAutofit/>
          </a:bodyPr>
          <a:lstStyle/>
          <a:p>
            <a:pPr marL="0" indent="0">
              <a:buNone/>
            </a:pPr>
            <a:r>
              <a:rPr lang="en-US" dirty="0"/>
              <a:t>With mixed-reality collaborative spaces, users could interact with 3D content using their heads, eyes, hands, and voices.</a:t>
            </a:r>
          </a:p>
        </p:txBody>
      </p:sp>
    </p:spTree>
    <p:extLst>
      <p:ext uri="{BB962C8B-B14F-4D97-AF65-F5344CB8AC3E}">
        <p14:creationId xmlns:p14="http://schemas.microsoft.com/office/powerpoint/2010/main" val="2540143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0FEE2-D0DB-43EE-A727-509C1ACD3BEB}"/>
              </a:ext>
            </a:extLst>
          </p:cNvPr>
          <p:cNvSpPr>
            <a:spLocks noGrp="1"/>
          </p:cNvSpPr>
          <p:nvPr>
            <p:ph type="title"/>
          </p:nvPr>
        </p:nvSpPr>
        <p:spPr/>
        <p:txBody>
          <a:bodyPr/>
          <a:lstStyle/>
          <a:p>
            <a:r>
              <a:rPr lang="en-US" dirty="0"/>
              <a:t>Multimodal User Interfaces</a:t>
            </a:r>
          </a:p>
        </p:txBody>
      </p:sp>
      <p:sp>
        <p:nvSpPr>
          <p:cNvPr id="3" name="Content Placeholder 2">
            <a:extLst>
              <a:ext uri="{FF2B5EF4-FFF2-40B4-BE49-F238E27FC236}">
                <a16:creationId xmlns:a16="http://schemas.microsoft.com/office/drawing/2014/main" id="{73E4D8A5-3F0C-439D-83F9-08EF65A0E568}"/>
              </a:ext>
            </a:extLst>
          </p:cNvPr>
          <p:cNvSpPr>
            <a:spLocks noGrp="1"/>
          </p:cNvSpPr>
          <p:nvPr>
            <p:ph idx="1"/>
          </p:nvPr>
        </p:nvSpPr>
        <p:spPr/>
        <p:txBody>
          <a:bodyPr>
            <a:normAutofit/>
          </a:bodyPr>
          <a:lstStyle/>
          <a:p>
            <a:pPr marL="0" indent="0">
              <a:buNone/>
            </a:pPr>
            <a:r>
              <a:rPr lang="en-US" dirty="0"/>
              <a:t>Resembling how speech-recognition grammars can be dynamically generated from data, multimodal user interface layers could be generated and positioned atop displayed digital microscope content, allowing users to look, point, and speak to interact.</a:t>
            </a:r>
          </a:p>
        </p:txBody>
      </p:sp>
    </p:spTree>
    <p:extLst>
      <p:ext uri="{BB962C8B-B14F-4D97-AF65-F5344CB8AC3E}">
        <p14:creationId xmlns:p14="http://schemas.microsoft.com/office/powerpoint/2010/main" val="920965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0FEE2-D0DB-43EE-A727-509C1ACD3BEB}"/>
              </a:ext>
            </a:extLst>
          </p:cNvPr>
          <p:cNvSpPr>
            <a:spLocks noGrp="1"/>
          </p:cNvSpPr>
          <p:nvPr>
            <p:ph type="title"/>
          </p:nvPr>
        </p:nvSpPr>
        <p:spPr/>
        <p:txBody>
          <a:bodyPr/>
          <a:lstStyle/>
          <a:p>
            <a:r>
              <a:rPr lang="en-US" dirty="0"/>
              <a:t>Multimodal User Interfaces</a:t>
            </a:r>
          </a:p>
        </p:txBody>
      </p:sp>
      <p:sp>
        <p:nvSpPr>
          <p:cNvPr id="3" name="Content Placeholder 2">
            <a:extLst>
              <a:ext uri="{FF2B5EF4-FFF2-40B4-BE49-F238E27FC236}">
                <a16:creationId xmlns:a16="http://schemas.microsoft.com/office/drawing/2014/main" id="{73E4D8A5-3F0C-439D-83F9-08EF65A0E568}"/>
              </a:ext>
            </a:extLst>
          </p:cNvPr>
          <p:cNvSpPr>
            <a:spLocks noGrp="1"/>
          </p:cNvSpPr>
          <p:nvPr>
            <p:ph idx="1"/>
          </p:nvPr>
        </p:nvSpPr>
        <p:spPr/>
        <p:txBody>
          <a:bodyPr>
            <a:normAutofit/>
          </a:bodyPr>
          <a:lstStyle/>
          <a:p>
            <a:pPr marL="0" indent="0">
              <a:buNone/>
            </a:pPr>
            <a:r>
              <a:rPr lang="en-US" dirty="0"/>
              <a:t>Computer-vision-related services can segment, recognize, and identify objects, events, and activities in data streaming from digital microscopes.</a:t>
            </a:r>
          </a:p>
          <a:p>
            <a:pPr marL="0" indent="0">
              <a:buNone/>
            </a:pPr>
            <a:r>
              <a:rPr lang="en-US" dirty="0"/>
              <a:t>Segmented regions – be they bounding boxes or silhouettes – along with accompanying semantic labels could be utilized to create dynamic multimodal user interfaces.</a:t>
            </a:r>
          </a:p>
        </p:txBody>
      </p:sp>
    </p:spTree>
    <p:extLst>
      <p:ext uri="{BB962C8B-B14F-4D97-AF65-F5344CB8AC3E}">
        <p14:creationId xmlns:p14="http://schemas.microsoft.com/office/powerpoint/2010/main" val="2788572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1BB47B-0BFE-428B-BBA3-4DD7D4C21EA3}"/>
              </a:ext>
            </a:extLst>
          </p:cNvPr>
          <p:cNvSpPr>
            <a:spLocks noGrp="1"/>
          </p:cNvSpPr>
          <p:nvPr>
            <p:ph type="title"/>
          </p:nvPr>
        </p:nvSpPr>
        <p:spPr/>
        <p:txBody>
          <a:bodyPr/>
          <a:lstStyle/>
          <a:p>
            <a:r>
              <a:rPr lang="en-US" dirty="0"/>
              <a:t>Technical Discussion</a:t>
            </a:r>
          </a:p>
        </p:txBody>
      </p:sp>
      <p:sp>
        <p:nvSpPr>
          <p:cNvPr id="5" name="Text Placeholder 4">
            <a:extLst>
              <a:ext uri="{FF2B5EF4-FFF2-40B4-BE49-F238E27FC236}">
                <a16:creationId xmlns:a16="http://schemas.microsoft.com/office/drawing/2014/main" id="{5B70148D-019C-45A5-B859-ED7A3D1C1BC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01688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D0D97-988D-425F-B78A-72FD8A05C43E}"/>
              </a:ext>
            </a:extLst>
          </p:cNvPr>
          <p:cNvSpPr>
            <a:spLocks noGrp="1"/>
          </p:cNvSpPr>
          <p:nvPr>
            <p:ph type="title"/>
          </p:nvPr>
        </p:nvSpPr>
        <p:spPr/>
        <p:txBody>
          <a:bodyPr/>
          <a:lstStyle/>
          <a:p>
            <a:r>
              <a:rPr lang="en-US" dirty="0"/>
              <a:t>Device Discovery</a:t>
            </a:r>
          </a:p>
        </p:txBody>
      </p:sp>
      <p:sp>
        <p:nvSpPr>
          <p:cNvPr id="3" name="Content Placeholder 2">
            <a:extLst>
              <a:ext uri="{FF2B5EF4-FFF2-40B4-BE49-F238E27FC236}">
                <a16:creationId xmlns:a16="http://schemas.microsoft.com/office/drawing/2014/main" id="{19720CE2-4752-42B2-9936-AA4269367B0D}"/>
              </a:ext>
            </a:extLst>
          </p:cNvPr>
          <p:cNvSpPr>
            <a:spLocks noGrp="1"/>
          </p:cNvSpPr>
          <p:nvPr>
            <p:ph idx="1"/>
          </p:nvPr>
        </p:nvSpPr>
        <p:spPr/>
        <p:txBody>
          <a:bodyPr/>
          <a:lstStyle/>
          <a:p>
            <a:pPr marL="0" indent="0">
              <a:buNone/>
            </a:pPr>
            <a:r>
              <a:rPr lang="en-US" dirty="0"/>
              <a:t>How can users in mixed-reality collaborative spaces find digital microscopes?</a:t>
            </a:r>
          </a:p>
        </p:txBody>
      </p:sp>
    </p:spTree>
    <p:extLst>
      <p:ext uri="{BB962C8B-B14F-4D97-AF65-F5344CB8AC3E}">
        <p14:creationId xmlns:p14="http://schemas.microsoft.com/office/powerpoint/2010/main" val="3156664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D0D97-988D-425F-B78A-72FD8A05C43E}"/>
              </a:ext>
            </a:extLst>
          </p:cNvPr>
          <p:cNvSpPr>
            <a:spLocks noGrp="1"/>
          </p:cNvSpPr>
          <p:nvPr>
            <p:ph type="title"/>
          </p:nvPr>
        </p:nvSpPr>
        <p:spPr/>
        <p:txBody>
          <a:bodyPr/>
          <a:lstStyle/>
          <a:p>
            <a:r>
              <a:rPr lang="en-US" dirty="0"/>
              <a:t>Device Description</a:t>
            </a:r>
          </a:p>
        </p:txBody>
      </p:sp>
      <p:sp>
        <p:nvSpPr>
          <p:cNvPr id="3" name="Content Placeholder 2">
            <a:extLst>
              <a:ext uri="{FF2B5EF4-FFF2-40B4-BE49-F238E27FC236}">
                <a16:creationId xmlns:a16="http://schemas.microsoft.com/office/drawing/2014/main" id="{19720CE2-4752-42B2-9936-AA4269367B0D}"/>
              </a:ext>
            </a:extLst>
          </p:cNvPr>
          <p:cNvSpPr>
            <a:spLocks noGrp="1"/>
          </p:cNvSpPr>
          <p:nvPr>
            <p:ph idx="1"/>
          </p:nvPr>
        </p:nvSpPr>
        <p:spPr/>
        <p:txBody>
          <a:bodyPr/>
          <a:lstStyle/>
          <a:p>
            <a:pPr marL="0" indent="0">
              <a:buNone/>
            </a:pPr>
            <a:r>
              <a:rPr lang="en-US" dirty="0"/>
              <a:t>What capabilities does a digital microscope offer?</a:t>
            </a:r>
          </a:p>
          <a:p>
            <a:pPr marL="0" indent="0">
              <a:buNone/>
            </a:pPr>
            <a:r>
              <a:rPr lang="en-US" dirty="0"/>
              <a:t>How do users configure a digital microscope?</a:t>
            </a:r>
          </a:p>
        </p:txBody>
      </p:sp>
    </p:spTree>
    <p:extLst>
      <p:ext uri="{BB962C8B-B14F-4D97-AF65-F5344CB8AC3E}">
        <p14:creationId xmlns:p14="http://schemas.microsoft.com/office/powerpoint/2010/main" val="3022787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D0D97-988D-425F-B78A-72FD8A05C43E}"/>
              </a:ext>
            </a:extLst>
          </p:cNvPr>
          <p:cNvSpPr>
            <a:spLocks noGrp="1"/>
          </p:cNvSpPr>
          <p:nvPr>
            <p:ph type="title"/>
          </p:nvPr>
        </p:nvSpPr>
        <p:spPr/>
        <p:txBody>
          <a:bodyPr/>
          <a:lstStyle/>
          <a:p>
            <a:r>
              <a:rPr lang="en-US" dirty="0"/>
              <a:t>Service Discovery</a:t>
            </a:r>
          </a:p>
        </p:txBody>
      </p:sp>
      <p:sp>
        <p:nvSpPr>
          <p:cNvPr id="3" name="Content Placeholder 2">
            <a:extLst>
              <a:ext uri="{FF2B5EF4-FFF2-40B4-BE49-F238E27FC236}">
                <a16:creationId xmlns:a16="http://schemas.microsoft.com/office/drawing/2014/main" id="{19720CE2-4752-42B2-9936-AA4269367B0D}"/>
              </a:ext>
            </a:extLst>
          </p:cNvPr>
          <p:cNvSpPr>
            <a:spLocks noGrp="1"/>
          </p:cNvSpPr>
          <p:nvPr>
            <p:ph idx="1"/>
          </p:nvPr>
        </p:nvSpPr>
        <p:spPr/>
        <p:txBody>
          <a:bodyPr/>
          <a:lstStyle/>
          <a:p>
            <a:pPr marL="0" indent="0">
              <a:buNone/>
            </a:pPr>
            <a:r>
              <a:rPr lang="en-US" dirty="0"/>
              <a:t>How can users in mixed-reality collaborative spaces find services?</a:t>
            </a:r>
          </a:p>
        </p:txBody>
      </p:sp>
    </p:spTree>
    <p:extLst>
      <p:ext uri="{BB962C8B-B14F-4D97-AF65-F5344CB8AC3E}">
        <p14:creationId xmlns:p14="http://schemas.microsoft.com/office/powerpoint/2010/main" val="41939028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D0D97-988D-425F-B78A-72FD8A05C43E}"/>
              </a:ext>
            </a:extLst>
          </p:cNvPr>
          <p:cNvSpPr>
            <a:spLocks noGrp="1"/>
          </p:cNvSpPr>
          <p:nvPr>
            <p:ph type="title"/>
          </p:nvPr>
        </p:nvSpPr>
        <p:spPr/>
        <p:txBody>
          <a:bodyPr/>
          <a:lstStyle/>
          <a:p>
            <a:r>
              <a:rPr lang="en-US" dirty="0"/>
              <a:t>Service Description</a:t>
            </a:r>
          </a:p>
        </p:txBody>
      </p:sp>
      <p:sp>
        <p:nvSpPr>
          <p:cNvPr id="3" name="Content Placeholder 2">
            <a:extLst>
              <a:ext uri="{FF2B5EF4-FFF2-40B4-BE49-F238E27FC236}">
                <a16:creationId xmlns:a16="http://schemas.microsoft.com/office/drawing/2014/main" id="{19720CE2-4752-42B2-9936-AA4269367B0D}"/>
              </a:ext>
            </a:extLst>
          </p:cNvPr>
          <p:cNvSpPr>
            <a:spLocks noGrp="1"/>
          </p:cNvSpPr>
          <p:nvPr>
            <p:ph idx="1"/>
          </p:nvPr>
        </p:nvSpPr>
        <p:spPr/>
        <p:txBody>
          <a:bodyPr/>
          <a:lstStyle/>
          <a:p>
            <a:pPr marL="0" indent="0">
              <a:buNone/>
            </a:pPr>
            <a:r>
              <a:rPr lang="en-US" dirty="0"/>
              <a:t>What capabilities does a service offer?</a:t>
            </a:r>
          </a:p>
          <a:p>
            <a:pPr marL="0" indent="0">
              <a:buNone/>
            </a:pPr>
            <a:r>
              <a:rPr lang="en-US" dirty="0"/>
              <a:t>How do users configure a service?</a:t>
            </a:r>
          </a:p>
        </p:txBody>
      </p:sp>
    </p:spTree>
    <p:extLst>
      <p:ext uri="{BB962C8B-B14F-4D97-AF65-F5344CB8AC3E}">
        <p14:creationId xmlns:p14="http://schemas.microsoft.com/office/powerpoint/2010/main" val="1969769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1BB47B-0BFE-428B-BBA3-4DD7D4C21EA3}"/>
              </a:ext>
            </a:extLst>
          </p:cNvPr>
          <p:cNvSpPr>
            <a:spLocks noGrp="1"/>
          </p:cNvSpPr>
          <p:nvPr>
            <p:ph type="title"/>
          </p:nvPr>
        </p:nvSpPr>
        <p:spPr/>
        <p:txBody>
          <a:bodyPr/>
          <a:lstStyle/>
          <a:p>
            <a:r>
              <a:rPr lang="en-US" dirty="0"/>
              <a:t>About Me</a:t>
            </a:r>
          </a:p>
        </p:txBody>
      </p:sp>
      <p:sp>
        <p:nvSpPr>
          <p:cNvPr id="5" name="Text Placeholder 4">
            <a:extLst>
              <a:ext uri="{FF2B5EF4-FFF2-40B4-BE49-F238E27FC236}">
                <a16:creationId xmlns:a16="http://schemas.microsoft.com/office/drawing/2014/main" id="{5B70148D-019C-45A5-B859-ED7A3D1C1BC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355363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D0D97-988D-425F-B78A-72FD8A05C43E}"/>
              </a:ext>
            </a:extLst>
          </p:cNvPr>
          <p:cNvSpPr>
            <a:spLocks noGrp="1"/>
          </p:cNvSpPr>
          <p:nvPr>
            <p:ph type="title"/>
          </p:nvPr>
        </p:nvSpPr>
        <p:spPr/>
        <p:txBody>
          <a:bodyPr/>
          <a:lstStyle/>
          <a:p>
            <a:r>
              <a:rPr lang="en-US" dirty="0"/>
              <a:t>Interconnectivity</a:t>
            </a:r>
          </a:p>
        </p:txBody>
      </p:sp>
      <p:sp>
        <p:nvSpPr>
          <p:cNvPr id="3" name="Content Placeholder 2">
            <a:extLst>
              <a:ext uri="{FF2B5EF4-FFF2-40B4-BE49-F238E27FC236}">
                <a16:creationId xmlns:a16="http://schemas.microsoft.com/office/drawing/2014/main" id="{19720CE2-4752-42B2-9936-AA4269367B0D}"/>
              </a:ext>
            </a:extLst>
          </p:cNvPr>
          <p:cNvSpPr>
            <a:spLocks noGrp="1"/>
          </p:cNvSpPr>
          <p:nvPr>
            <p:ph idx="1"/>
          </p:nvPr>
        </p:nvSpPr>
        <p:spPr/>
        <p:txBody>
          <a:bodyPr/>
          <a:lstStyle/>
          <a:p>
            <a:pPr marL="0" indent="0">
              <a:buNone/>
            </a:pPr>
            <a:r>
              <a:rPr lang="en-US" dirty="0"/>
              <a:t>How can devices be connected to services?</a:t>
            </a:r>
          </a:p>
          <a:p>
            <a:pPr marL="0" indent="0">
              <a:buNone/>
            </a:pPr>
            <a:r>
              <a:rPr lang="en-US" dirty="0"/>
              <a:t>How can services be interconnected into graphs or networks?</a:t>
            </a:r>
          </a:p>
          <a:p>
            <a:pPr marL="0" indent="0">
              <a:buNone/>
            </a:pPr>
            <a:r>
              <a:rPr lang="en-US" dirty="0"/>
              <a:t>How can devices or services be connected to mixed-reality collaborative spaces?</a:t>
            </a:r>
          </a:p>
        </p:txBody>
      </p:sp>
    </p:spTree>
    <p:extLst>
      <p:ext uri="{BB962C8B-B14F-4D97-AF65-F5344CB8AC3E}">
        <p14:creationId xmlns:p14="http://schemas.microsoft.com/office/powerpoint/2010/main" val="801289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745E4-4393-4DC3-B54B-0F8CB347D9F9}"/>
              </a:ext>
            </a:extLst>
          </p:cNvPr>
          <p:cNvSpPr>
            <a:spLocks noGrp="1"/>
          </p:cNvSpPr>
          <p:nvPr>
            <p:ph type="title"/>
          </p:nvPr>
        </p:nvSpPr>
        <p:spPr/>
        <p:txBody>
          <a:bodyPr/>
          <a:lstStyle/>
          <a:p>
            <a:r>
              <a:rPr lang="en-US" dirty="0"/>
              <a:t>Diagrams and Orchestration</a:t>
            </a:r>
          </a:p>
        </p:txBody>
      </p:sp>
      <p:sp>
        <p:nvSpPr>
          <p:cNvPr id="3" name="Content Placeholder 2">
            <a:extLst>
              <a:ext uri="{FF2B5EF4-FFF2-40B4-BE49-F238E27FC236}">
                <a16:creationId xmlns:a16="http://schemas.microsoft.com/office/drawing/2014/main" id="{EDDBC4C9-F9CE-4FED-A2D2-9460E04C7682}"/>
              </a:ext>
            </a:extLst>
          </p:cNvPr>
          <p:cNvSpPr>
            <a:spLocks noGrp="1"/>
          </p:cNvSpPr>
          <p:nvPr>
            <p:ph idx="1"/>
          </p:nvPr>
        </p:nvSpPr>
        <p:spPr/>
        <p:txBody>
          <a:bodyPr/>
          <a:lstStyle/>
          <a:p>
            <a:pPr marL="0" indent="0">
              <a:buNone/>
            </a:pPr>
            <a:r>
              <a:rPr lang="en-US" dirty="0"/>
              <a:t>As envisioned, users in mixed-reality collaborative spaces could create visual diagrams which represent systems wherein service graphs process live-streaming or recorded data from digital microscopes.</a:t>
            </a:r>
          </a:p>
          <a:p>
            <a:pPr marL="0" indent="0">
              <a:buNone/>
            </a:pPr>
            <a:r>
              <a:rPr lang="en-US" dirty="0"/>
              <a:t>Orchestration is “the automated configuration, management, and coordination of computer systems, applications, and services.”</a:t>
            </a:r>
          </a:p>
        </p:txBody>
      </p:sp>
    </p:spTree>
    <p:extLst>
      <p:ext uri="{BB962C8B-B14F-4D97-AF65-F5344CB8AC3E}">
        <p14:creationId xmlns:p14="http://schemas.microsoft.com/office/powerpoint/2010/main" val="5990472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791F9-E9F6-43E3-9B50-499BEF8459C6}"/>
              </a:ext>
            </a:extLst>
          </p:cNvPr>
          <p:cNvSpPr>
            <a:spLocks noGrp="1"/>
          </p:cNvSpPr>
          <p:nvPr>
            <p:ph type="title"/>
          </p:nvPr>
        </p:nvSpPr>
        <p:spPr/>
        <p:txBody>
          <a:bodyPr/>
          <a:lstStyle/>
          <a:p>
            <a:r>
              <a:rPr lang="en-US" dirty="0"/>
              <a:t>Optimization</a:t>
            </a:r>
          </a:p>
        </p:txBody>
      </p:sp>
      <p:sp>
        <p:nvSpPr>
          <p:cNvPr id="3" name="Content Placeholder 2">
            <a:extLst>
              <a:ext uri="{FF2B5EF4-FFF2-40B4-BE49-F238E27FC236}">
                <a16:creationId xmlns:a16="http://schemas.microsoft.com/office/drawing/2014/main" id="{CA4CC473-6903-430A-BF85-B6FAB7922BFA}"/>
              </a:ext>
            </a:extLst>
          </p:cNvPr>
          <p:cNvSpPr>
            <a:spLocks noGrp="1"/>
          </p:cNvSpPr>
          <p:nvPr>
            <p:ph idx="1"/>
          </p:nvPr>
        </p:nvSpPr>
        <p:spPr/>
        <p:txBody>
          <a:bodyPr/>
          <a:lstStyle/>
          <a:p>
            <a:pPr marL="0" indent="0">
              <a:buNone/>
            </a:pPr>
            <a:r>
              <a:rPr lang="en-US" dirty="0"/>
              <a:t>Optimization topics include directing service consumers to specific servers for latency minimization and/or load balancing.</a:t>
            </a:r>
          </a:p>
        </p:txBody>
      </p:sp>
    </p:spTree>
    <p:extLst>
      <p:ext uri="{BB962C8B-B14F-4D97-AF65-F5344CB8AC3E}">
        <p14:creationId xmlns:p14="http://schemas.microsoft.com/office/powerpoint/2010/main" val="10670947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913EA-4A58-407A-8CCF-DEC320A334BE}"/>
              </a:ext>
            </a:extLst>
          </p:cNvPr>
          <p:cNvSpPr>
            <a:spLocks noGrp="1"/>
          </p:cNvSpPr>
          <p:nvPr>
            <p:ph type="title"/>
          </p:nvPr>
        </p:nvSpPr>
        <p:spPr/>
        <p:txBody>
          <a:bodyPr/>
          <a:lstStyle/>
          <a:p>
            <a:r>
              <a:rPr lang="en-US" dirty="0"/>
              <a:t>Streams</a:t>
            </a:r>
          </a:p>
        </p:txBody>
      </p:sp>
      <p:sp>
        <p:nvSpPr>
          <p:cNvPr id="3" name="Content Placeholder 2">
            <a:extLst>
              <a:ext uri="{FF2B5EF4-FFF2-40B4-BE49-F238E27FC236}">
                <a16:creationId xmlns:a16="http://schemas.microsoft.com/office/drawing/2014/main" id="{82C7E8EE-738C-4765-8687-58FAC7C47C6C}"/>
              </a:ext>
            </a:extLst>
          </p:cNvPr>
          <p:cNvSpPr>
            <a:spLocks noGrp="1"/>
          </p:cNvSpPr>
          <p:nvPr>
            <p:ph idx="1"/>
          </p:nvPr>
        </p:nvSpPr>
        <p:spPr/>
        <p:txBody>
          <a:bodyPr>
            <a:normAutofit/>
          </a:bodyPr>
          <a:lstStyle/>
          <a:p>
            <a:pPr marL="0" indent="0">
              <a:buNone/>
            </a:pPr>
            <a:r>
              <a:rPr lang="en-US" dirty="0"/>
              <a:t>As envisioned, streams are produced by digital microscopes, processed by interconnected service graphs, and displayed in mixed-reality collaborative spaces.</a:t>
            </a:r>
          </a:p>
          <a:p>
            <a:pPr marL="0" indent="0">
              <a:buNone/>
            </a:pPr>
            <a:r>
              <a:rPr lang="en-US" dirty="0"/>
              <a:t>Streams produced by digital microscopes might contain metadata which describe the instantaneous magnifications and timescales of their content. Such metadata would be useful for computer-vision-enhanced services.</a:t>
            </a:r>
          </a:p>
        </p:txBody>
      </p:sp>
    </p:spTree>
    <p:extLst>
      <p:ext uri="{BB962C8B-B14F-4D97-AF65-F5344CB8AC3E}">
        <p14:creationId xmlns:p14="http://schemas.microsoft.com/office/powerpoint/2010/main" val="33992267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913EA-4A58-407A-8CCF-DEC320A334BE}"/>
              </a:ext>
            </a:extLst>
          </p:cNvPr>
          <p:cNvSpPr>
            <a:spLocks noGrp="1"/>
          </p:cNvSpPr>
          <p:nvPr>
            <p:ph type="title"/>
          </p:nvPr>
        </p:nvSpPr>
        <p:spPr/>
        <p:txBody>
          <a:bodyPr/>
          <a:lstStyle/>
          <a:p>
            <a:r>
              <a:rPr lang="en-US" dirty="0"/>
              <a:t>Streams</a:t>
            </a:r>
          </a:p>
        </p:txBody>
      </p:sp>
      <p:sp>
        <p:nvSpPr>
          <p:cNvPr id="3" name="Content Placeholder 2">
            <a:extLst>
              <a:ext uri="{FF2B5EF4-FFF2-40B4-BE49-F238E27FC236}">
                <a16:creationId xmlns:a16="http://schemas.microsoft.com/office/drawing/2014/main" id="{82C7E8EE-738C-4765-8687-58FAC7C47C6C}"/>
              </a:ext>
            </a:extLst>
          </p:cNvPr>
          <p:cNvSpPr>
            <a:spLocks noGrp="1"/>
          </p:cNvSpPr>
          <p:nvPr>
            <p:ph idx="1"/>
          </p:nvPr>
        </p:nvSpPr>
        <p:spPr/>
        <p:txBody>
          <a:bodyPr>
            <a:normAutofit/>
          </a:bodyPr>
          <a:lstStyle/>
          <a:p>
            <a:pPr marL="0" indent="0">
              <a:buNone/>
            </a:pPr>
            <a:r>
              <a:rPr lang="en-US" dirty="0"/>
              <a:t>Streams produced by services could contain annotation data, e.g., semantic labels.</a:t>
            </a:r>
          </a:p>
          <a:p>
            <a:pPr marL="0" indent="0">
              <a:buNone/>
            </a:pPr>
            <a:r>
              <a:rPr lang="en-US" dirty="0"/>
              <a:t>With respect to annotating video streams, one could make use of secondary video tracks with uniquely identified bounding boxes or more intricate silhouettes defining spatial regions on which to attach semantic data using yet other secondary tracks. Similar approaches could work for point-cloud-based and mesh-based data.</a:t>
            </a:r>
          </a:p>
        </p:txBody>
      </p:sp>
    </p:spTree>
    <p:extLst>
      <p:ext uri="{BB962C8B-B14F-4D97-AF65-F5344CB8AC3E}">
        <p14:creationId xmlns:p14="http://schemas.microsoft.com/office/powerpoint/2010/main" val="3384893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913EA-4A58-407A-8CCF-DEC320A334BE}"/>
              </a:ext>
            </a:extLst>
          </p:cNvPr>
          <p:cNvSpPr>
            <a:spLocks noGrp="1"/>
          </p:cNvSpPr>
          <p:nvPr>
            <p:ph type="title"/>
          </p:nvPr>
        </p:nvSpPr>
        <p:spPr/>
        <p:txBody>
          <a:bodyPr/>
          <a:lstStyle/>
          <a:p>
            <a:r>
              <a:rPr lang="en-US" dirty="0"/>
              <a:t>Recordings</a:t>
            </a:r>
          </a:p>
        </p:txBody>
      </p:sp>
      <p:sp>
        <p:nvSpPr>
          <p:cNvPr id="3" name="Content Placeholder 2">
            <a:extLst>
              <a:ext uri="{FF2B5EF4-FFF2-40B4-BE49-F238E27FC236}">
                <a16:creationId xmlns:a16="http://schemas.microsoft.com/office/drawing/2014/main" id="{82C7E8EE-738C-4765-8687-58FAC7C47C6C}"/>
              </a:ext>
            </a:extLst>
          </p:cNvPr>
          <p:cNvSpPr>
            <a:spLocks noGrp="1"/>
          </p:cNvSpPr>
          <p:nvPr>
            <p:ph idx="1"/>
          </p:nvPr>
        </p:nvSpPr>
        <p:spPr/>
        <p:txBody>
          <a:bodyPr>
            <a:normAutofit/>
          </a:bodyPr>
          <a:lstStyle/>
          <a:p>
            <a:pPr marL="0" indent="0">
              <a:buNone/>
            </a:pPr>
            <a:r>
              <a:rPr lang="en-US" dirty="0"/>
              <a:t>Live-streaming data from digital microscopes could be processed by service graphs. One reason for so doing is to enable users in mixed-reality collaborative spaces to interact with data via multimodal user interfaces.</a:t>
            </a:r>
          </a:p>
          <a:p>
            <a:pPr marL="0" indent="0">
              <a:buNone/>
            </a:pPr>
            <a:r>
              <a:rPr lang="en-US" dirty="0"/>
              <a:t>Similarly, recordings from digital microscopes could be thusly processed and interacted with.</a:t>
            </a:r>
          </a:p>
        </p:txBody>
      </p:sp>
    </p:spTree>
    <p:extLst>
      <p:ext uri="{BB962C8B-B14F-4D97-AF65-F5344CB8AC3E}">
        <p14:creationId xmlns:p14="http://schemas.microsoft.com/office/powerpoint/2010/main" val="22640330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1BB47B-0BFE-428B-BBA3-4DD7D4C21EA3}"/>
              </a:ext>
            </a:extLst>
          </p:cNvPr>
          <p:cNvSpPr>
            <a:spLocks noGrp="1"/>
          </p:cNvSpPr>
          <p:nvPr>
            <p:ph type="title"/>
          </p:nvPr>
        </p:nvSpPr>
        <p:spPr/>
        <p:txBody>
          <a:bodyPr/>
          <a:lstStyle/>
          <a:p>
            <a:r>
              <a:rPr lang="en-US" dirty="0"/>
              <a:t>Artificial Intelligence</a:t>
            </a:r>
          </a:p>
        </p:txBody>
      </p:sp>
      <p:sp>
        <p:nvSpPr>
          <p:cNvPr id="5" name="Text Placeholder 4">
            <a:extLst>
              <a:ext uri="{FF2B5EF4-FFF2-40B4-BE49-F238E27FC236}">
                <a16:creationId xmlns:a16="http://schemas.microsoft.com/office/drawing/2014/main" id="{5B70148D-019C-45A5-B859-ED7A3D1C1BC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954541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2381F-97BC-4AB8-9A6D-F8ADDAF9CE52}"/>
              </a:ext>
            </a:extLst>
          </p:cNvPr>
          <p:cNvSpPr>
            <a:spLocks noGrp="1"/>
          </p:cNvSpPr>
          <p:nvPr>
            <p:ph type="title"/>
          </p:nvPr>
        </p:nvSpPr>
        <p:spPr/>
        <p:txBody>
          <a:bodyPr/>
          <a:lstStyle/>
          <a:p>
            <a:r>
              <a:rPr lang="en-US" dirty="0"/>
              <a:t>Computer Vision</a:t>
            </a:r>
          </a:p>
        </p:txBody>
      </p:sp>
      <p:sp>
        <p:nvSpPr>
          <p:cNvPr id="3" name="Content Placeholder 2">
            <a:extLst>
              <a:ext uri="{FF2B5EF4-FFF2-40B4-BE49-F238E27FC236}">
                <a16:creationId xmlns:a16="http://schemas.microsoft.com/office/drawing/2014/main" id="{F1691AA1-C1C1-427C-B844-DBEC95721768}"/>
              </a:ext>
            </a:extLst>
          </p:cNvPr>
          <p:cNvSpPr>
            <a:spLocks noGrp="1"/>
          </p:cNvSpPr>
          <p:nvPr>
            <p:ph idx="1"/>
          </p:nvPr>
        </p:nvSpPr>
        <p:spPr/>
        <p:txBody>
          <a:bodyPr>
            <a:normAutofit/>
          </a:bodyPr>
          <a:lstStyle/>
          <a:p>
            <a:pPr marL="0" indent="0">
              <a:buNone/>
            </a:pPr>
            <a:r>
              <a:rPr lang="en-US" dirty="0"/>
              <a:t>Computer-vision-enhanced services could enhance visual data from digital microscopes, e.g., video infilling and video super-resolution techniques.</a:t>
            </a:r>
          </a:p>
          <a:p>
            <a:pPr marL="0" indent="0">
              <a:buNone/>
            </a:pPr>
            <a:r>
              <a:rPr lang="en-US" dirty="0"/>
              <a:t>Computer-vision-enhanced services could provide real-time object, event, and activity recognition for contents from digital microscopes.</a:t>
            </a:r>
          </a:p>
        </p:txBody>
      </p:sp>
    </p:spTree>
    <p:extLst>
      <p:ext uri="{BB962C8B-B14F-4D97-AF65-F5344CB8AC3E}">
        <p14:creationId xmlns:p14="http://schemas.microsoft.com/office/powerpoint/2010/main" val="13348492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EBB66-A39C-47BF-894A-6FDF55416778}"/>
              </a:ext>
            </a:extLst>
          </p:cNvPr>
          <p:cNvSpPr>
            <a:spLocks noGrp="1"/>
          </p:cNvSpPr>
          <p:nvPr>
            <p:ph type="title"/>
          </p:nvPr>
        </p:nvSpPr>
        <p:spPr/>
        <p:txBody>
          <a:bodyPr/>
          <a:lstStyle/>
          <a:p>
            <a:r>
              <a:rPr lang="en-US" dirty="0"/>
              <a:t>User Corrections of Recognition Results</a:t>
            </a:r>
          </a:p>
        </p:txBody>
      </p:sp>
      <p:sp>
        <p:nvSpPr>
          <p:cNvPr id="3" name="Content Placeholder 2">
            <a:extLst>
              <a:ext uri="{FF2B5EF4-FFF2-40B4-BE49-F238E27FC236}">
                <a16:creationId xmlns:a16="http://schemas.microsoft.com/office/drawing/2014/main" id="{F8156645-9657-4FF0-B371-4376D8AEDF2B}"/>
              </a:ext>
            </a:extLst>
          </p:cNvPr>
          <p:cNvSpPr>
            <a:spLocks noGrp="1"/>
          </p:cNvSpPr>
          <p:nvPr>
            <p:ph idx="1"/>
          </p:nvPr>
        </p:nvSpPr>
        <p:spPr/>
        <p:txBody>
          <a:bodyPr/>
          <a:lstStyle/>
          <a:p>
            <a:pPr marL="0" indent="0">
              <a:buNone/>
            </a:pPr>
            <a:r>
              <a:rPr lang="en-US" dirty="0"/>
              <a:t>With the flow of some usage-related data to interconnected services, these utilized services could learn from corrections made by expert users to computer vision recognition results.</a:t>
            </a:r>
          </a:p>
        </p:txBody>
      </p:sp>
    </p:spTree>
    <p:extLst>
      <p:ext uri="{BB962C8B-B14F-4D97-AF65-F5344CB8AC3E}">
        <p14:creationId xmlns:p14="http://schemas.microsoft.com/office/powerpoint/2010/main" val="20327802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0C4F7-EB73-4276-9B37-2DEDE481476B}"/>
              </a:ext>
            </a:extLst>
          </p:cNvPr>
          <p:cNvSpPr>
            <a:spLocks noGrp="1"/>
          </p:cNvSpPr>
          <p:nvPr>
            <p:ph type="title"/>
          </p:nvPr>
        </p:nvSpPr>
        <p:spPr/>
        <p:txBody>
          <a:bodyPr/>
          <a:lstStyle/>
          <a:p>
            <a:r>
              <a:rPr lang="en-US" dirty="0"/>
              <a:t>Visual Perception and Comprehension</a:t>
            </a:r>
          </a:p>
        </p:txBody>
      </p:sp>
      <p:sp>
        <p:nvSpPr>
          <p:cNvPr id="3" name="Content Placeholder 2">
            <a:extLst>
              <a:ext uri="{FF2B5EF4-FFF2-40B4-BE49-F238E27FC236}">
                <a16:creationId xmlns:a16="http://schemas.microsoft.com/office/drawing/2014/main" id="{4B8F0FD0-9C3F-447E-8D1F-44A547F91F1A}"/>
              </a:ext>
            </a:extLst>
          </p:cNvPr>
          <p:cNvSpPr>
            <a:spLocks noGrp="1"/>
          </p:cNvSpPr>
          <p:nvPr>
            <p:ph idx="1"/>
          </p:nvPr>
        </p:nvSpPr>
        <p:spPr/>
        <p:txBody>
          <a:bodyPr/>
          <a:lstStyle/>
          <a:p>
            <a:pPr marL="0" indent="0">
              <a:buNone/>
            </a:pPr>
            <a:r>
              <a:rPr lang="en-US" dirty="0"/>
              <a:t>Question-answering systems could answer questions about content from digital microscopes.</a:t>
            </a:r>
          </a:p>
          <a:p>
            <a:pPr marL="0" indent="0">
              <a:buNone/>
            </a:pPr>
            <a:endParaRPr lang="en-US" dirty="0"/>
          </a:p>
        </p:txBody>
      </p:sp>
    </p:spTree>
    <p:extLst>
      <p:ext uri="{BB962C8B-B14F-4D97-AF65-F5344CB8AC3E}">
        <p14:creationId xmlns:p14="http://schemas.microsoft.com/office/powerpoint/2010/main" val="2359815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213C8-D8B6-44DD-871A-9DA913F6E823}"/>
              </a:ext>
            </a:extLst>
          </p:cNvPr>
          <p:cNvSpPr>
            <a:spLocks noGrp="1"/>
          </p:cNvSpPr>
          <p:nvPr>
            <p:ph type="title"/>
          </p:nvPr>
        </p:nvSpPr>
        <p:spPr/>
        <p:txBody>
          <a:bodyPr/>
          <a:lstStyle/>
          <a:p>
            <a:r>
              <a:rPr lang="en-US" dirty="0"/>
              <a:t>Adam Sobieski</a:t>
            </a:r>
          </a:p>
        </p:txBody>
      </p:sp>
      <p:sp>
        <p:nvSpPr>
          <p:cNvPr id="3" name="Content Placeholder 2">
            <a:extLst>
              <a:ext uri="{FF2B5EF4-FFF2-40B4-BE49-F238E27FC236}">
                <a16:creationId xmlns:a16="http://schemas.microsoft.com/office/drawing/2014/main" id="{CFE3B3D7-5328-4018-805B-97A2F9C331E4}"/>
              </a:ext>
            </a:extLst>
          </p:cNvPr>
          <p:cNvSpPr>
            <a:spLocks noGrp="1"/>
          </p:cNvSpPr>
          <p:nvPr>
            <p:ph idx="1"/>
          </p:nvPr>
        </p:nvSpPr>
        <p:spPr/>
        <p:txBody>
          <a:bodyPr>
            <a:normAutofit/>
          </a:bodyPr>
          <a:lstStyle/>
          <a:p>
            <a:pPr marL="0" indent="0">
              <a:buNone/>
            </a:pPr>
            <a:r>
              <a:rPr lang="en-US" dirty="0"/>
              <a:t>Adam Sobieski is a researcher, developer, and entrepreneur. He brings two decades of experience to the exploration and analysis of forefront artificial intelligence topics. His professional interests also include the strategic forecasting of artificial intelligence trends and directions.</a:t>
            </a:r>
          </a:p>
          <a:p>
            <a:pPr marL="0" indent="0">
              <a:buNone/>
            </a:pPr>
            <a:endParaRPr lang="en-US" dirty="0">
              <a:hlinkClick r:id="rId2"/>
            </a:endParaRPr>
          </a:p>
          <a:p>
            <a:pPr marL="0" indent="0">
              <a:buNone/>
            </a:pPr>
            <a:endParaRPr lang="en-US" dirty="0">
              <a:hlinkClick r:id="rId2"/>
            </a:endParaRPr>
          </a:p>
          <a:p>
            <a:pPr marL="0" indent="0">
              <a:buNone/>
            </a:pPr>
            <a:endParaRPr lang="en-US" dirty="0">
              <a:hlinkClick r:id="rId2"/>
            </a:endParaRPr>
          </a:p>
          <a:p>
            <a:pPr marL="0" indent="0">
              <a:buNone/>
            </a:pPr>
            <a:endParaRPr lang="en-US" dirty="0">
              <a:hlinkClick r:id="rId2"/>
            </a:endParaRPr>
          </a:p>
          <a:p>
            <a:pPr marL="0" indent="0">
              <a:buNone/>
            </a:pPr>
            <a:r>
              <a:rPr lang="en-US" dirty="0">
                <a:hlinkClick r:id="rId2"/>
              </a:rPr>
              <a:t>http://www.phoster.com</a:t>
            </a:r>
            <a:endParaRPr lang="en-US" dirty="0"/>
          </a:p>
          <a:p>
            <a:pPr marL="0" indent="0">
              <a:buNone/>
            </a:pPr>
            <a:endParaRPr lang="en-US" dirty="0"/>
          </a:p>
        </p:txBody>
      </p:sp>
    </p:spTree>
    <p:extLst>
      <p:ext uri="{BB962C8B-B14F-4D97-AF65-F5344CB8AC3E}">
        <p14:creationId xmlns:p14="http://schemas.microsoft.com/office/powerpoint/2010/main" val="33421197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D1EE7-941F-45D1-8065-14CB7AA97364}"/>
              </a:ext>
            </a:extLst>
          </p:cNvPr>
          <p:cNvSpPr>
            <a:spLocks noGrp="1"/>
          </p:cNvSpPr>
          <p:nvPr>
            <p:ph type="title"/>
          </p:nvPr>
        </p:nvSpPr>
        <p:spPr/>
        <p:txBody>
          <a:bodyPr/>
          <a:lstStyle/>
          <a:p>
            <a:r>
              <a:rPr lang="en-US" dirty="0"/>
              <a:t>Artificial Episodic Memory</a:t>
            </a:r>
          </a:p>
        </p:txBody>
      </p:sp>
      <p:sp>
        <p:nvSpPr>
          <p:cNvPr id="3" name="Content Placeholder 2">
            <a:extLst>
              <a:ext uri="{FF2B5EF4-FFF2-40B4-BE49-F238E27FC236}">
                <a16:creationId xmlns:a16="http://schemas.microsoft.com/office/drawing/2014/main" id="{06022AD9-076D-43C0-B620-8003D8801B79}"/>
              </a:ext>
            </a:extLst>
          </p:cNvPr>
          <p:cNvSpPr>
            <a:spLocks noGrp="1"/>
          </p:cNvSpPr>
          <p:nvPr>
            <p:ph idx="1"/>
          </p:nvPr>
        </p:nvSpPr>
        <p:spPr/>
        <p:txBody>
          <a:bodyPr/>
          <a:lstStyle/>
          <a:p>
            <a:pPr marL="0" indent="0">
              <a:buNone/>
            </a:pPr>
            <a:r>
              <a:rPr lang="en-US" dirty="0"/>
              <a:t>Artificial episodic memory can allow systems to represent, index, store, search, retrieve, and remember previously perceived and comprehended sensory content.</a:t>
            </a:r>
          </a:p>
        </p:txBody>
      </p:sp>
    </p:spTree>
    <p:extLst>
      <p:ext uri="{BB962C8B-B14F-4D97-AF65-F5344CB8AC3E}">
        <p14:creationId xmlns:p14="http://schemas.microsoft.com/office/powerpoint/2010/main" val="22224394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7E10F-F2B3-40BA-B95E-19D2044B760D}"/>
              </a:ext>
            </a:extLst>
          </p:cNvPr>
          <p:cNvSpPr>
            <a:spLocks noGrp="1"/>
          </p:cNvSpPr>
          <p:nvPr>
            <p:ph type="title"/>
          </p:nvPr>
        </p:nvSpPr>
        <p:spPr/>
        <p:txBody>
          <a:bodyPr/>
          <a:lstStyle/>
          <a:p>
            <a:r>
              <a:rPr lang="en-US" dirty="0"/>
              <a:t>Narrative Comprehension</a:t>
            </a:r>
          </a:p>
        </p:txBody>
      </p:sp>
      <p:sp>
        <p:nvSpPr>
          <p:cNvPr id="3" name="Content Placeholder 2">
            <a:extLst>
              <a:ext uri="{FF2B5EF4-FFF2-40B4-BE49-F238E27FC236}">
                <a16:creationId xmlns:a16="http://schemas.microsoft.com/office/drawing/2014/main" id="{3F75F84F-BF3E-4404-8375-7A0C5C85A3AB}"/>
              </a:ext>
            </a:extLst>
          </p:cNvPr>
          <p:cNvSpPr>
            <a:spLocks noGrp="1"/>
          </p:cNvSpPr>
          <p:nvPr>
            <p:ph idx="1"/>
          </p:nvPr>
        </p:nvSpPr>
        <p:spPr/>
        <p:txBody>
          <a:bodyPr/>
          <a:lstStyle/>
          <a:p>
            <a:pPr marL="0" indent="0">
              <a:buNone/>
            </a:pPr>
            <a:r>
              <a:rPr lang="en-US" dirty="0"/>
              <a:t>With visual perception, comprehension, and artificial episodic memory, systems could answer multi-hop questions which involve combining directly observed and inferred knowledge from presently and previously perceived and comprehended sensory content.</a:t>
            </a:r>
          </a:p>
        </p:txBody>
      </p:sp>
    </p:spTree>
    <p:extLst>
      <p:ext uri="{BB962C8B-B14F-4D97-AF65-F5344CB8AC3E}">
        <p14:creationId xmlns:p14="http://schemas.microsoft.com/office/powerpoint/2010/main" val="366891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D4590-8799-4D89-8DD5-892EE6CC8C3D}"/>
              </a:ext>
            </a:extLst>
          </p:cNvPr>
          <p:cNvSpPr>
            <a:spLocks noGrp="1"/>
          </p:cNvSpPr>
          <p:nvPr>
            <p:ph type="title"/>
          </p:nvPr>
        </p:nvSpPr>
        <p:spPr/>
        <p:txBody>
          <a:bodyPr/>
          <a:lstStyle/>
          <a:p>
            <a:r>
              <a:rPr lang="en-US" dirty="0"/>
              <a:t>Multimodal Dialogue Systems</a:t>
            </a:r>
          </a:p>
        </p:txBody>
      </p:sp>
      <p:sp>
        <p:nvSpPr>
          <p:cNvPr id="3" name="Content Placeholder 2">
            <a:extLst>
              <a:ext uri="{FF2B5EF4-FFF2-40B4-BE49-F238E27FC236}">
                <a16:creationId xmlns:a16="http://schemas.microsoft.com/office/drawing/2014/main" id="{5DFC554C-5A5B-41D6-8120-B759577E18FD}"/>
              </a:ext>
            </a:extLst>
          </p:cNvPr>
          <p:cNvSpPr>
            <a:spLocks noGrp="1"/>
          </p:cNvSpPr>
          <p:nvPr>
            <p:ph idx="1"/>
          </p:nvPr>
        </p:nvSpPr>
        <p:spPr/>
        <p:txBody>
          <a:bodyPr/>
          <a:lstStyle/>
          <a:p>
            <a:pPr marL="0" indent="0">
              <a:buNone/>
            </a:pPr>
            <a:r>
              <a:rPr lang="en-US" dirty="0"/>
              <a:t>Beyond multimodal user interfaces, beyond question-answering systems which exhibit perception and comprehension, we can consider multimodal dialogue systems for assisting users in their shared tasks and projects.</a:t>
            </a:r>
          </a:p>
        </p:txBody>
      </p:sp>
    </p:spTree>
    <p:extLst>
      <p:ext uri="{BB962C8B-B14F-4D97-AF65-F5344CB8AC3E}">
        <p14:creationId xmlns:p14="http://schemas.microsoft.com/office/powerpoint/2010/main" val="7692179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1BB47B-0BFE-428B-BBA3-4DD7D4C21EA3}"/>
              </a:ext>
            </a:extLst>
          </p:cNvPr>
          <p:cNvSpPr>
            <a:spLocks noGrp="1"/>
          </p:cNvSpPr>
          <p:nvPr>
            <p:ph type="title"/>
          </p:nvPr>
        </p:nvSpPr>
        <p:spPr/>
        <p:txBody>
          <a:bodyPr/>
          <a:lstStyle/>
          <a:p>
            <a:r>
              <a:rPr lang="en-US" dirty="0"/>
              <a:t>Related Standardization Work</a:t>
            </a:r>
          </a:p>
        </p:txBody>
      </p:sp>
      <p:sp>
        <p:nvSpPr>
          <p:cNvPr id="5" name="Text Placeholder 4">
            <a:extLst>
              <a:ext uri="{FF2B5EF4-FFF2-40B4-BE49-F238E27FC236}">
                <a16:creationId xmlns:a16="http://schemas.microsoft.com/office/drawing/2014/main" id="{5B70148D-019C-45A5-B859-ED7A3D1C1BC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6199857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7D42B-4ADA-4D33-9C26-5F478973FBD7}"/>
              </a:ext>
            </a:extLst>
          </p:cNvPr>
          <p:cNvSpPr>
            <a:spLocks noGrp="1"/>
          </p:cNvSpPr>
          <p:nvPr>
            <p:ph type="title"/>
          </p:nvPr>
        </p:nvSpPr>
        <p:spPr/>
        <p:txBody>
          <a:bodyPr/>
          <a:lstStyle/>
          <a:p>
            <a:r>
              <a:rPr lang="en-US" dirty="0"/>
              <a:t>Internet of Things</a:t>
            </a:r>
          </a:p>
        </p:txBody>
      </p:sp>
      <p:sp>
        <p:nvSpPr>
          <p:cNvPr id="3" name="Content Placeholder 2">
            <a:extLst>
              <a:ext uri="{FF2B5EF4-FFF2-40B4-BE49-F238E27FC236}">
                <a16:creationId xmlns:a16="http://schemas.microsoft.com/office/drawing/2014/main" id="{6BAB2E3E-6BAF-4809-BC7E-0C78AA3519AA}"/>
              </a:ext>
            </a:extLst>
          </p:cNvPr>
          <p:cNvSpPr>
            <a:spLocks noGrp="1"/>
          </p:cNvSpPr>
          <p:nvPr>
            <p:ph idx="1"/>
          </p:nvPr>
        </p:nvSpPr>
        <p:spPr/>
        <p:txBody>
          <a:bodyPr/>
          <a:lstStyle/>
          <a:p>
            <a:pPr marL="0" indent="0">
              <a:buNone/>
            </a:pPr>
            <a:r>
              <a:rPr lang="en-US" dirty="0"/>
              <a:t>“The Internet of things (IoT) describes physical objects (or groups of such objects) that are embedded with sensors, processing ability, software, and other technologies, and that connect and exchange data with other devices and systems over the Internet or other communications networks.”</a:t>
            </a:r>
          </a:p>
        </p:txBody>
      </p:sp>
    </p:spTree>
    <p:extLst>
      <p:ext uri="{BB962C8B-B14F-4D97-AF65-F5344CB8AC3E}">
        <p14:creationId xmlns:p14="http://schemas.microsoft.com/office/powerpoint/2010/main" val="24067857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7D42B-4ADA-4D33-9C26-5F478973FBD7}"/>
              </a:ext>
            </a:extLst>
          </p:cNvPr>
          <p:cNvSpPr>
            <a:spLocks noGrp="1"/>
          </p:cNvSpPr>
          <p:nvPr>
            <p:ph type="title"/>
          </p:nvPr>
        </p:nvSpPr>
        <p:spPr/>
        <p:txBody>
          <a:bodyPr/>
          <a:lstStyle/>
          <a:p>
            <a:r>
              <a:rPr lang="en-US" dirty="0"/>
              <a:t>Internet of Media Things</a:t>
            </a:r>
          </a:p>
        </p:txBody>
      </p:sp>
      <p:sp>
        <p:nvSpPr>
          <p:cNvPr id="3" name="Content Placeholder 2">
            <a:extLst>
              <a:ext uri="{FF2B5EF4-FFF2-40B4-BE49-F238E27FC236}">
                <a16:creationId xmlns:a16="http://schemas.microsoft.com/office/drawing/2014/main" id="{6BAB2E3E-6BAF-4809-BC7E-0C78AA3519AA}"/>
              </a:ext>
            </a:extLst>
          </p:cNvPr>
          <p:cNvSpPr>
            <a:spLocks noGrp="1"/>
          </p:cNvSpPr>
          <p:nvPr>
            <p:ph idx="1"/>
          </p:nvPr>
        </p:nvSpPr>
        <p:spPr/>
        <p:txBody>
          <a:bodyPr/>
          <a:lstStyle/>
          <a:p>
            <a:pPr marL="0" indent="0">
              <a:buNone/>
            </a:pPr>
            <a:r>
              <a:rPr lang="en-US" dirty="0"/>
              <a:t>“Internet of Media Things (IoMT) has the potential to change our world through massive-scale data exchange. But synchronization and interoperability are vital for this to work. ISO/IEC 23093, the series of International Standards for the Internet of Media Things developed by ISO and the International Electrotechnical Commission (IEC), provides the requirements and common language to enable media devices, applications and services to work together, outlining an architecture and specifications for the effective flow of data between media things.”</a:t>
            </a:r>
          </a:p>
        </p:txBody>
      </p:sp>
    </p:spTree>
    <p:extLst>
      <p:ext uri="{BB962C8B-B14F-4D97-AF65-F5344CB8AC3E}">
        <p14:creationId xmlns:p14="http://schemas.microsoft.com/office/powerpoint/2010/main" val="797648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7D42B-4ADA-4D33-9C26-5F478973FBD7}"/>
              </a:ext>
            </a:extLst>
          </p:cNvPr>
          <p:cNvSpPr>
            <a:spLocks noGrp="1"/>
          </p:cNvSpPr>
          <p:nvPr>
            <p:ph type="title"/>
          </p:nvPr>
        </p:nvSpPr>
        <p:spPr/>
        <p:txBody>
          <a:bodyPr/>
          <a:lstStyle/>
          <a:p>
            <a:r>
              <a:rPr lang="en-US" dirty="0"/>
              <a:t>Web of Things</a:t>
            </a:r>
          </a:p>
        </p:txBody>
      </p:sp>
      <p:sp>
        <p:nvSpPr>
          <p:cNvPr id="3" name="Content Placeholder 2">
            <a:extLst>
              <a:ext uri="{FF2B5EF4-FFF2-40B4-BE49-F238E27FC236}">
                <a16:creationId xmlns:a16="http://schemas.microsoft.com/office/drawing/2014/main" id="{6BAB2E3E-6BAF-4809-BC7E-0C78AA3519AA}"/>
              </a:ext>
            </a:extLst>
          </p:cNvPr>
          <p:cNvSpPr>
            <a:spLocks noGrp="1"/>
          </p:cNvSpPr>
          <p:nvPr>
            <p:ph idx="1"/>
          </p:nvPr>
        </p:nvSpPr>
        <p:spPr/>
        <p:txBody>
          <a:bodyPr/>
          <a:lstStyle/>
          <a:p>
            <a:pPr marL="0" indent="0">
              <a:buNone/>
            </a:pPr>
            <a:r>
              <a:rPr lang="en-US" dirty="0"/>
              <a:t>The “Web of Things (</a:t>
            </a:r>
            <a:r>
              <a:rPr lang="en-US" dirty="0" err="1"/>
              <a:t>WoT</a:t>
            </a:r>
            <a:r>
              <a:rPr lang="en-US" dirty="0"/>
              <a:t>) describes a set of standards by the W3C for solving the interoperability issues of different Internet of Things (IoT) platforms and application domains.”</a:t>
            </a:r>
          </a:p>
        </p:txBody>
      </p:sp>
    </p:spTree>
    <p:extLst>
      <p:ext uri="{BB962C8B-B14F-4D97-AF65-F5344CB8AC3E}">
        <p14:creationId xmlns:p14="http://schemas.microsoft.com/office/powerpoint/2010/main" val="24658668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7D42B-4ADA-4D33-9C26-5F478973FBD7}"/>
              </a:ext>
            </a:extLst>
          </p:cNvPr>
          <p:cNvSpPr>
            <a:spLocks noGrp="1"/>
          </p:cNvSpPr>
          <p:nvPr>
            <p:ph type="title"/>
          </p:nvPr>
        </p:nvSpPr>
        <p:spPr/>
        <p:txBody>
          <a:bodyPr/>
          <a:lstStyle/>
          <a:p>
            <a:r>
              <a:rPr lang="en-US" dirty="0"/>
              <a:t>DICOM</a:t>
            </a:r>
          </a:p>
        </p:txBody>
      </p:sp>
      <p:sp>
        <p:nvSpPr>
          <p:cNvPr id="3" name="Content Placeholder 2">
            <a:extLst>
              <a:ext uri="{FF2B5EF4-FFF2-40B4-BE49-F238E27FC236}">
                <a16:creationId xmlns:a16="http://schemas.microsoft.com/office/drawing/2014/main" id="{6BAB2E3E-6BAF-4809-BC7E-0C78AA3519AA}"/>
              </a:ext>
            </a:extLst>
          </p:cNvPr>
          <p:cNvSpPr>
            <a:spLocks noGrp="1"/>
          </p:cNvSpPr>
          <p:nvPr>
            <p:ph idx="1"/>
          </p:nvPr>
        </p:nvSpPr>
        <p:spPr/>
        <p:txBody>
          <a:bodyPr/>
          <a:lstStyle/>
          <a:p>
            <a:pPr marL="0" indent="0">
              <a:buNone/>
            </a:pPr>
            <a:r>
              <a:rPr lang="en-US" dirty="0"/>
              <a:t>“DICOM — Digital Imaging and Communications in Medicine — is the international standard for medical images and related information. It defines the formats for medical images that can be exchanged with the data and quality necessary for clinical use.”</a:t>
            </a:r>
          </a:p>
          <a:p>
            <a:pPr marL="0" indent="0">
              <a:buNone/>
            </a:pPr>
            <a:r>
              <a:rPr lang="en-US" dirty="0"/>
              <a:t>Workgroup 23 (WG-23) is chartered “to identify or develop the DICOM mechanisms to support AI workflows, concentrating on the clinical context. This includes the interfaces between application software and the back end DICOM infrastructure.”</a:t>
            </a:r>
          </a:p>
        </p:txBody>
      </p:sp>
    </p:spTree>
    <p:extLst>
      <p:ext uri="{BB962C8B-B14F-4D97-AF65-F5344CB8AC3E}">
        <p14:creationId xmlns:p14="http://schemas.microsoft.com/office/powerpoint/2010/main" val="17863895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BFC88-812B-4586-8CB4-337C44726B3D}"/>
              </a:ext>
            </a:extLst>
          </p:cNvPr>
          <p:cNvSpPr>
            <a:spLocks noGrp="1"/>
          </p:cNvSpPr>
          <p:nvPr>
            <p:ph type="title"/>
          </p:nvPr>
        </p:nvSpPr>
        <p:spPr/>
        <p:txBody>
          <a:bodyPr/>
          <a:lstStyle/>
          <a:p>
            <a:r>
              <a:rPr lang="en-US" dirty="0"/>
              <a:t>MPAI</a:t>
            </a:r>
          </a:p>
        </p:txBody>
      </p:sp>
      <p:sp>
        <p:nvSpPr>
          <p:cNvPr id="3" name="Content Placeholder 2">
            <a:extLst>
              <a:ext uri="{FF2B5EF4-FFF2-40B4-BE49-F238E27FC236}">
                <a16:creationId xmlns:a16="http://schemas.microsoft.com/office/drawing/2014/main" id="{19C11741-27A8-417B-8AA4-00DC6784442B}"/>
              </a:ext>
            </a:extLst>
          </p:cNvPr>
          <p:cNvSpPr>
            <a:spLocks noGrp="1"/>
          </p:cNvSpPr>
          <p:nvPr>
            <p:ph idx="1"/>
          </p:nvPr>
        </p:nvSpPr>
        <p:spPr/>
        <p:txBody>
          <a:bodyPr/>
          <a:lstStyle/>
          <a:p>
            <a:pPr marL="0" indent="0">
              <a:buNone/>
            </a:pPr>
            <a:r>
              <a:rPr lang="en-US" dirty="0"/>
              <a:t>“MPAI – Moving Picture, Audio and Data Coding by Artificial Intelligence – believes that univer­sally accessible standards can have the same positive effects on AI as digital media stan­dards and has identified data coding as the area where standards can foster development of AI tech­nologies, promote use of AI applications and contribute to the solution of existing problems.”</a:t>
            </a:r>
          </a:p>
        </p:txBody>
      </p:sp>
    </p:spTree>
    <p:extLst>
      <p:ext uri="{BB962C8B-B14F-4D97-AF65-F5344CB8AC3E}">
        <p14:creationId xmlns:p14="http://schemas.microsoft.com/office/powerpoint/2010/main" val="5462355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1BB47B-0BFE-428B-BBA3-4DD7D4C21EA3}"/>
              </a:ext>
            </a:extLst>
          </p:cNvPr>
          <p:cNvSpPr>
            <a:spLocks noGrp="1"/>
          </p:cNvSpPr>
          <p:nvPr>
            <p:ph type="title"/>
          </p:nvPr>
        </p:nvSpPr>
        <p:spPr/>
        <p:txBody>
          <a:bodyPr/>
          <a:lstStyle/>
          <a:p>
            <a:r>
              <a:rPr lang="en-US" dirty="0"/>
              <a:t>Examples</a:t>
            </a:r>
          </a:p>
        </p:txBody>
      </p:sp>
      <p:sp>
        <p:nvSpPr>
          <p:cNvPr id="5" name="Text Placeholder 4">
            <a:extLst>
              <a:ext uri="{FF2B5EF4-FFF2-40B4-BE49-F238E27FC236}">
                <a16:creationId xmlns:a16="http://schemas.microsoft.com/office/drawing/2014/main" id="{5B70148D-019C-45A5-B859-ED7A3D1C1BC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78401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1BB47B-0BFE-428B-BBA3-4DD7D4C21EA3}"/>
              </a:ext>
            </a:extLst>
          </p:cNvPr>
          <p:cNvSpPr>
            <a:spLocks noGrp="1"/>
          </p:cNvSpPr>
          <p:nvPr>
            <p:ph type="title"/>
          </p:nvPr>
        </p:nvSpPr>
        <p:spPr/>
        <p:txBody>
          <a:bodyPr/>
          <a:lstStyle/>
          <a:p>
            <a:r>
              <a:rPr lang="en-US" dirty="0"/>
              <a:t>Introduction</a:t>
            </a:r>
          </a:p>
        </p:txBody>
      </p:sp>
      <p:sp>
        <p:nvSpPr>
          <p:cNvPr id="5" name="Text Placeholder 4">
            <a:extLst>
              <a:ext uri="{FF2B5EF4-FFF2-40B4-BE49-F238E27FC236}">
                <a16:creationId xmlns:a16="http://schemas.microsoft.com/office/drawing/2014/main" id="{5B70148D-019C-45A5-B859-ED7A3D1C1BC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398468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2381F-97BC-4AB8-9A6D-F8ADDAF9CE52}"/>
              </a:ext>
            </a:extLst>
          </p:cNvPr>
          <p:cNvSpPr>
            <a:spLocks noGrp="1"/>
          </p:cNvSpPr>
          <p:nvPr>
            <p:ph type="title"/>
          </p:nvPr>
        </p:nvSpPr>
        <p:spPr/>
        <p:txBody>
          <a:bodyPr/>
          <a:lstStyle/>
          <a:p>
            <a:r>
              <a:rPr lang="en-US" dirty="0"/>
              <a:t>A Droplet of Water</a:t>
            </a:r>
          </a:p>
        </p:txBody>
      </p:sp>
      <p:sp>
        <p:nvSpPr>
          <p:cNvPr id="3" name="Content Placeholder 2">
            <a:extLst>
              <a:ext uri="{FF2B5EF4-FFF2-40B4-BE49-F238E27FC236}">
                <a16:creationId xmlns:a16="http://schemas.microsoft.com/office/drawing/2014/main" id="{F1691AA1-C1C1-427C-B844-DBEC95721768}"/>
              </a:ext>
            </a:extLst>
          </p:cNvPr>
          <p:cNvSpPr>
            <a:spLocks noGrp="1"/>
          </p:cNvSpPr>
          <p:nvPr>
            <p:ph idx="1"/>
          </p:nvPr>
        </p:nvSpPr>
        <p:spPr/>
        <p:txBody>
          <a:bodyPr>
            <a:normAutofit/>
          </a:bodyPr>
          <a:lstStyle/>
          <a:p>
            <a:pPr marL="0" indent="0">
              <a:buNone/>
            </a:pPr>
            <a:r>
              <a:rPr lang="en-US" dirty="0"/>
              <a:t>Let us consider a digital microscope magnifying and streaming imagery of the contents of a droplet of pond water.</a:t>
            </a:r>
          </a:p>
          <a:p>
            <a:pPr marL="0" indent="0">
              <a:buNone/>
            </a:pPr>
            <a:r>
              <a:rPr lang="en-US" dirty="0"/>
              <a:t>Computer-vision-enhanced services could segment, recognize, and identify microorganisms in this data.</a:t>
            </a:r>
          </a:p>
          <a:p>
            <a:pPr marL="0" indent="0">
              <a:buNone/>
            </a:pPr>
            <a:r>
              <a:rPr lang="en-US" dirty="0"/>
              <a:t>With multimodal user interfaces, users could look, point, and speak to indicate precisely which microorganism(s) that they wished for the digital microscope to focus on, magnify, or track.</a:t>
            </a:r>
          </a:p>
        </p:txBody>
      </p:sp>
    </p:spTree>
    <p:extLst>
      <p:ext uri="{BB962C8B-B14F-4D97-AF65-F5344CB8AC3E}">
        <p14:creationId xmlns:p14="http://schemas.microsoft.com/office/powerpoint/2010/main" val="33899720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2381F-97BC-4AB8-9A6D-F8ADDAF9CE52}"/>
              </a:ext>
            </a:extLst>
          </p:cNvPr>
          <p:cNvSpPr>
            <a:spLocks noGrp="1"/>
          </p:cNvSpPr>
          <p:nvPr>
            <p:ph type="title"/>
          </p:nvPr>
        </p:nvSpPr>
        <p:spPr/>
        <p:txBody>
          <a:bodyPr/>
          <a:lstStyle/>
          <a:p>
            <a:r>
              <a:rPr lang="en-US" dirty="0"/>
              <a:t>A Living Cell</a:t>
            </a:r>
          </a:p>
        </p:txBody>
      </p:sp>
      <p:sp>
        <p:nvSpPr>
          <p:cNvPr id="3" name="Content Placeholder 2">
            <a:extLst>
              <a:ext uri="{FF2B5EF4-FFF2-40B4-BE49-F238E27FC236}">
                <a16:creationId xmlns:a16="http://schemas.microsoft.com/office/drawing/2014/main" id="{F1691AA1-C1C1-427C-B844-DBEC95721768}"/>
              </a:ext>
            </a:extLst>
          </p:cNvPr>
          <p:cNvSpPr>
            <a:spLocks noGrp="1"/>
          </p:cNvSpPr>
          <p:nvPr>
            <p:ph idx="1"/>
          </p:nvPr>
        </p:nvSpPr>
        <p:spPr/>
        <p:txBody>
          <a:bodyPr>
            <a:normAutofit/>
          </a:bodyPr>
          <a:lstStyle/>
          <a:p>
            <a:pPr marL="0" indent="0">
              <a:buNone/>
            </a:pPr>
            <a:r>
              <a:rPr lang="en-US" dirty="0"/>
              <a:t>Let us consider a digital microscope magnifying and streaming imagery of a living animal cell.</a:t>
            </a:r>
          </a:p>
          <a:p>
            <a:pPr marL="0" indent="0">
              <a:buNone/>
            </a:pPr>
            <a:r>
              <a:rPr lang="en-US" dirty="0"/>
              <a:t>Computer-vision-enhanced services could provide annotations, labeling parts of the cell.</a:t>
            </a:r>
          </a:p>
          <a:p>
            <a:pPr marL="0" indent="0">
              <a:buNone/>
            </a:pPr>
            <a:r>
              <a:rPr lang="en-US" dirty="0"/>
              <a:t>With multimodal user interfaces, users could look, point, and speak to indicate precisely which part(s) of the cell that they wished for the digital microscope to focus on, magnify, or track.</a:t>
            </a:r>
          </a:p>
        </p:txBody>
      </p:sp>
    </p:spTree>
    <p:extLst>
      <p:ext uri="{BB962C8B-B14F-4D97-AF65-F5344CB8AC3E}">
        <p14:creationId xmlns:p14="http://schemas.microsoft.com/office/powerpoint/2010/main" val="27659585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1BB47B-0BFE-428B-BBA3-4DD7D4C21EA3}"/>
              </a:ext>
            </a:extLst>
          </p:cNvPr>
          <p:cNvSpPr>
            <a:spLocks noGrp="1"/>
          </p:cNvSpPr>
          <p:nvPr>
            <p:ph type="title"/>
          </p:nvPr>
        </p:nvSpPr>
        <p:spPr/>
        <p:txBody>
          <a:bodyPr/>
          <a:lstStyle/>
          <a:p>
            <a:r>
              <a:rPr lang="en-US" dirty="0"/>
              <a:t>Conclusion</a:t>
            </a:r>
          </a:p>
        </p:txBody>
      </p:sp>
      <p:sp>
        <p:nvSpPr>
          <p:cNvPr id="5" name="Text Placeholder 4">
            <a:extLst>
              <a:ext uri="{FF2B5EF4-FFF2-40B4-BE49-F238E27FC236}">
                <a16:creationId xmlns:a16="http://schemas.microsoft.com/office/drawing/2014/main" id="{5B70148D-019C-45A5-B859-ED7A3D1C1BC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707564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1124F-30D1-4BD7-84E6-60F85EBA33B3}"/>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D79A1F64-390D-4128-8E9A-B90BC450CD1D}"/>
              </a:ext>
            </a:extLst>
          </p:cNvPr>
          <p:cNvSpPr>
            <a:spLocks noGrp="1"/>
          </p:cNvSpPr>
          <p:nvPr>
            <p:ph idx="1"/>
          </p:nvPr>
        </p:nvSpPr>
        <p:spPr/>
        <p:txBody>
          <a:bodyPr>
            <a:normAutofit/>
          </a:bodyPr>
          <a:lstStyle/>
          <a:p>
            <a:pPr marL="0" indent="0">
              <a:buNone/>
            </a:pPr>
            <a:r>
              <a:rPr lang="en-US" dirty="0"/>
              <a:t>Advancing digital microscopes and enabling their interoperability with mixed-reality collaborative spaces can equip biomedical professionals, scientists, and educators, amplifying and accelerating their performance and productivity.</a:t>
            </a:r>
          </a:p>
        </p:txBody>
      </p:sp>
    </p:spTree>
    <p:extLst>
      <p:ext uri="{BB962C8B-B14F-4D97-AF65-F5344CB8AC3E}">
        <p14:creationId xmlns:p14="http://schemas.microsoft.com/office/powerpoint/2010/main" val="11277336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EEA4F-DCC2-470A-90A4-38FFBCE5ED27}"/>
              </a:ext>
            </a:extLst>
          </p:cNvPr>
          <p:cNvSpPr>
            <a:spLocks noGrp="1"/>
          </p:cNvSpPr>
          <p:nvPr>
            <p:ph type="title"/>
          </p:nvPr>
        </p:nvSpPr>
        <p:spPr/>
        <p:txBody>
          <a:bodyPr/>
          <a:lstStyle/>
          <a:p>
            <a:r>
              <a:rPr lang="en-US" dirty="0"/>
              <a:t>Device Calibration and Operation</a:t>
            </a:r>
          </a:p>
        </p:txBody>
      </p:sp>
      <p:sp>
        <p:nvSpPr>
          <p:cNvPr id="3" name="Content Placeholder 2">
            <a:extLst>
              <a:ext uri="{FF2B5EF4-FFF2-40B4-BE49-F238E27FC236}">
                <a16:creationId xmlns:a16="http://schemas.microsoft.com/office/drawing/2014/main" id="{5967170E-315E-4C29-86C8-0A9F28F29C21}"/>
              </a:ext>
            </a:extLst>
          </p:cNvPr>
          <p:cNvSpPr>
            <a:spLocks noGrp="1"/>
          </p:cNvSpPr>
          <p:nvPr>
            <p:ph idx="1"/>
          </p:nvPr>
        </p:nvSpPr>
        <p:spPr/>
        <p:txBody>
          <a:bodyPr/>
          <a:lstStyle/>
          <a:p>
            <a:pPr marL="0" indent="0">
              <a:buNone/>
            </a:pPr>
            <a:r>
              <a:rPr lang="en-US" dirty="0"/>
              <a:t>Instead of users having to lean over microscopes and manually adjust knobs or levers – or having to sit at desktop computers to adjust</a:t>
            </a:r>
            <a:br>
              <a:rPr lang="en-US" dirty="0"/>
            </a:br>
            <a:r>
              <a:rPr lang="en-US" dirty="0"/>
              <a:t>on-screen sliders – artificial intelligence services utilizing computer vision could automatically calibrate and operate digital microscopes, allowing users to better attend to their shared tasks and projects.</a:t>
            </a:r>
          </a:p>
        </p:txBody>
      </p:sp>
    </p:spTree>
    <p:extLst>
      <p:ext uri="{BB962C8B-B14F-4D97-AF65-F5344CB8AC3E}">
        <p14:creationId xmlns:p14="http://schemas.microsoft.com/office/powerpoint/2010/main" val="42121218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EF9B6-F265-4D50-B765-3BFFAAE37ADB}"/>
              </a:ext>
            </a:extLst>
          </p:cNvPr>
          <p:cNvSpPr>
            <a:spLocks noGrp="1"/>
          </p:cNvSpPr>
          <p:nvPr>
            <p:ph type="title"/>
          </p:nvPr>
        </p:nvSpPr>
        <p:spPr/>
        <p:txBody>
          <a:bodyPr/>
          <a:lstStyle/>
          <a:p>
            <a:r>
              <a:rPr lang="en-US" dirty="0"/>
              <a:t>Services, Streams and Recordings</a:t>
            </a:r>
          </a:p>
        </p:txBody>
      </p:sp>
      <p:sp>
        <p:nvSpPr>
          <p:cNvPr id="3" name="Content Placeholder 2">
            <a:extLst>
              <a:ext uri="{FF2B5EF4-FFF2-40B4-BE49-F238E27FC236}">
                <a16:creationId xmlns:a16="http://schemas.microsoft.com/office/drawing/2014/main" id="{B6A41481-C7BB-4C7F-98ED-4FEB6757CF63}"/>
              </a:ext>
            </a:extLst>
          </p:cNvPr>
          <p:cNvSpPr>
            <a:spLocks noGrp="1"/>
          </p:cNvSpPr>
          <p:nvPr>
            <p:ph idx="1"/>
          </p:nvPr>
        </p:nvSpPr>
        <p:spPr/>
        <p:txBody>
          <a:bodyPr/>
          <a:lstStyle/>
          <a:p>
            <a:pPr marL="0" indent="0">
              <a:buNone/>
            </a:pPr>
            <a:r>
              <a:rPr lang="en-US" dirty="0"/>
              <a:t>Live-streaming data from digital microscopes could be processed by service graphs. One reason for so doing is to enable users in mixed-reality collaborative spaces to interact with data via multimodal user interfaces.</a:t>
            </a:r>
          </a:p>
          <a:p>
            <a:pPr marL="0" indent="0">
              <a:buNone/>
            </a:pPr>
            <a:r>
              <a:rPr lang="en-US" dirty="0"/>
              <a:t>Similarly, recordings from digital microscopes could be thusly processed and interacted with.</a:t>
            </a:r>
          </a:p>
        </p:txBody>
      </p:sp>
    </p:spTree>
    <p:extLst>
      <p:ext uri="{BB962C8B-B14F-4D97-AF65-F5344CB8AC3E}">
        <p14:creationId xmlns:p14="http://schemas.microsoft.com/office/powerpoint/2010/main" val="41783421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745E4-4393-4DC3-B54B-0F8CB347D9F9}"/>
              </a:ext>
            </a:extLst>
          </p:cNvPr>
          <p:cNvSpPr>
            <a:spLocks noGrp="1"/>
          </p:cNvSpPr>
          <p:nvPr>
            <p:ph type="title"/>
          </p:nvPr>
        </p:nvSpPr>
        <p:spPr/>
        <p:txBody>
          <a:bodyPr/>
          <a:lstStyle/>
          <a:p>
            <a:r>
              <a:rPr lang="en-US" dirty="0"/>
              <a:t>Diagrams and Orchestration</a:t>
            </a:r>
          </a:p>
        </p:txBody>
      </p:sp>
      <p:sp>
        <p:nvSpPr>
          <p:cNvPr id="3" name="Content Placeholder 2">
            <a:extLst>
              <a:ext uri="{FF2B5EF4-FFF2-40B4-BE49-F238E27FC236}">
                <a16:creationId xmlns:a16="http://schemas.microsoft.com/office/drawing/2014/main" id="{EDDBC4C9-F9CE-4FED-A2D2-9460E04C7682}"/>
              </a:ext>
            </a:extLst>
          </p:cNvPr>
          <p:cNvSpPr>
            <a:spLocks noGrp="1"/>
          </p:cNvSpPr>
          <p:nvPr>
            <p:ph idx="1"/>
          </p:nvPr>
        </p:nvSpPr>
        <p:spPr/>
        <p:txBody>
          <a:bodyPr/>
          <a:lstStyle/>
          <a:p>
            <a:pPr marL="0" indent="0">
              <a:buNone/>
            </a:pPr>
            <a:r>
              <a:rPr lang="en-US" dirty="0"/>
              <a:t>As envisioned, users in mixed-reality collaborative spaces could create visual diagrams which represent systems wherein service graphs process live-streaming or recorded data from digital microscopes.</a:t>
            </a:r>
          </a:p>
        </p:txBody>
      </p:sp>
    </p:spTree>
    <p:extLst>
      <p:ext uri="{BB962C8B-B14F-4D97-AF65-F5344CB8AC3E}">
        <p14:creationId xmlns:p14="http://schemas.microsoft.com/office/powerpoint/2010/main" val="1184475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EEA4F-DCC2-470A-90A4-38FFBCE5ED27}"/>
              </a:ext>
            </a:extLst>
          </p:cNvPr>
          <p:cNvSpPr>
            <a:spLocks noGrp="1"/>
          </p:cNvSpPr>
          <p:nvPr>
            <p:ph type="title"/>
          </p:nvPr>
        </p:nvSpPr>
        <p:spPr/>
        <p:txBody>
          <a:bodyPr/>
          <a:lstStyle/>
          <a:p>
            <a:r>
              <a:rPr lang="en-US" dirty="0"/>
              <a:t>Multimodal User Interfaces and Dialogue</a:t>
            </a:r>
          </a:p>
        </p:txBody>
      </p:sp>
      <p:sp>
        <p:nvSpPr>
          <p:cNvPr id="3" name="Content Placeholder 2">
            <a:extLst>
              <a:ext uri="{FF2B5EF4-FFF2-40B4-BE49-F238E27FC236}">
                <a16:creationId xmlns:a16="http://schemas.microsoft.com/office/drawing/2014/main" id="{5967170E-315E-4C29-86C8-0A9F28F29C21}"/>
              </a:ext>
            </a:extLst>
          </p:cNvPr>
          <p:cNvSpPr>
            <a:spLocks noGrp="1"/>
          </p:cNvSpPr>
          <p:nvPr>
            <p:ph idx="1"/>
          </p:nvPr>
        </p:nvSpPr>
        <p:spPr/>
        <p:txBody>
          <a:bodyPr/>
          <a:lstStyle/>
          <a:p>
            <a:pPr marL="0" indent="0">
              <a:buNone/>
            </a:pPr>
            <a:r>
              <a:rPr lang="en-US" dirty="0"/>
              <a:t>With mixed-reality collaborative spaces, users could interact with 3D content using their heads, eyes, hands, and voices.</a:t>
            </a:r>
          </a:p>
          <a:p>
            <a:pPr marL="0" indent="0">
              <a:buNone/>
            </a:pPr>
            <a:r>
              <a:rPr lang="en-US" dirty="0"/>
              <a:t>Computer-vision-enhanced services could be of use for creating multimodal user interfaces atop digital microscope contents.</a:t>
            </a:r>
          </a:p>
          <a:p>
            <a:pPr marL="0" indent="0">
              <a:buNone/>
            </a:pPr>
            <a:r>
              <a:rPr lang="en-US" dirty="0"/>
              <a:t>Beyond multimodal user interfaces, beyond question-answering systems for exhibiting perception and comprehension, we can consider multimodal dialogue systems for assisting users in their shared tasks and projects.</a:t>
            </a:r>
          </a:p>
        </p:txBody>
      </p:sp>
    </p:spTree>
    <p:extLst>
      <p:ext uri="{BB962C8B-B14F-4D97-AF65-F5344CB8AC3E}">
        <p14:creationId xmlns:p14="http://schemas.microsoft.com/office/powerpoint/2010/main" val="16729074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09535-D70B-403F-BF9B-FDAB97956B5E}"/>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287C92AE-1725-447B-A66E-63E26EA6063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94542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213C8-D8B6-44DD-871A-9DA913F6E823}"/>
              </a:ext>
            </a:extLst>
          </p:cNvPr>
          <p:cNvSpPr>
            <a:spLocks noGrp="1"/>
          </p:cNvSpPr>
          <p:nvPr>
            <p:ph type="title"/>
          </p:nvPr>
        </p:nvSpPr>
        <p:spPr/>
        <p:txBody>
          <a:bodyPr/>
          <a:lstStyle/>
          <a:p>
            <a:r>
              <a:rPr lang="en-US" dirty="0"/>
              <a:t>Digital Microscopes</a:t>
            </a:r>
          </a:p>
        </p:txBody>
      </p:sp>
      <p:sp>
        <p:nvSpPr>
          <p:cNvPr id="3" name="Content Placeholder 2">
            <a:extLst>
              <a:ext uri="{FF2B5EF4-FFF2-40B4-BE49-F238E27FC236}">
                <a16:creationId xmlns:a16="http://schemas.microsoft.com/office/drawing/2014/main" id="{CFE3B3D7-5328-4018-805B-97A2F9C331E4}"/>
              </a:ext>
            </a:extLst>
          </p:cNvPr>
          <p:cNvSpPr>
            <a:spLocks noGrp="1"/>
          </p:cNvSpPr>
          <p:nvPr>
            <p:ph idx="1"/>
          </p:nvPr>
        </p:nvSpPr>
        <p:spPr/>
        <p:txBody>
          <a:bodyPr/>
          <a:lstStyle/>
          <a:p>
            <a:pPr marL="0" indent="0">
              <a:buNone/>
            </a:pPr>
            <a:r>
              <a:rPr lang="en-US" dirty="0"/>
              <a:t>Digital microscopes are utilized throughout biomedicine, the sciences, and education.</a:t>
            </a:r>
          </a:p>
        </p:txBody>
      </p:sp>
    </p:spTree>
    <p:extLst>
      <p:ext uri="{BB962C8B-B14F-4D97-AF65-F5344CB8AC3E}">
        <p14:creationId xmlns:p14="http://schemas.microsoft.com/office/powerpoint/2010/main" val="2963449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AF73B-4BDC-47FC-A494-BB20C58AF8E6}"/>
              </a:ext>
            </a:extLst>
          </p:cNvPr>
          <p:cNvSpPr>
            <a:spLocks noGrp="1"/>
          </p:cNvSpPr>
          <p:nvPr>
            <p:ph type="title"/>
          </p:nvPr>
        </p:nvSpPr>
        <p:spPr/>
        <p:txBody>
          <a:bodyPr/>
          <a:lstStyle/>
          <a:p>
            <a:r>
              <a:rPr lang="en-US" dirty="0"/>
              <a:t>Mixed-reality Collaborative Spaces</a:t>
            </a:r>
          </a:p>
        </p:txBody>
      </p:sp>
      <p:sp>
        <p:nvSpPr>
          <p:cNvPr id="3" name="Content Placeholder 2">
            <a:extLst>
              <a:ext uri="{FF2B5EF4-FFF2-40B4-BE49-F238E27FC236}">
                <a16:creationId xmlns:a16="http://schemas.microsoft.com/office/drawing/2014/main" id="{38F422CF-92A2-415C-AAB9-89E389ED7C8F}"/>
              </a:ext>
            </a:extLst>
          </p:cNvPr>
          <p:cNvSpPr>
            <a:spLocks noGrp="1"/>
          </p:cNvSpPr>
          <p:nvPr>
            <p:ph idx="1"/>
          </p:nvPr>
        </p:nvSpPr>
        <p:spPr/>
        <p:txBody>
          <a:bodyPr>
            <a:normAutofit/>
          </a:bodyPr>
          <a:lstStyle/>
          <a:p>
            <a:pPr marL="0" indent="0">
              <a:buNone/>
            </a:pPr>
            <a:r>
              <a:rPr lang="en-US" dirty="0"/>
              <a:t>Mixed-reality collaborative spaces are AR or VR environments intended for productivity.</a:t>
            </a:r>
          </a:p>
          <a:p>
            <a:pPr marL="0" indent="0">
              <a:buNone/>
            </a:pPr>
            <a:r>
              <a:rPr lang="en-US" dirty="0"/>
              <a:t>Mixed-reality collaborative spaces enable users to interact with 3D data and to work together from multiple physical locations on shared tasks and projects.</a:t>
            </a:r>
          </a:p>
        </p:txBody>
      </p:sp>
    </p:spTree>
    <p:extLst>
      <p:ext uri="{BB962C8B-B14F-4D97-AF65-F5344CB8AC3E}">
        <p14:creationId xmlns:p14="http://schemas.microsoft.com/office/powerpoint/2010/main" val="4022149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AF73B-4BDC-47FC-A494-BB20C58AF8E6}"/>
              </a:ext>
            </a:extLst>
          </p:cNvPr>
          <p:cNvSpPr>
            <a:spLocks noGrp="1"/>
          </p:cNvSpPr>
          <p:nvPr>
            <p:ph type="title"/>
          </p:nvPr>
        </p:nvSpPr>
        <p:spPr/>
        <p:txBody>
          <a:bodyPr/>
          <a:lstStyle/>
          <a:p>
            <a:r>
              <a:rPr lang="en-US" dirty="0"/>
              <a:t>Mixed-reality Collaborative Spaces</a:t>
            </a:r>
          </a:p>
        </p:txBody>
      </p:sp>
      <p:sp>
        <p:nvSpPr>
          <p:cNvPr id="3" name="Content Placeholder 2">
            <a:extLst>
              <a:ext uri="{FF2B5EF4-FFF2-40B4-BE49-F238E27FC236}">
                <a16:creationId xmlns:a16="http://schemas.microsoft.com/office/drawing/2014/main" id="{38F422CF-92A2-415C-AAB9-89E389ED7C8F}"/>
              </a:ext>
            </a:extLst>
          </p:cNvPr>
          <p:cNvSpPr>
            <a:spLocks noGrp="1"/>
          </p:cNvSpPr>
          <p:nvPr>
            <p:ph idx="1"/>
          </p:nvPr>
        </p:nvSpPr>
        <p:spPr/>
        <p:txBody>
          <a:bodyPr>
            <a:normAutofit/>
          </a:bodyPr>
          <a:lstStyle/>
          <a:p>
            <a:pPr marL="0" indent="0">
              <a:buNone/>
            </a:pPr>
            <a:r>
              <a:rPr lang="en-US" dirty="0"/>
              <a:t>Mixed-reality collaborative spaces are device agnostic. Users can work together while making use of various AR, VR, mobile, and desktop computing devices.</a:t>
            </a:r>
          </a:p>
          <a:p>
            <a:pPr marL="0" indent="0">
              <a:buNone/>
            </a:pPr>
            <a:r>
              <a:rPr lang="en-US" dirty="0"/>
              <a:t>For example, see: Microsoft Mesh.</a:t>
            </a:r>
          </a:p>
          <a:p>
            <a:endParaRPr lang="en-US" dirty="0"/>
          </a:p>
        </p:txBody>
      </p:sp>
    </p:spTree>
    <p:extLst>
      <p:ext uri="{BB962C8B-B14F-4D97-AF65-F5344CB8AC3E}">
        <p14:creationId xmlns:p14="http://schemas.microsoft.com/office/powerpoint/2010/main" val="287899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D9855-F702-4A35-86D1-41D3F8308690}"/>
              </a:ext>
            </a:extLst>
          </p:cNvPr>
          <p:cNvSpPr>
            <a:spLocks noGrp="1"/>
          </p:cNvSpPr>
          <p:nvPr>
            <p:ph type="title"/>
          </p:nvPr>
        </p:nvSpPr>
        <p:spPr/>
        <p:txBody>
          <a:bodyPr/>
          <a:lstStyle/>
          <a:p>
            <a:r>
              <a:rPr lang="en-US" dirty="0"/>
              <a:t>Services</a:t>
            </a:r>
          </a:p>
        </p:txBody>
      </p:sp>
      <p:sp>
        <p:nvSpPr>
          <p:cNvPr id="3" name="Content Placeholder 2">
            <a:extLst>
              <a:ext uri="{FF2B5EF4-FFF2-40B4-BE49-F238E27FC236}">
                <a16:creationId xmlns:a16="http://schemas.microsoft.com/office/drawing/2014/main" id="{9E4F3C31-C747-43BA-AB66-C9F5664C774C}"/>
              </a:ext>
            </a:extLst>
          </p:cNvPr>
          <p:cNvSpPr>
            <a:spLocks noGrp="1"/>
          </p:cNvSpPr>
          <p:nvPr>
            <p:ph idx="1"/>
          </p:nvPr>
        </p:nvSpPr>
        <p:spPr/>
        <p:txBody>
          <a:bodyPr>
            <a:normAutofit/>
          </a:bodyPr>
          <a:lstStyle/>
          <a:p>
            <a:pPr marL="0" indent="0">
              <a:buNone/>
            </a:pPr>
            <a:r>
              <a:rPr lang="en-US" dirty="0"/>
              <a:t>Services are computing resources which provide functionalities such as processing data or controlling devices.</a:t>
            </a:r>
          </a:p>
          <a:p>
            <a:pPr marL="0" indent="0">
              <a:buNone/>
            </a:pPr>
            <a:r>
              <a:rPr lang="en-US" dirty="0"/>
              <a:t>Computer-vision-enhanced services, for instance, could process digital microscope data to perform real-time object, event, and activity recognition.</a:t>
            </a:r>
          </a:p>
        </p:txBody>
      </p:sp>
    </p:spTree>
    <p:extLst>
      <p:ext uri="{BB962C8B-B14F-4D97-AF65-F5344CB8AC3E}">
        <p14:creationId xmlns:p14="http://schemas.microsoft.com/office/powerpoint/2010/main" val="1364462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8AD8E-DDC7-46EF-B76C-EDCAB2C54A9A}"/>
              </a:ext>
            </a:extLst>
          </p:cNvPr>
          <p:cNvSpPr>
            <a:spLocks noGrp="1"/>
          </p:cNvSpPr>
          <p:nvPr>
            <p:ph type="title"/>
          </p:nvPr>
        </p:nvSpPr>
        <p:spPr/>
        <p:txBody>
          <a:bodyPr/>
          <a:lstStyle/>
          <a:p>
            <a:r>
              <a:rPr lang="en-US" dirty="0"/>
              <a:t>Services</a:t>
            </a:r>
          </a:p>
        </p:txBody>
      </p:sp>
      <p:sp>
        <p:nvSpPr>
          <p:cNvPr id="3" name="Content Placeholder 2">
            <a:extLst>
              <a:ext uri="{FF2B5EF4-FFF2-40B4-BE49-F238E27FC236}">
                <a16:creationId xmlns:a16="http://schemas.microsoft.com/office/drawing/2014/main" id="{D59D222A-877C-4587-A587-84171ED942A2}"/>
              </a:ext>
            </a:extLst>
          </p:cNvPr>
          <p:cNvSpPr>
            <a:spLocks noGrp="1"/>
          </p:cNvSpPr>
          <p:nvPr>
            <p:ph idx="1"/>
          </p:nvPr>
        </p:nvSpPr>
        <p:spPr/>
        <p:txBody>
          <a:bodyPr/>
          <a:lstStyle/>
          <a:p>
            <a:pPr marL="0" indent="0">
              <a:buNone/>
            </a:pPr>
            <a:r>
              <a:rPr lang="en-US" dirty="0"/>
              <a:t>Services could control digital microscopes’ mechanisms and settings.</a:t>
            </a:r>
          </a:p>
          <a:p>
            <a:pPr marL="0" indent="0">
              <a:buNone/>
            </a:pPr>
            <a:r>
              <a:rPr lang="en-US" dirty="0"/>
              <a:t>Services which both process data from and control digital microscopes could provide users with features such as automatic focusing, magnification, and tracking.</a:t>
            </a:r>
          </a:p>
        </p:txBody>
      </p:sp>
    </p:spTree>
    <p:extLst>
      <p:ext uri="{BB962C8B-B14F-4D97-AF65-F5344CB8AC3E}">
        <p14:creationId xmlns:p14="http://schemas.microsoft.com/office/powerpoint/2010/main" val="4063890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1680</TotalTime>
  <Words>1642</Words>
  <Application>Microsoft Office PowerPoint</Application>
  <PresentationFormat>Widescreen</PresentationFormat>
  <Paragraphs>116</Paragraphs>
  <Slides>48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48</vt:i4>
      </vt:variant>
    </vt:vector>
  </HeadingPairs>
  <TitlesOfParts>
    <vt:vector size="52" baseType="lpstr">
      <vt:lpstr>Arial</vt:lpstr>
      <vt:lpstr>Calibri</vt:lpstr>
      <vt:lpstr>Calibri Light</vt:lpstr>
      <vt:lpstr>Office Theme</vt:lpstr>
      <vt:lpstr>Artificial Intelligence and Microscopy</vt:lpstr>
      <vt:lpstr>About Me</vt:lpstr>
      <vt:lpstr>Adam Sobieski</vt:lpstr>
      <vt:lpstr>Introduction</vt:lpstr>
      <vt:lpstr>Digital Microscopes</vt:lpstr>
      <vt:lpstr>Mixed-reality Collaborative Spaces</vt:lpstr>
      <vt:lpstr>Mixed-reality Collaborative Spaces</vt:lpstr>
      <vt:lpstr>Services</vt:lpstr>
      <vt:lpstr>Services</vt:lpstr>
      <vt:lpstr>Services</vt:lpstr>
      <vt:lpstr>Services</vt:lpstr>
      <vt:lpstr>Multimodal User Interfaces</vt:lpstr>
      <vt:lpstr>Multimodal User Interfaces</vt:lpstr>
      <vt:lpstr>Multimodal User Interfaces</vt:lpstr>
      <vt:lpstr>Technical Discussion</vt:lpstr>
      <vt:lpstr>Device Discovery</vt:lpstr>
      <vt:lpstr>Device Description</vt:lpstr>
      <vt:lpstr>Service Discovery</vt:lpstr>
      <vt:lpstr>Service Description</vt:lpstr>
      <vt:lpstr>Interconnectivity</vt:lpstr>
      <vt:lpstr>Diagrams and Orchestration</vt:lpstr>
      <vt:lpstr>Optimization</vt:lpstr>
      <vt:lpstr>Streams</vt:lpstr>
      <vt:lpstr>Streams</vt:lpstr>
      <vt:lpstr>Recordings</vt:lpstr>
      <vt:lpstr>Artificial Intelligence</vt:lpstr>
      <vt:lpstr>Computer Vision</vt:lpstr>
      <vt:lpstr>User Corrections of Recognition Results</vt:lpstr>
      <vt:lpstr>Visual Perception and Comprehension</vt:lpstr>
      <vt:lpstr>Artificial Episodic Memory</vt:lpstr>
      <vt:lpstr>Narrative Comprehension</vt:lpstr>
      <vt:lpstr>Multimodal Dialogue Systems</vt:lpstr>
      <vt:lpstr>Related Standardization Work</vt:lpstr>
      <vt:lpstr>Internet of Things</vt:lpstr>
      <vt:lpstr>Internet of Media Things</vt:lpstr>
      <vt:lpstr>Web of Things</vt:lpstr>
      <vt:lpstr>DICOM</vt:lpstr>
      <vt:lpstr>MPAI</vt:lpstr>
      <vt:lpstr>Examples</vt:lpstr>
      <vt:lpstr>A Droplet of Water</vt:lpstr>
      <vt:lpstr>A Living Cell</vt:lpstr>
      <vt:lpstr>Conclusion</vt:lpstr>
      <vt:lpstr>Motivation</vt:lpstr>
      <vt:lpstr>Device Calibration and Operation</vt:lpstr>
      <vt:lpstr>Services, Streams and Recordings</vt:lpstr>
      <vt:lpstr>Diagrams and Orchestration</vt:lpstr>
      <vt:lpstr>Multimodal User Interfaces and Dialogue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Microscopes</dc:title>
  <dc:creator>Adam Sobieski</dc:creator>
  <cp:lastModifiedBy>Adam Sobieski</cp:lastModifiedBy>
  <cp:revision>345</cp:revision>
  <dcterms:created xsi:type="dcterms:W3CDTF">2021-10-26T15:46:07Z</dcterms:created>
  <dcterms:modified xsi:type="dcterms:W3CDTF">2021-10-27T19:54:26Z</dcterms:modified>
</cp:coreProperties>
</file>