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356" r:id="rId4"/>
    <p:sldId id="358" r:id="rId5"/>
    <p:sldId id="384" r:id="rId6"/>
    <p:sldId id="379" r:id="rId7"/>
    <p:sldId id="383" r:id="rId8"/>
    <p:sldId id="382" r:id="rId9"/>
    <p:sldId id="381" r:id="rId10"/>
    <p:sldId id="351" r:id="rId11"/>
    <p:sldId id="377" r:id="rId12"/>
    <p:sldId id="378" r:id="rId13"/>
    <p:sldId id="38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4"/>
  </p:normalViewPr>
  <p:slideViewPr>
    <p:cSldViewPr snapToGrid="0" snapToObjects="1">
      <p:cViewPr>
        <p:scale>
          <a:sx n="107" d="100"/>
          <a:sy n="107" d="100"/>
        </p:scale>
        <p:origin x="144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83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blob/main/REQUIREMENTS/requirements-template.html" TargetMode="External"/><Relationship Id="rId2" Type="http://schemas.openxmlformats.org/officeDocument/2006/relationships/hyperlink" Target="https://github.com/w3c/wot-usecase/tree/main/REQUIR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3c/wot-usecases/blob/main/REQUIREMENTS/requirements-template.m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blob/main/USE-CASES/use-case-template.md" TargetMode="External"/><Relationship Id="rId2" Type="http://schemas.openxmlformats.org/officeDocument/2006/relationships/hyperlink" Target="https://github.com/w3c/wot-usecases/blob/main/USE-CASES/use-case-templa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-usecases" TargetMode="External"/><Relationship Id="rId2" Type="http://schemas.openxmlformats.org/officeDocument/2006/relationships/hyperlink" Target="https://www.w3.org/TR/wot-usec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usecases/blob/main/USE-CASES/use-case-template.md" TargetMode="External"/><Relationship Id="rId4" Type="http://schemas.openxmlformats.org/officeDocument/2006/relationships/hyperlink" Target="https://github.com/w3c/wot-usecases/blob/main/USE-CASES/use-case-templat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Use Cases and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Lagally</a:t>
            </a:r>
            <a:endParaRPr lang="en-US" dirty="0"/>
          </a:p>
          <a:p>
            <a:r>
              <a:rPr lang="en-US" dirty="0"/>
              <a:t>26 Oct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06AB-01E7-AD4F-9492-9C61E245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</a:t>
            </a:r>
            <a:r>
              <a:rPr lang="de-DE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C52D-022A-3044-8E62-246F6830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)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at: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https://github.com/w3c/wot-usecases/tree/main/REQUIREMENTS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Template: </a:t>
            </a:r>
            <a:r>
              <a:rPr lang="de-DE" dirty="0">
                <a:hlinkClick r:id="rId3"/>
              </a:rPr>
              <a:t>https://github.com/w3c/wot-usecases/blob/main/REQUIREMENTS/requirements-template.html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Template: </a:t>
            </a:r>
            <a:r>
              <a:rPr lang="de-DE" dirty="0">
                <a:hlinkClick r:id="rId4"/>
              </a:rPr>
              <a:t>https://github.com/w3c/wot-usecases/blob/main/REQUIREMENTS/requirements-template.md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66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791-6EE0-9146-A615-2992F348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Liaisons /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SDOs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BED3D-871F-EC4B-A66B-387F4594E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0D9E-D830-2843-ACF7-1CF85923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90F6-4807-7F4A-BAB8-995327C1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EF75-F01D-DD4D-886E-E6401E60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9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F77AB-796A-8742-AA27-74085E4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ITU-T SG-20 Web </a:t>
            </a:r>
            <a:r>
              <a:rPr lang="de-DE" dirty="0" err="1"/>
              <a:t>of</a:t>
            </a:r>
            <a:r>
              <a:rPr lang="de-DE" dirty="0"/>
              <a:t> Things – Liaison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D19444-4A7E-5D46-8452-9792DDC1F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discussed</a:t>
            </a:r>
            <a:r>
              <a:rPr lang="de-DE" dirty="0"/>
              <a:t> on </a:t>
            </a:r>
            <a:r>
              <a:rPr lang="de-DE" dirty="0" err="1"/>
              <a:t>Monday</a:t>
            </a:r>
            <a:r>
              <a:rPr lang="de-DE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E5AB-99D6-9941-8355-4CA0A2B2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726D-4C3C-DD49-B877-8A6828D5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BD9F-6E7C-F649-8AF0-7A92C9A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5856-2611-A54C-9739-CD1D08F9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OPC 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6E9F-2E8C-D544-A7D4-8FAF14719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DE" dirty="0"/>
              <a:t>Collaboration on a standardized OPC UA binding is under discussion.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F5C9-007C-4241-AD18-CD86247B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C45D-41CA-164D-8D88-D691FBDC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DB5C-E524-C344-99A4-709E563A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u="sng" dirty="0">
              <a:solidFill>
                <a:schemeClr val="hlink"/>
              </a:solidFill>
            </a:endParaRPr>
          </a:p>
          <a:p>
            <a:pPr marL="0" indent="0">
              <a:spcBef>
                <a:spcPts val="500"/>
              </a:spcBef>
              <a:buClr>
                <a:schemeClr val="dk1"/>
              </a:buClr>
              <a:buSzPts val="2400"/>
              <a:buNone/>
            </a:pPr>
            <a:endParaRPr lang="de-DE" u="sng" dirty="0">
              <a:solidFill>
                <a:schemeClr val="hlink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Cases and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Agenda:</a:t>
            </a:r>
          </a:p>
          <a:p>
            <a:r>
              <a:rPr lang="en-CA" dirty="0"/>
              <a:t>Introduction to </a:t>
            </a:r>
            <a:r>
              <a:rPr lang="en-CA" dirty="0" err="1"/>
              <a:t>WoT</a:t>
            </a:r>
            <a:r>
              <a:rPr lang="en-CA" dirty="0"/>
              <a:t> Use Cases and Requirements Task Force</a:t>
            </a:r>
          </a:p>
          <a:p>
            <a:pPr lvl="1"/>
            <a:r>
              <a:rPr lang="en-CA" dirty="0"/>
              <a:t>Objective</a:t>
            </a:r>
          </a:p>
          <a:p>
            <a:pPr lvl="1"/>
            <a:r>
              <a:rPr lang="en-CA" dirty="0"/>
              <a:t>Process</a:t>
            </a:r>
          </a:p>
          <a:p>
            <a:pPr lvl="1"/>
            <a:r>
              <a:rPr lang="en-CA" dirty="0"/>
              <a:t>Publication schedule</a:t>
            </a:r>
          </a:p>
          <a:p>
            <a:endParaRPr lang="en-CA" dirty="0"/>
          </a:p>
          <a:p>
            <a:r>
              <a:rPr lang="en-CA" dirty="0"/>
              <a:t>Stakeholder / Contributor presentations:</a:t>
            </a:r>
          </a:p>
          <a:p>
            <a:pPr lvl="1"/>
            <a:r>
              <a:rPr lang="en-GB" dirty="0" err="1"/>
              <a:t>Conexxus</a:t>
            </a:r>
            <a:endParaRPr lang="en-GB" dirty="0"/>
          </a:p>
          <a:p>
            <a:pPr lvl="1"/>
            <a:r>
              <a:rPr lang="en-GB" dirty="0" err="1"/>
              <a:t>MiniApps</a:t>
            </a:r>
            <a:endParaRPr lang="en-GB" dirty="0"/>
          </a:p>
          <a:p>
            <a:pPr lvl="1"/>
            <a:r>
              <a:rPr lang="en-GB" dirty="0"/>
              <a:t>NHK</a:t>
            </a:r>
          </a:p>
          <a:p>
            <a:pPr lvl="1"/>
            <a:r>
              <a:rPr lang="en-GB" dirty="0"/>
              <a:t>Digital Microscopes</a:t>
            </a:r>
          </a:p>
          <a:p>
            <a:pPr lvl="1"/>
            <a:r>
              <a:rPr lang="en-GB" dirty="0"/>
              <a:t>Retail use case with </a:t>
            </a:r>
            <a:r>
              <a:rPr lang="en-GB"/>
              <a:t>ECLASS semantics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245E2E-F09F-A448-A57A-975C0C45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IG Task Force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FF317-54F6-784D-834C-5F5994F6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Objective</a:t>
            </a:r>
            <a:r>
              <a:rPr lang="de-DE" dirty="0"/>
              <a:t>:</a:t>
            </a:r>
          </a:p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relevant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  <a:p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W3C </a:t>
            </a:r>
            <a:r>
              <a:rPr lang="de-DE" dirty="0" err="1"/>
              <a:t>groups</a:t>
            </a:r>
            <a:r>
              <a:rPr lang="de-DE" dirty="0"/>
              <a:t> </a:t>
            </a:r>
          </a:p>
          <a:p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relevant </a:t>
            </a:r>
            <a:r>
              <a:rPr lang="de-DE" dirty="0" err="1"/>
              <a:t>stakeholders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SDOs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„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“.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Collaborate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Collaborate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SDOs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Industry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adoption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A71C-3F7E-EA4A-9B4B-9F52729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E4651-FCA8-AD4C-8339-B24225A9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DFF-57C8-E340-99FD-103B2BA68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E2D8DF-9667-214C-8491-7518C8662EC0}"/>
              </a:ext>
            </a:extLst>
          </p:cNvPr>
          <p:cNvSpPr/>
          <p:nvPr/>
        </p:nvSpPr>
        <p:spPr>
          <a:xfrm>
            <a:off x="158559" y="1768137"/>
            <a:ext cx="8167111" cy="4383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Use</a:t>
            </a:r>
            <a:r>
              <a:rPr lang="de-DE" dirty="0"/>
              <a:t> Case TF (IG)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BD44E-B1C6-2E4C-A090-48DC1867FB7C}"/>
              </a:ext>
            </a:extLst>
          </p:cNvPr>
          <p:cNvSpPr/>
          <p:nvPr/>
        </p:nvSpPr>
        <p:spPr>
          <a:xfrm>
            <a:off x="8325671" y="1067589"/>
            <a:ext cx="3623647" cy="564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 (WG)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1267F-02BD-E84D-8B34-7B053E6A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 /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2ED12-10F3-154B-ADB3-328886B50E38}"/>
              </a:ext>
            </a:extLst>
          </p:cNvPr>
          <p:cNvSpPr/>
          <p:nvPr/>
        </p:nvSpPr>
        <p:spPr>
          <a:xfrm>
            <a:off x="844829" y="31573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EB442-CD33-9C4D-B0E5-74288D5C7C34}"/>
              </a:ext>
            </a:extLst>
          </p:cNvPr>
          <p:cNvSpPr/>
          <p:nvPr/>
        </p:nvSpPr>
        <p:spPr>
          <a:xfrm>
            <a:off x="5050736" y="2684192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9C490-5FF0-CA46-A692-42C9FB658DB4}"/>
              </a:ext>
            </a:extLst>
          </p:cNvPr>
          <p:cNvSpPr/>
          <p:nvPr/>
        </p:nvSpPr>
        <p:spPr>
          <a:xfrm>
            <a:off x="5050736" y="3768424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New Building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B43B8-8D78-7F4A-A649-4754182ACEE2}"/>
              </a:ext>
            </a:extLst>
          </p:cNvPr>
          <p:cNvSpPr/>
          <p:nvPr/>
        </p:nvSpPr>
        <p:spPr>
          <a:xfrm>
            <a:off x="7384773" y="28459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3F5AC-0073-694F-98E2-F098A4FC912D}"/>
              </a:ext>
            </a:extLst>
          </p:cNvPr>
          <p:cNvSpPr/>
          <p:nvPr/>
        </p:nvSpPr>
        <p:spPr>
          <a:xfrm>
            <a:off x="9838079" y="2676230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F3C2D-804F-C84A-A6C2-70E4DCD79957}"/>
              </a:ext>
            </a:extLst>
          </p:cNvPr>
          <p:cNvSpPr/>
          <p:nvPr/>
        </p:nvSpPr>
        <p:spPr>
          <a:xfrm>
            <a:off x="9828141" y="5451202"/>
            <a:ext cx="1517377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4CF63-96E3-1B42-9446-359D2387089A}"/>
              </a:ext>
            </a:extLst>
          </p:cNvPr>
          <p:cNvSpPr/>
          <p:nvPr/>
        </p:nvSpPr>
        <p:spPr>
          <a:xfrm>
            <a:off x="3636066" y="2219892"/>
            <a:ext cx="1073425" cy="353187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de-DE" sz="1600" dirty="0"/>
              <a:t>Shortlist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05E6D-11A9-D147-8382-C3EC5D27D3A7}"/>
              </a:ext>
            </a:extLst>
          </p:cNvPr>
          <p:cNvSpPr/>
          <p:nvPr/>
        </p:nvSpPr>
        <p:spPr>
          <a:xfrm>
            <a:off x="997229" y="33097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3E554-7C7F-B448-903E-7E15386E0332}"/>
              </a:ext>
            </a:extLst>
          </p:cNvPr>
          <p:cNvSpPr/>
          <p:nvPr/>
        </p:nvSpPr>
        <p:spPr>
          <a:xfrm>
            <a:off x="1149629" y="34621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350B7-9057-CD4F-890B-33212EDD7943}"/>
              </a:ext>
            </a:extLst>
          </p:cNvPr>
          <p:cNvSpPr/>
          <p:nvPr/>
        </p:nvSpPr>
        <p:spPr>
          <a:xfrm>
            <a:off x="1302029" y="36145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9BF5B-576E-BF49-954B-E51C66115D44}"/>
              </a:ext>
            </a:extLst>
          </p:cNvPr>
          <p:cNvCxnSpPr>
            <a:cxnSpLocks/>
          </p:cNvCxnSpPr>
          <p:nvPr/>
        </p:nvCxnSpPr>
        <p:spPr>
          <a:xfrm>
            <a:off x="3075339" y="397257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539D1-3772-E64C-A886-1C01819A4B79}"/>
              </a:ext>
            </a:extLst>
          </p:cNvPr>
          <p:cNvCxnSpPr>
            <a:cxnSpLocks/>
          </p:cNvCxnSpPr>
          <p:nvPr/>
        </p:nvCxnSpPr>
        <p:spPr>
          <a:xfrm>
            <a:off x="4474553" y="4126470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D218EF-53A0-F644-8A6D-F7EFC4899ED5}"/>
              </a:ext>
            </a:extLst>
          </p:cNvPr>
          <p:cNvCxnSpPr>
            <a:cxnSpLocks/>
          </p:cNvCxnSpPr>
          <p:nvPr/>
        </p:nvCxnSpPr>
        <p:spPr>
          <a:xfrm>
            <a:off x="4465986" y="3057416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6A257-B768-8E4D-AED4-AEAA617CBE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03336" y="3064041"/>
            <a:ext cx="581437" cy="14653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6FB0E-F267-904A-A5AE-80511FC7BC65}"/>
              </a:ext>
            </a:extLst>
          </p:cNvPr>
          <p:cNvSpPr/>
          <p:nvPr/>
        </p:nvSpPr>
        <p:spPr>
          <a:xfrm>
            <a:off x="7537173" y="2987209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95938-3696-F048-B6AA-700DCC76501B}"/>
              </a:ext>
            </a:extLst>
          </p:cNvPr>
          <p:cNvSpPr/>
          <p:nvPr/>
        </p:nvSpPr>
        <p:spPr>
          <a:xfrm>
            <a:off x="7689573" y="31507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38906-D10C-9F4A-8306-653F3F3BCB78}"/>
              </a:ext>
            </a:extLst>
          </p:cNvPr>
          <p:cNvSpPr/>
          <p:nvPr/>
        </p:nvSpPr>
        <p:spPr>
          <a:xfrm>
            <a:off x="7841973" y="33031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7B7DC-A34A-3A46-A46F-A107B88E1CD6}"/>
              </a:ext>
            </a:extLst>
          </p:cNvPr>
          <p:cNvSpPr/>
          <p:nvPr/>
        </p:nvSpPr>
        <p:spPr>
          <a:xfrm>
            <a:off x="7994373" y="34555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Requirement</a:t>
            </a:r>
            <a:endParaRPr lang="de-DE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D57A7E-183B-3848-9381-A2D91916DEB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03336" y="3512222"/>
            <a:ext cx="940898" cy="62087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A0725-31C2-494E-8BA4-E7DACD998C0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409043" y="3057418"/>
            <a:ext cx="438978" cy="76275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FA57-7987-4748-B147-E6A5FD2EFB6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9409043" y="3820176"/>
            <a:ext cx="419098" cy="14533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EBA2FF-2379-A149-AD2E-BBAD87F6673F}"/>
              </a:ext>
            </a:extLst>
          </p:cNvPr>
          <p:cNvSpPr/>
          <p:nvPr/>
        </p:nvSpPr>
        <p:spPr>
          <a:xfrm>
            <a:off x="9828141" y="1768137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Security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8EA79-E511-434D-B7B3-A2C79DF42541}"/>
              </a:ext>
            </a:extLst>
          </p:cNvPr>
          <p:cNvSpPr/>
          <p:nvPr/>
        </p:nvSpPr>
        <p:spPr>
          <a:xfrm>
            <a:off x="9848021" y="4554923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Discovery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87718-8E6D-B341-978A-185C3F38A02B}"/>
              </a:ext>
            </a:extLst>
          </p:cNvPr>
          <p:cNvSpPr/>
          <p:nvPr/>
        </p:nvSpPr>
        <p:spPr>
          <a:xfrm>
            <a:off x="9828141" y="3600838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Scripting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949123-FDFE-B447-A635-3096C3662F87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9409043" y="2132808"/>
            <a:ext cx="419098" cy="168736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6E2D83-45C5-FC4B-921F-057907E862F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405728" y="3858462"/>
            <a:ext cx="442293" cy="106113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9AAB-2791-8C44-A255-44E90108755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409043" y="3820176"/>
            <a:ext cx="438978" cy="21772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72A14-B705-5F42-B5F9-EE21E5711D8E}"/>
              </a:ext>
            </a:extLst>
          </p:cNvPr>
          <p:cNvSpPr/>
          <p:nvPr/>
        </p:nvSpPr>
        <p:spPr>
          <a:xfrm>
            <a:off x="5063993" y="4892487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System </a:t>
            </a:r>
            <a:r>
              <a:rPr lang="de-DE" sz="1600" dirty="0" err="1"/>
              <a:t>Architecture</a:t>
            </a:r>
            <a:r>
              <a:rPr lang="de-DE" sz="1600" dirty="0"/>
              <a:t> / </a:t>
            </a:r>
            <a:r>
              <a:rPr lang="de-DE" sz="1600" dirty="0" err="1"/>
              <a:t>Configuration</a:t>
            </a:r>
            <a:endParaRPr lang="de-DE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EF2562-1F05-324B-A58B-05B2AD9344C8}"/>
              </a:ext>
            </a:extLst>
          </p:cNvPr>
          <p:cNvCxnSpPr>
            <a:cxnSpLocks/>
          </p:cNvCxnSpPr>
          <p:nvPr/>
        </p:nvCxnSpPr>
        <p:spPr>
          <a:xfrm>
            <a:off x="4488032" y="525715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FF77F-0646-DE4D-AFE3-A5A84AA3555F}"/>
              </a:ext>
            </a:extLst>
          </p:cNvPr>
          <p:cNvSpPr txBox="1"/>
          <p:nvPr/>
        </p:nvSpPr>
        <p:spPr>
          <a:xfrm>
            <a:off x="9639783" y="6347481"/>
            <a:ext cx="19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WoT</a:t>
            </a:r>
            <a:r>
              <a:rPr lang="de-DE" b="1" dirty="0"/>
              <a:t> </a:t>
            </a:r>
            <a:r>
              <a:rPr lang="de-DE" b="1" dirty="0" err="1"/>
              <a:t>Deliverables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9458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774F-8380-A84B-BB53-CBF9C7F8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Document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F4A12-3F06-9B45-ADA1-42A80EC2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5000" y="6000750"/>
            <a:ext cx="4114800" cy="365125"/>
          </a:xfr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6037A-AB3C-C54D-AB62-EE0D8C4A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5A0194-CBBB-824D-B58E-6AC9DA7F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A37BC-792E-4447-A2E3-F69451BEB00D}"/>
              </a:ext>
            </a:extLst>
          </p:cNvPr>
          <p:cNvSpPr txBox="1"/>
          <p:nvPr/>
        </p:nvSpPr>
        <p:spPr>
          <a:xfrm>
            <a:off x="10070257" y="1151430"/>
            <a:ext cx="1244600" cy="514809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r>
              <a:rPr lang="en-DE" sz="2400" dirty="0"/>
              <a:t>Liaisons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D0D43-26E0-D14D-A9F3-5A48630B6B50}"/>
              </a:ext>
            </a:extLst>
          </p:cNvPr>
          <p:cNvSpPr txBox="1"/>
          <p:nvPr/>
        </p:nvSpPr>
        <p:spPr>
          <a:xfrm>
            <a:off x="922635" y="1156400"/>
            <a:ext cx="701767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 err="1"/>
              <a:t>Agriculture</a:t>
            </a:r>
            <a:endParaRPr lang="en-D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7C7A2-C5A8-8341-8194-C5EA2FB6D805}"/>
              </a:ext>
            </a:extLst>
          </p:cNvPr>
          <p:cNvSpPr txBox="1"/>
          <p:nvPr/>
        </p:nvSpPr>
        <p:spPr>
          <a:xfrm>
            <a:off x="1636259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Smart Cities</a:t>
            </a:r>
            <a:endParaRPr lang="en-D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52EEA-D23B-194B-93B6-A07DB15B6570}"/>
              </a:ext>
            </a:extLst>
          </p:cNvPr>
          <p:cNvSpPr txBox="1"/>
          <p:nvPr/>
        </p:nvSpPr>
        <p:spPr>
          <a:xfrm>
            <a:off x="2268799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Building Technologies</a:t>
            </a:r>
            <a:endParaRPr lang="en-DE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A5448-7429-9748-B98D-799C191E2D74}"/>
              </a:ext>
            </a:extLst>
          </p:cNvPr>
          <p:cNvSpPr txBox="1"/>
          <p:nvPr/>
        </p:nvSpPr>
        <p:spPr>
          <a:xfrm>
            <a:off x="2901339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Manufacturing</a:t>
            </a:r>
            <a:endParaRPr lang="en-DE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089ED-8EF9-A146-95E2-5A675A792B95}"/>
              </a:ext>
            </a:extLst>
          </p:cNvPr>
          <p:cNvSpPr txBox="1"/>
          <p:nvPr/>
        </p:nvSpPr>
        <p:spPr>
          <a:xfrm>
            <a:off x="3533098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Retail</a:t>
            </a:r>
            <a:endParaRPr lang="en-DE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542D2-0A70-164E-ADF0-7D3C0B622035}"/>
              </a:ext>
            </a:extLst>
          </p:cNvPr>
          <p:cNvSpPr txBox="1"/>
          <p:nvPr/>
        </p:nvSpPr>
        <p:spPr>
          <a:xfrm>
            <a:off x="4164857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Retail</a:t>
            </a:r>
            <a:endParaRPr lang="en-D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97F7C-2237-C645-B0A3-612D68D69D26}"/>
              </a:ext>
            </a:extLst>
          </p:cNvPr>
          <p:cNvSpPr txBox="1"/>
          <p:nvPr/>
        </p:nvSpPr>
        <p:spPr>
          <a:xfrm>
            <a:off x="4782863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 err="1"/>
              <a:t>Health</a:t>
            </a:r>
            <a:endParaRPr lang="en-D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93478-7643-1540-BAAE-A181CF5F19DA}"/>
              </a:ext>
            </a:extLst>
          </p:cNvPr>
          <p:cNvSpPr txBox="1"/>
          <p:nvPr/>
        </p:nvSpPr>
        <p:spPr>
          <a:xfrm>
            <a:off x="5414622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 err="1"/>
              <a:t>Energy</a:t>
            </a:r>
            <a:endParaRPr lang="en-D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D0348A-FEDD-BA40-A5BD-AC9EA94E7FB7}"/>
              </a:ext>
            </a:extLst>
          </p:cNvPr>
          <p:cNvSpPr txBox="1"/>
          <p:nvPr/>
        </p:nvSpPr>
        <p:spPr>
          <a:xfrm>
            <a:off x="6046381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Transportation</a:t>
            </a:r>
            <a:endParaRPr lang="en-DE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790A9-F977-FF47-8FB6-7C5E87BBFCD0}"/>
              </a:ext>
            </a:extLst>
          </p:cNvPr>
          <p:cNvSpPr txBox="1"/>
          <p:nvPr/>
        </p:nvSpPr>
        <p:spPr>
          <a:xfrm>
            <a:off x="6672762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Automotive</a:t>
            </a:r>
            <a:endParaRPr lang="en-DE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53B2E-A6E4-E347-8564-B305D620E9DA}"/>
              </a:ext>
            </a:extLst>
          </p:cNvPr>
          <p:cNvSpPr txBox="1"/>
          <p:nvPr/>
        </p:nvSpPr>
        <p:spPr>
          <a:xfrm>
            <a:off x="7311461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Smart Home</a:t>
            </a:r>
            <a:endParaRPr lang="en-DE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7815F-35A4-DD47-A7C9-3DE1F151FFAC}"/>
              </a:ext>
            </a:extLst>
          </p:cNvPr>
          <p:cNvSpPr txBox="1"/>
          <p:nvPr/>
        </p:nvSpPr>
        <p:spPr>
          <a:xfrm>
            <a:off x="7947483" y="1156400"/>
            <a:ext cx="624165" cy="22008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 anchor="ctr" anchorCtr="1">
            <a:noAutofit/>
          </a:bodyPr>
          <a:lstStyle/>
          <a:p>
            <a:r>
              <a:rPr lang="de-DE" sz="2000" dirty="0"/>
              <a:t>Education</a:t>
            </a:r>
            <a:endParaRPr lang="en-D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098B0-8976-194C-AF3B-5CF3C343285E}"/>
              </a:ext>
            </a:extLst>
          </p:cNvPr>
          <p:cNvSpPr txBox="1"/>
          <p:nvPr/>
        </p:nvSpPr>
        <p:spPr>
          <a:xfrm>
            <a:off x="8583505" y="1151430"/>
            <a:ext cx="1474895" cy="514809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rIns="0" rtlCol="0" anchor="ctr" anchorCtr="1">
            <a:noAutofit/>
          </a:bodyPr>
          <a:lstStyle/>
          <a:p>
            <a:pPr marL="46038" lvl="1"/>
            <a:r>
              <a:rPr lang="en-DE" sz="3200" dirty="0"/>
              <a:t>Require-ments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676FB-6D5B-714F-9393-CF2EB2627BC4}"/>
              </a:ext>
            </a:extLst>
          </p:cNvPr>
          <p:cNvSpPr txBox="1"/>
          <p:nvPr/>
        </p:nvSpPr>
        <p:spPr>
          <a:xfrm>
            <a:off x="910777" y="3352469"/>
            <a:ext cx="76608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Security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76C8B9-719A-F040-A0C1-DACA131C25DA}"/>
              </a:ext>
            </a:extLst>
          </p:cNvPr>
          <p:cNvSpPr txBox="1"/>
          <p:nvPr/>
        </p:nvSpPr>
        <p:spPr>
          <a:xfrm>
            <a:off x="910777" y="3715684"/>
            <a:ext cx="766087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Discovery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B04518-5483-6044-B1D3-C6546EA056E8}"/>
              </a:ext>
            </a:extLst>
          </p:cNvPr>
          <p:cNvSpPr txBox="1"/>
          <p:nvPr/>
        </p:nvSpPr>
        <p:spPr>
          <a:xfrm>
            <a:off x="913661" y="4083668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Multi-Vendor System Integration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1ECF8-F2E6-294F-9D2E-2C052EAB3100}"/>
              </a:ext>
            </a:extLst>
          </p:cNvPr>
          <p:cNvSpPr txBox="1"/>
          <p:nvPr/>
        </p:nvSpPr>
        <p:spPr>
          <a:xfrm>
            <a:off x="916545" y="4457689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 Out of the box interoperability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0BB74-B16D-6247-ADC7-0181C1D6B785}"/>
              </a:ext>
            </a:extLst>
          </p:cNvPr>
          <p:cNvSpPr txBox="1"/>
          <p:nvPr/>
        </p:nvSpPr>
        <p:spPr>
          <a:xfrm>
            <a:off x="916545" y="4822332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Digital Twins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E693C8-1A92-6246-AE30-32B6F1A87228}"/>
              </a:ext>
            </a:extLst>
          </p:cNvPr>
          <p:cNvSpPr txBox="1"/>
          <p:nvPr/>
        </p:nvSpPr>
        <p:spPr>
          <a:xfrm>
            <a:off x="916545" y="5188754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Cross Protocol Interworking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467D65-C741-AC47-8A63-5F1693F0F2FB}"/>
              </a:ext>
            </a:extLst>
          </p:cNvPr>
          <p:cNvSpPr txBox="1"/>
          <p:nvPr/>
        </p:nvSpPr>
        <p:spPr>
          <a:xfrm>
            <a:off x="916545" y="5558086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Multimodal System Integration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E862BD-F5D6-F343-AB35-3628DF4E3771}"/>
              </a:ext>
            </a:extLst>
          </p:cNvPr>
          <p:cNvSpPr txBox="1"/>
          <p:nvPr/>
        </p:nvSpPr>
        <p:spPr>
          <a:xfrm>
            <a:off x="916545" y="5930191"/>
            <a:ext cx="765799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425224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9BC3-4664-DC4A-866B-444E2F1B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 Case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429D-2698-FF4D-868C-56D6D130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No strong formalism on use case description.</a:t>
            </a:r>
          </a:p>
          <a:p>
            <a:r>
              <a:rPr lang="en-DE" dirty="0"/>
              <a:t>In the interest of getting input from a wide audience we use a lightweight template.</a:t>
            </a:r>
          </a:p>
          <a:p>
            <a:r>
              <a:rPr lang="en-DE" dirty="0"/>
              <a:t>Two templates are available, HTML (preferred) and markdown (.md)</a:t>
            </a:r>
          </a:p>
          <a:p>
            <a:r>
              <a:rPr lang="en-GB" dirty="0">
                <a:hlinkClick r:id="rId2"/>
              </a:rPr>
              <a:t>https://github.com/w3c/wot-usecases/blob/main/USE-CASES/use-case-template.html</a:t>
            </a:r>
            <a:endParaRPr lang="en-GB" dirty="0"/>
          </a:p>
          <a:p>
            <a:r>
              <a:rPr lang="en-GB" dirty="0">
                <a:hlinkClick r:id="rId3"/>
              </a:rPr>
              <a:t>https://github.com/w3c/wot-usecases/blob/main/USE-CASES/use-case-template.md</a:t>
            </a:r>
            <a:endParaRPr lang="en-GB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0723C-2DC1-354E-9A16-3EBDE94C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09E1A-A0A1-284D-BF5F-467425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983C6A-3848-C746-BBA5-3682D251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5C3-162C-1F46-B953-B812C80B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Publication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C2D7-4D59-6C4D-8358-BBB81355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First publication in May 2021.</a:t>
            </a:r>
          </a:p>
          <a:p>
            <a:r>
              <a:rPr lang="en-DE" dirty="0"/>
              <a:t>Two additional contributions are ready for inclusion</a:t>
            </a:r>
          </a:p>
          <a:p>
            <a:r>
              <a:rPr lang="en-DE" dirty="0"/>
              <a:t>Several new contributions today</a:t>
            </a:r>
          </a:p>
          <a:p>
            <a:r>
              <a:rPr lang="en-DE" dirty="0"/>
              <a:t>Review and integrate until November </a:t>
            </a:r>
          </a:p>
          <a:p>
            <a:r>
              <a:rPr lang="en-DE" dirty="0"/>
              <a:t>Publication in Dec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577EB-ACB5-7648-8E41-3834036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B7252-0A8B-A945-B667-F8750BAC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23A643-C64D-8E4E-A30D-B37D1C5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7855-409C-C740-A6CE-33A1E575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55BC-922D-9F46-8834-F0F6E688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Published release:</a:t>
            </a:r>
          </a:p>
          <a:p>
            <a:r>
              <a:rPr lang="en-CA" dirty="0">
                <a:hlinkClick r:id="rId2"/>
              </a:rPr>
              <a:t>https://www.w3.org/TR/wot-usecases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Wot Use Cases – editors draft:</a:t>
            </a:r>
          </a:p>
          <a:p>
            <a:r>
              <a:rPr lang="en-CA" dirty="0">
                <a:hlinkClick r:id="rId3"/>
              </a:rPr>
              <a:t>http://w3c.github.io/wot-usecases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Use Case templates:</a:t>
            </a:r>
          </a:p>
          <a:p>
            <a:r>
              <a:rPr lang="en-GB" dirty="0">
                <a:hlinkClick r:id="rId4"/>
              </a:rPr>
              <a:t>https://github.com/w3c/wot-usecases/blob/main/USE-CASES/use-case-template.html</a:t>
            </a:r>
            <a:endParaRPr lang="en-GB" dirty="0"/>
          </a:p>
          <a:p>
            <a:r>
              <a:rPr lang="en-GB" dirty="0">
                <a:hlinkClick r:id="rId5"/>
              </a:rPr>
              <a:t>https://github.com/w3c/wot-usecases/blob/main/USE-CASES/use-case-template.md</a:t>
            </a:r>
            <a:endParaRPr lang="en-GB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19267-02EE-4A4E-82DC-F3A71855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38051-F70C-564F-82E2-32C8C02F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4C34CE-1BEB-BF40-8A85-49A2FA1F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D0B60E-C4EC-A34D-8C53-D1D522B2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E6A6DA-3B72-1243-BC3E-DE5558DA4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4FD2D9-57DA-0B43-837C-324B02AE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150A2-1FCA-C749-BCC9-01894AB0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821A-3503-B944-9CD9-0E891934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628</Words>
  <Application>Microsoft Macintosh PowerPoint</Application>
  <PresentationFormat>Widescreen</PresentationFormat>
  <Paragraphs>177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WoT Virtual F2F Use Cases and Requirements</vt:lpstr>
      <vt:lpstr>Use Cases and Requirements</vt:lpstr>
      <vt:lpstr>Use Cases and Requirements IG Task Force</vt:lpstr>
      <vt:lpstr>Use Cases / Requirements Process</vt:lpstr>
      <vt:lpstr>Document Structure</vt:lpstr>
      <vt:lpstr>Use Case Collection</vt:lpstr>
      <vt:lpstr>Publication schedule</vt:lpstr>
      <vt:lpstr>References</vt:lpstr>
      <vt:lpstr>Backup</vt:lpstr>
      <vt:lpstr>Requirement Analysis</vt:lpstr>
      <vt:lpstr>Liaisons / Collaboration with external SDOs</vt:lpstr>
      <vt:lpstr>ITU-T SG-20 Web of Things – Liaison</vt:lpstr>
      <vt:lpstr>OPC Foundation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Michael Lagally</cp:lastModifiedBy>
  <cp:revision>24</cp:revision>
  <cp:lastPrinted>2021-03-18T14:06:10Z</cp:lastPrinted>
  <dcterms:created xsi:type="dcterms:W3CDTF">2021-03-09T15:46:26Z</dcterms:created>
  <dcterms:modified xsi:type="dcterms:W3CDTF">2021-10-26T12:08:25Z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