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8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2021-10-26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.tiff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jp-cg/tree/main/TF/Usecases" TargetMode="External"/><Relationship Id="rId2" Type="http://schemas.openxmlformats.org/officeDocument/2006/relationships/hyperlink" Target="https://www.w3.org/community/wot-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jp-cg/tree/main/TF/Outreach" TargetMode="External"/><Relationship Id="rId5" Type="http://schemas.openxmlformats.org/officeDocument/2006/relationships/hyperlink" Target="https://github.com/w3c/wot-jp-cg/tree/main/TF/Deployment" TargetMode="External"/><Relationship Id="rId4" Type="http://schemas.openxmlformats.org/officeDocument/2006/relationships/hyperlink" Target="https://github.com/w3c/wot-jp-cg/tree/main/TF/Transl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community/wot-j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solidFill>
                  <a:prstClr val="black"/>
                </a:solidFill>
                <a:latin typeface="Calibri" panose="020F0502020204030204" pitchFamily="34" charset="0"/>
                <a:ea typeface="HGP創英角ｺﾞｼｯｸUB" pitchFamily="50" charset="-128"/>
                <a:cs typeface="Calibri" panose="020F0502020204030204" pitchFamily="34" charset="0"/>
              </a:rPr>
              <a:t>WoT</a:t>
            </a:r>
            <a:r>
              <a:rPr lang="en-US" altLang="ja-JP" dirty="0">
                <a:solidFill>
                  <a:prstClr val="black"/>
                </a:solidFill>
                <a:latin typeface="Calibri" panose="020F0502020204030204" pitchFamily="34" charset="0"/>
                <a:ea typeface="HGP創英角ｺﾞｼｯｸUB" pitchFamily="50" charset="-128"/>
                <a:cs typeface="Calibri" panose="020F0502020204030204" pitchFamily="34" charset="0"/>
              </a:rPr>
              <a:t> Japanese CG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8116" y="4746538"/>
            <a:ext cx="5257800" cy="11373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Tomoaki Mizushima</a:t>
            </a:r>
          </a:p>
          <a:p>
            <a:r>
              <a:rPr lang="en-US" sz="2800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Internet Research Institute, Inc.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B39E9-2238-D847-92A1-48B7BD9A0491}"/>
              </a:ext>
            </a:extLst>
          </p:cNvPr>
          <p:cNvSpPr txBox="1">
            <a:spLocks/>
          </p:cNvSpPr>
          <p:nvPr/>
        </p:nvSpPr>
        <p:spPr>
          <a:xfrm>
            <a:off x="3467100" y="5819419"/>
            <a:ext cx="5257800" cy="53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26 October 2021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Web of Things (</a:t>
            </a:r>
            <a:r>
              <a:rPr lang="en" altLang="ja-JP" dirty="0" err="1"/>
              <a:t>WoT</a:t>
            </a:r>
            <a:r>
              <a:rPr lang="en" altLang="ja-JP" dirty="0"/>
              <a:t>)</a:t>
            </a:r>
            <a:br>
              <a:rPr lang="ja-JP" altLang="en-US" sz="6000">
                <a:solidFill>
                  <a:prstClr val="black"/>
                </a:solidFill>
                <a:latin typeface="HGP創英角ｺﾞｼｯｸUB" pitchFamily="50" charset="-128"/>
                <a:ea typeface="HGP創英角ｺﾞｼｯｸUB" pitchFamily="50" charset="-128"/>
              </a:rPr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2" descr="W3C">
            <a:extLst>
              <a:ext uri="{FF2B5EF4-FFF2-40B4-BE49-F238E27FC236}">
                <a16:creationId xmlns:a16="http://schemas.microsoft.com/office/drawing/2014/main" id="{AECDF5A9-E8F7-1149-94A5-916F92D3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7" y="3302777"/>
            <a:ext cx="1170122" cy="6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C8CA1D-D906-9744-BB4E-02716CE4A1E5}"/>
              </a:ext>
            </a:extLst>
          </p:cNvPr>
          <p:cNvSpPr txBox="1"/>
          <p:nvPr/>
        </p:nvSpPr>
        <p:spPr>
          <a:xfrm>
            <a:off x="1210171" y="3493151"/>
            <a:ext cx="965797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W3C </a:t>
            </a:r>
            <a:r>
              <a:rPr lang="en" altLang="ja-JP" dirty="0" err="1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WoT</a:t>
            </a:r>
            <a:r>
              <a:rPr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is standardization for interconnecting various IoT platforms using Web technologies.</a:t>
            </a:r>
            <a:endParaRPr kumimoji="1" lang="en-US" altLang="ja-JP" dirty="0">
              <a:latin typeface="Calibri" panose="020F0502020204030204" pitchFamily="34" charset="0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52644A25-8F10-F842-8679-257BF3047EDD}"/>
              </a:ext>
            </a:extLst>
          </p:cNvPr>
          <p:cNvGrpSpPr/>
          <p:nvPr/>
        </p:nvGrpSpPr>
        <p:grpSpPr>
          <a:xfrm>
            <a:off x="1303802" y="3932453"/>
            <a:ext cx="4196997" cy="2026989"/>
            <a:chOff x="2346406" y="1203598"/>
            <a:chExt cx="5748715" cy="3528392"/>
          </a:xfrm>
        </p:grpSpPr>
        <p:sp>
          <p:nvSpPr>
            <p:cNvPr id="12" name="Textfeld 3">
              <a:extLst>
                <a:ext uri="{FF2B5EF4-FFF2-40B4-BE49-F238E27FC236}">
                  <a16:creationId xmlns:a16="http://schemas.microsoft.com/office/drawing/2014/main" id="{25BCED15-61AE-9248-8D6C-E76B5064FF58}"/>
                </a:ext>
              </a:extLst>
            </p:cNvPr>
            <p:cNvSpPr txBox="1"/>
            <p:nvPr/>
          </p:nvSpPr>
          <p:spPr>
            <a:xfrm>
              <a:off x="6275862" y="1203598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endPara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" name="Isosceles Triangle 104">
              <a:extLst>
                <a:ext uri="{FF2B5EF4-FFF2-40B4-BE49-F238E27FC236}">
                  <a16:creationId xmlns:a16="http://schemas.microsoft.com/office/drawing/2014/main" id="{D8042AEF-3236-084D-A274-7D3A965F7CCE}"/>
                </a:ext>
              </a:extLst>
            </p:cNvPr>
            <p:cNvSpPr/>
            <p:nvPr/>
          </p:nvSpPr>
          <p:spPr bwMode="auto">
            <a:xfrm>
              <a:off x="2346406" y="2139254"/>
              <a:ext cx="5542420" cy="951571"/>
            </a:xfrm>
            <a:prstGeom prst="triangle">
              <a:avLst>
                <a:gd name="adj" fmla="val 8883"/>
              </a:avLst>
            </a:prstGeom>
            <a:solidFill>
              <a:schemeClr val="accent5">
                <a:lumMod val="75000"/>
                <a:alpha val="49020"/>
              </a:schemeClr>
            </a:solidFill>
            <a:ln>
              <a:noFill/>
            </a:ln>
            <a:effectLst/>
          </p:spPr>
          <p:txBody>
            <a:bodyPr wrap="square" lIns="107974" tIns="53987" rIns="107974" bIns="53987" numCol="1" spcCol="96026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" name="Isosceles Triangle 103">
              <a:extLst>
                <a:ext uri="{FF2B5EF4-FFF2-40B4-BE49-F238E27FC236}">
                  <a16:creationId xmlns:a16="http://schemas.microsoft.com/office/drawing/2014/main" id="{C373D42A-C3E9-A046-9E14-A538E3B22FAF}"/>
                </a:ext>
              </a:extLst>
            </p:cNvPr>
            <p:cNvSpPr/>
            <p:nvPr/>
          </p:nvSpPr>
          <p:spPr bwMode="auto">
            <a:xfrm>
              <a:off x="2467617" y="2124247"/>
              <a:ext cx="5542420" cy="951571"/>
            </a:xfrm>
            <a:prstGeom prst="triangle">
              <a:avLst>
                <a:gd name="adj" fmla="val 47178"/>
              </a:avLst>
            </a:prstGeom>
            <a:solidFill>
              <a:schemeClr val="accent5">
                <a:lumMod val="75000"/>
                <a:alpha val="49020"/>
              </a:schemeClr>
            </a:solidFill>
            <a:ln>
              <a:noFill/>
            </a:ln>
            <a:effectLst/>
          </p:spPr>
          <p:txBody>
            <a:bodyPr wrap="square" lIns="107974" tIns="53987" rIns="107974" bIns="53987" numCol="1" spcCol="96026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73C1687-390A-9E4E-802C-A9C852DB11B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157125" y="3831831"/>
              <a:ext cx="559810" cy="765245"/>
            </a:xfrm>
            <a:custGeom>
              <a:avLst/>
              <a:gdLst>
                <a:gd name="T0" fmla="*/ 545 w 545"/>
                <a:gd name="T1" fmla="*/ 141 h 586"/>
                <a:gd name="T2" fmla="*/ 538 w 545"/>
                <a:gd name="T3" fmla="*/ 155 h 586"/>
                <a:gd name="T4" fmla="*/ 480 w 545"/>
                <a:gd name="T5" fmla="*/ 67 h 586"/>
                <a:gd name="T6" fmla="*/ 420 w 545"/>
                <a:gd name="T7" fmla="*/ 88 h 586"/>
                <a:gd name="T8" fmla="*/ 407 w 545"/>
                <a:gd name="T9" fmla="*/ 61 h 586"/>
                <a:gd name="T10" fmla="*/ 490 w 545"/>
                <a:gd name="T11" fmla="*/ 37 h 586"/>
                <a:gd name="T12" fmla="*/ 545 w 545"/>
                <a:gd name="T13" fmla="*/ 141 h 586"/>
                <a:gd name="T14" fmla="*/ 376 w 545"/>
                <a:gd name="T15" fmla="*/ 137 h 586"/>
                <a:gd name="T16" fmla="*/ 405 w 545"/>
                <a:gd name="T17" fmla="*/ 126 h 586"/>
                <a:gd name="T18" fmla="*/ 431 w 545"/>
                <a:gd name="T19" fmla="*/ 189 h 586"/>
                <a:gd name="T20" fmla="*/ 530 w 545"/>
                <a:gd name="T21" fmla="*/ 173 h 586"/>
                <a:gd name="T22" fmla="*/ 523 w 545"/>
                <a:gd name="T23" fmla="*/ 188 h 586"/>
                <a:gd name="T24" fmla="*/ 408 w 545"/>
                <a:gd name="T25" fmla="*/ 212 h 586"/>
                <a:gd name="T26" fmla="*/ 375 w 545"/>
                <a:gd name="T27" fmla="*/ 137 h 586"/>
                <a:gd name="T28" fmla="*/ 376 w 545"/>
                <a:gd name="T29" fmla="*/ 137 h 586"/>
                <a:gd name="T30" fmla="*/ 284 w 545"/>
                <a:gd name="T31" fmla="*/ 586 h 586"/>
                <a:gd name="T32" fmla="*/ 68 w 545"/>
                <a:gd name="T33" fmla="*/ 586 h 586"/>
                <a:gd name="T34" fmla="*/ 68 w 545"/>
                <a:gd name="T35" fmla="*/ 401 h 586"/>
                <a:gd name="T36" fmla="*/ 284 w 545"/>
                <a:gd name="T37" fmla="*/ 401 h 586"/>
                <a:gd name="T38" fmla="*/ 284 w 545"/>
                <a:gd name="T39" fmla="*/ 586 h 586"/>
                <a:gd name="T40" fmla="*/ 39 w 545"/>
                <a:gd name="T41" fmla="*/ 78 h 586"/>
                <a:gd name="T42" fmla="*/ 0 w 545"/>
                <a:gd name="T43" fmla="*/ 39 h 586"/>
                <a:gd name="T44" fmla="*/ 39 w 545"/>
                <a:gd name="T45" fmla="*/ 0 h 586"/>
                <a:gd name="T46" fmla="*/ 78 w 545"/>
                <a:gd name="T47" fmla="*/ 39 h 586"/>
                <a:gd name="T48" fmla="*/ 39 w 545"/>
                <a:gd name="T49" fmla="*/ 78 h 586"/>
                <a:gd name="T50" fmla="*/ 376 w 545"/>
                <a:gd name="T51" fmla="*/ 127 h 586"/>
                <a:gd name="T52" fmla="*/ 342 w 545"/>
                <a:gd name="T53" fmla="*/ 93 h 586"/>
                <a:gd name="T54" fmla="*/ 376 w 545"/>
                <a:gd name="T55" fmla="*/ 58 h 586"/>
                <a:gd name="T56" fmla="*/ 411 w 545"/>
                <a:gd name="T57" fmla="*/ 93 h 586"/>
                <a:gd name="T58" fmla="*/ 376 w 545"/>
                <a:gd name="T59" fmla="*/ 127 h 586"/>
                <a:gd name="T60" fmla="*/ 310 w 545"/>
                <a:gd name="T61" fmla="*/ 366 h 586"/>
                <a:gd name="T62" fmla="*/ 284 w 545"/>
                <a:gd name="T63" fmla="*/ 391 h 586"/>
                <a:gd name="T64" fmla="*/ 68 w 545"/>
                <a:gd name="T65" fmla="*/ 391 h 586"/>
                <a:gd name="T66" fmla="*/ 203 w 545"/>
                <a:gd name="T67" fmla="*/ 254 h 586"/>
                <a:gd name="T68" fmla="*/ 264 w 545"/>
                <a:gd name="T69" fmla="*/ 225 h 586"/>
                <a:gd name="T70" fmla="*/ 342 w 545"/>
                <a:gd name="T71" fmla="*/ 303 h 586"/>
                <a:gd name="T72" fmla="*/ 310 w 545"/>
                <a:gd name="T73" fmla="*/ 366 h 586"/>
                <a:gd name="T74" fmla="*/ 264 w 545"/>
                <a:gd name="T75" fmla="*/ 215 h 586"/>
                <a:gd name="T76" fmla="*/ 208 w 545"/>
                <a:gd name="T77" fmla="*/ 235 h 586"/>
                <a:gd name="T78" fmla="*/ 158 w 545"/>
                <a:gd name="T79" fmla="*/ 286 h 586"/>
                <a:gd name="T80" fmla="*/ 23 w 545"/>
                <a:gd name="T81" fmla="*/ 85 h 586"/>
                <a:gd name="T82" fmla="*/ 39 w 545"/>
                <a:gd name="T83" fmla="*/ 88 h 586"/>
                <a:gd name="T84" fmla="*/ 88 w 545"/>
                <a:gd name="T85" fmla="*/ 39 h 586"/>
                <a:gd name="T86" fmla="*/ 87 w 545"/>
                <a:gd name="T87" fmla="*/ 30 h 586"/>
                <a:gd name="T88" fmla="*/ 288 w 545"/>
                <a:gd name="T89" fmla="*/ 218 h 586"/>
                <a:gd name="T90" fmla="*/ 264 w 545"/>
                <a:gd name="T91" fmla="*/ 215 h 586"/>
                <a:gd name="T92" fmla="*/ 332 w 545"/>
                <a:gd name="T93" fmla="*/ 93 h 586"/>
                <a:gd name="T94" fmla="*/ 344 w 545"/>
                <a:gd name="T95" fmla="*/ 123 h 586"/>
                <a:gd name="T96" fmla="*/ 174 w 545"/>
                <a:gd name="T97" fmla="*/ 98 h 586"/>
                <a:gd name="T98" fmla="*/ 75 w 545"/>
                <a:gd name="T99" fmla="*/ 5 h 586"/>
                <a:gd name="T100" fmla="*/ 355 w 545"/>
                <a:gd name="T101" fmla="*/ 54 h 586"/>
                <a:gd name="T102" fmla="*/ 332 w 545"/>
                <a:gd name="T103" fmla="*/ 9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5" h="586">
                  <a:moveTo>
                    <a:pt x="545" y="141"/>
                  </a:moveTo>
                  <a:cubicBezTo>
                    <a:pt x="538" y="155"/>
                    <a:pt x="538" y="155"/>
                    <a:pt x="538" y="155"/>
                  </a:cubicBezTo>
                  <a:cubicBezTo>
                    <a:pt x="480" y="67"/>
                    <a:pt x="480" y="67"/>
                    <a:pt x="480" y="67"/>
                  </a:cubicBezTo>
                  <a:cubicBezTo>
                    <a:pt x="420" y="88"/>
                    <a:pt x="420" y="88"/>
                    <a:pt x="420" y="88"/>
                  </a:cubicBezTo>
                  <a:cubicBezTo>
                    <a:pt x="419" y="78"/>
                    <a:pt x="414" y="68"/>
                    <a:pt x="407" y="61"/>
                  </a:cubicBezTo>
                  <a:cubicBezTo>
                    <a:pt x="490" y="37"/>
                    <a:pt x="490" y="37"/>
                    <a:pt x="490" y="37"/>
                  </a:cubicBezTo>
                  <a:lnTo>
                    <a:pt x="545" y="141"/>
                  </a:lnTo>
                  <a:close/>
                  <a:moveTo>
                    <a:pt x="376" y="137"/>
                  </a:moveTo>
                  <a:cubicBezTo>
                    <a:pt x="387" y="137"/>
                    <a:pt x="397" y="133"/>
                    <a:pt x="405" y="126"/>
                  </a:cubicBezTo>
                  <a:cubicBezTo>
                    <a:pt x="431" y="189"/>
                    <a:pt x="431" y="189"/>
                    <a:pt x="431" y="189"/>
                  </a:cubicBezTo>
                  <a:cubicBezTo>
                    <a:pt x="530" y="173"/>
                    <a:pt x="530" y="173"/>
                    <a:pt x="530" y="173"/>
                  </a:cubicBezTo>
                  <a:cubicBezTo>
                    <a:pt x="523" y="188"/>
                    <a:pt x="523" y="188"/>
                    <a:pt x="523" y="188"/>
                  </a:cubicBezTo>
                  <a:cubicBezTo>
                    <a:pt x="408" y="212"/>
                    <a:pt x="408" y="212"/>
                    <a:pt x="408" y="212"/>
                  </a:cubicBezTo>
                  <a:cubicBezTo>
                    <a:pt x="375" y="137"/>
                    <a:pt x="375" y="137"/>
                    <a:pt x="375" y="137"/>
                  </a:cubicBezTo>
                  <a:cubicBezTo>
                    <a:pt x="375" y="137"/>
                    <a:pt x="376" y="137"/>
                    <a:pt x="376" y="137"/>
                  </a:cubicBezTo>
                  <a:close/>
                  <a:moveTo>
                    <a:pt x="284" y="586"/>
                  </a:moveTo>
                  <a:cubicBezTo>
                    <a:pt x="68" y="586"/>
                    <a:pt x="68" y="586"/>
                    <a:pt x="68" y="586"/>
                  </a:cubicBezTo>
                  <a:cubicBezTo>
                    <a:pt x="68" y="401"/>
                    <a:pt x="68" y="401"/>
                    <a:pt x="68" y="401"/>
                  </a:cubicBezTo>
                  <a:cubicBezTo>
                    <a:pt x="284" y="401"/>
                    <a:pt x="284" y="401"/>
                    <a:pt x="284" y="401"/>
                  </a:cubicBezTo>
                  <a:lnTo>
                    <a:pt x="284" y="586"/>
                  </a:lnTo>
                  <a:close/>
                  <a:moveTo>
                    <a:pt x="39" y="78"/>
                  </a:moveTo>
                  <a:cubicBezTo>
                    <a:pt x="18" y="78"/>
                    <a:pt x="0" y="60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61" y="0"/>
                    <a:pt x="78" y="17"/>
                    <a:pt x="78" y="39"/>
                  </a:cubicBezTo>
                  <a:cubicBezTo>
                    <a:pt x="78" y="60"/>
                    <a:pt x="61" y="78"/>
                    <a:pt x="39" y="78"/>
                  </a:cubicBezTo>
                  <a:close/>
                  <a:moveTo>
                    <a:pt x="376" y="127"/>
                  </a:moveTo>
                  <a:cubicBezTo>
                    <a:pt x="358" y="127"/>
                    <a:pt x="342" y="111"/>
                    <a:pt x="342" y="93"/>
                  </a:cubicBezTo>
                  <a:cubicBezTo>
                    <a:pt x="342" y="74"/>
                    <a:pt x="358" y="58"/>
                    <a:pt x="376" y="58"/>
                  </a:cubicBezTo>
                  <a:cubicBezTo>
                    <a:pt x="395" y="58"/>
                    <a:pt x="411" y="74"/>
                    <a:pt x="411" y="93"/>
                  </a:cubicBezTo>
                  <a:cubicBezTo>
                    <a:pt x="411" y="111"/>
                    <a:pt x="395" y="127"/>
                    <a:pt x="376" y="127"/>
                  </a:cubicBezTo>
                  <a:close/>
                  <a:moveTo>
                    <a:pt x="310" y="366"/>
                  </a:moveTo>
                  <a:cubicBezTo>
                    <a:pt x="284" y="391"/>
                    <a:pt x="284" y="391"/>
                    <a:pt x="284" y="391"/>
                  </a:cubicBezTo>
                  <a:cubicBezTo>
                    <a:pt x="68" y="391"/>
                    <a:pt x="68" y="391"/>
                    <a:pt x="68" y="391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17" y="236"/>
                    <a:pt x="239" y="225"/>
                    <a:pt x="264" y="225"/>
                  </a:cubicBezTo>
                  <a:cubicBezTo>
                    <a:pt x="307" y="225"/>
                    <a:pt x="342" y="260"/>
                    <a:pt x="342" y="303"/>
                  </a:cubicBezTo>
                  <a:cubicBezTo>
                    <a:pt x="342" y="329"/>
                    <a:pt x="330" y="351"/>
                    <a:pt x="310" y="366"/>
                  </a:cubicBezTo>
                  <a:close/>
                  <a:moveTo>
                    <a:pt x="264" y="215"/>
                  </a:moveTo>
                  <a:cubicBezTo>
                    <a:pt x="243" y="215"/>
                    <a:pt x="223" y="222"/>
                    <a:pt x="208" y="235"/>
                  </a:cubicBezTo>
                  <a:cubicBezTo>
                    <a:pt x="203" y="239"/>
                    <a:pt x="158" y="286"/>
                    <a:pt x="158" y="2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8" y="87"/>
                    <a:pt x="34" y="88"/>
                    <a:pt x="39" y="88"/>
                  </a:cubicBezTo>
                  <a:cubicBezTo>
                    <a:pt x="66" y="88"/>
                    <a:pt x="88" y="66"/>
                    <a:pt x="88" y="39"/>
                  </a:cubicBezTo>
                  <a:cubicBezTo>
                    <a:pt x="88" y="36"/>
                    <a:pt x="88" y="33"/>
                    <a:pt x="87" y="30"/>
                  </a:cubicBezTo>
                  <a:cubicBezTo>
                    <a:pt x="288" y="218"/>
                    <a:pt x="288" y="218"/>
                    <a:pt x="288" y="218"/>
                  </a:cubicBezTo>
                  <a:cubicBezTo>
                    <a:pt x="280" y="216"/>
                    <a:pt x="272" y="215"/>
                    <a:pt x="264" y="215"/>
                  </a:cubicBezTo>
                  <a:close/>
                  <a:moveTo>
                    <a:pt x="332" y="93"/>
                  </a:moveTo>
                  <a:cubicBezTo>
                    <a:pt x="332" y="104"/>
                    <a:pt x="337" y="115"/>
                    <a:pt x="344" y="123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355" y="54"/>
                    <a:pt x="355" y="54"/>
                    <a:pt x="355" y="54"/>
                  </a:cubicBezTo>
                  <a:cubicBezTo>
                    <a:pt x="342" y="61"/>
                    <a:pt x="332" y="76"/>
                    <a:pt x="332" y="9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18" tIns="45709" rIns="91418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pic>
          <p:nvPicPr>
            <p:cNvPr id="16" name="Graphic 16" descr="Browser window">
              <a:extLst>
                <a:ext uri="{FF2B5EF4-FFF2-40B4-BE49-F238E27FC236}">
                  <a16:creationId xmlns:a16="http://schemas.microsoft.com/office/drawing/2014/main" id="{80121C81-1198-4A47-B427-DC97B74D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45840" y="1376176"/>
              <a:ext cx="705532" cy="794023"/>
            </a:xfrm>
            <a:prstGeom prst="rect">
              <a:avLst/>
            </a:prstGeom>
          </p:spPr>
        </p:pic>
        <p:pic>
          <p:nvPicPr>
            <p:cNvPr id="17" name="Graphic 20" descr="Browser window">
              <a:extLst>
                <a:ext uri="{FF2B5EF4-FFF2-40B4-BE49-F238E27FC236}">
                  <a16:creationId xmlns:a16="http://schemas.microsoft.com/office/drawing/2014/main" id="{ADE29EB3-0C33-F040-987E-A33B19CFE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36896" y="1376176"/>
              <a:ext cx="705532" cy="794023"/>
            </a:xfrm>
            <a:prstGeom prst="rect">
              <a:avLst/>
            </a:prstGeom>
          </p:spPr>
        </p:pic>
        <p:pic>
          <p:nvPicPr>
            <p:cNvPr id="18" name="Graphic 21" descr="Browser window">
              <a:extLst>
                <a:ext uri="{FF2B5EF4-FFF2-40B4-BE49-F238E27FC236}">
                  <a16:creationId xmlns:a16="http://schemas.microsoft.com/office/drawing/2014/main" id="{7A8D3BFB-347C-CB4E-9B78-2A7A133C8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6014" y="1343332"/>
              <a:ext cx="705532" cy="794023"/>
            </a:xfrm>
            <a:prstGeom prst="rect">
              <a:avLst/>
            </a:prstGeom>
          </p:spPr>
        </p:pic>
        <p:sp>
          <p:nvSpPr>
            <p:cNvPr id="19" name="Isosceles Triangle 140">
              <a:extLst>
                <a:ext uri="{FF2B5EF4-FFF2-40B4-BE49-F238E27FC236}">
                  <a16:creationId xmlns:a16="http://schemas.microsoft.com/office/drawing/2014/main" id="{731531BD-08A0-D54D-BC73-1650AC321CBB}"/>
                </a:ext>
              </a:extLst>
            </p:cNvPr>
            <p:cNvSpPr/>
            <p:nvPr/>
          </p:nvSpPr>
          <p:spPr bwMode="auto">
            <a:xfrm flipH="1">
              <a:off x="2469612" y="2115362"/>
              <a:ext cx="5542420" cy="951571"/>
            </a:xfrm>
            <a:prstGeom prst="triangle">
              <a:avLst>
                <a:gd name="adj" fmla="val 8883"/>
              </a:avLst>
            </a:prstGeom>
            <a:solidFill>
              <a:schemeClr val="accent5">
                <a:lumMod val="75000"/>
                <a:alpha val="49020"/>
              </a:schemeClr>
            </a:solidFill>
            <a:ln>
              <a:noFill/>
            </a:ln>
            <a:effectLst/>
          </p:spPr>
          <p:txBody>
            <a:bodyPr wrap="square" lIns="107974" tIns="53987" rIns="107974" bIns="53987" numCol="1" spcCol="96026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0" name="Textfeld 11">
              <a:extLst>
                <a:ext uri="{FF2B5EF4-FFF2-40B4-BE49-F238E27FC236}">
                  <a16:creationId xmlns:a16="http://schemas.microsoft.com/office/drawing/2014/main" id="{61FA650D-08FA-BD4F-83FB-2E1570A1CF3C}"/>
                </a:ext>
              </a:extLst>
            </p:cNvPr>
            <p:cNvSpPr txBox="1"/>
            <p:nvPr/>
          </p:nvSpPr>
          <p:spPr>
            <a:xfrm>
              <a:off x="2833942" y="1676669"/>
              <a:ext cx="497469" cy="4593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5">
                      <a:lumMod val="75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</p:txBody>
        </p:sp>
        <p:sp>
          <p:nvSpPr>
            <p:cNvPr id="21" name="Textfeld 12">
              <a:extLst>
                <a:ext uri="{FF2B5EF4-FFF2-40B4-BE49-F238E27FC236}">
                  <a16:creationId xmlns:a16="http://schemas.microsoft.com/office/drawing/2014/main" id="{62E4D0BA-9F06-5640-A703-BA5189F77280}"/>
                </a:ext>
              </a:extLst>
            </p:cNvPr>
            <p:cNvSpPr txBox="1"/>
            <p:nvPr/>
          </p:nvSpPr>
          <p:spPr>
            <a:xfrm>
              <a:off x="5028067" y="1676669"/>
              <a:ext cx="552044" cy="4630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</p:txBody>
        </p:sp>
        <p:sp>
          <p:nvSpPr>
            <p:cNvPr id="22" name="Textfeld 13">
              <a:extLst>
                <a:ext uri="{FF2B5EF4-FFF2-40B4-BE49-F238E27FC236}">
                  <a16:creationId xmlns:a16="http://schemas.microsoft.com/office/drawing/2014/main" id="{E926FDE3-D9AC-8E41-952D-BE901FAF3391}"/>
                </a:ext>
              </a:extLst>
            </p:cNvPr>
            <p:cNvSpPr txBox="1"/>
            <p:nvPr/>
          </p:nvSpPr>
          <p:spPr>
            <a:xfrm>
              <a:off x="7422191" y="1666789"/>
              <a:ext cx="498350" cy="4522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  <a:p>
              <a:pPr>
                <a:lnSpc>
                  <a:spcPct val="110000"/>
                </a:lnSpc>
                <a:spcBef>
                  <a:spcPts val="0"/>
                </a:spcBef>
              </a:pPr>
              <a:endParaRPr lang="en-US" sz="1000" b="1" dirty="0">
                <a:solidFill>
                  <a:srgbClr val="879628"/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3" name="Textfeld 14">
              <a:extLst>
                <a:ext uri="{FF2B5EF4-FFF2-40B4-BE49-F238E27FC236}">
                  <a16:creationId xmlns:a16="http://schemas.microsoft.com/office/drawing/2014/main" id="{0DC1DF8D-D3DC-2842-A580-3CB66539FD65}"/>
                </a:ext>
              </a:extLst>
            </p:cNvPr>
            <p:cNvSpPr txBox="1"/>
            <p:nvPr/>
          </p:nvSpPr>
          <p:spPr>
            <a:xfrm>
              <a:off x="6496767" y="1349052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endPara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24" name="Grafik 15" descr="Thermometer mit einfarbiger Füllung">
              <a:extLst>
                <a:ext uri="{FF2B5EF4-FFF2-40B4-BE49-F238E27FC236}">
                  <a16:creationId xmlns:a16="http://schemas.microsoft.com/office/drawing/2014/main" id="{DB4651F3-ACBE-C840-9187-AEDF0529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67617" y="3745582"/>
              <a:ext cx="914400" cy="914400"/>
            </a:xfrm>
            <a:prstGeom prst="rect">
              <a:avLst/>
            </a:prstGeom>
          </p:spPr>
        </p:pic>
        <p:pic>
          <p:nvPicPr>
            <p:cNvPr id="25" name="Grafik 16" descr="Drahtlosrouter mit einfarbiger Füllung">
              <a:extLst>
                <a:ext uri="{FF2B5EF4-FFF2-40B4-BE49-F238E27FC236}">
                  <a16:creationId xmlns:a16="http://schemas.microsoft.com/office/drawing/2014/main" id="{6C6AEB71-8942-D045-B3AA-4CA3E9483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92043" y="3817590"/>
              <a:ext cx="914400" cy="914400"/>
            </a:xfrm>
            <a:prstGeom prst="rect">
              <a:avLst/>
            </a:prstGeom>
          </p:spPr>
        </p:pic>
        <p:sp>
          <p:nvSpPr>
            <p:cNvPr id="26" name="Textfeld 17">
              <a:extLst>
                <a:ext uri="{FF2B5EF4-FFF2-40B4-BE49-F238E27FC236}">
                  <a16:creationId xmlns:a16="http://schemas.microsoft.com/office/drawing/2014/main" id="{C5E73B2D-A0A9-754F-8DAF-1936EEDF416E}"/>
                </a:ext>
              </a:extLst>
            </p:cNvPr>
            <p:cNvSpPr txBox="1"/>
            <p:nvPr/>
          </p:nvSpPr>
          <p:spPr>
            <a:xfrm>
              <a:off x="2469761" y="3258576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HTTP</a:t>
              </a:r>
            </a:p>
          </p:txBody>
        </p:sp>
        <p:sp>
          <p:nvSpPr>
            <p:cNvPr id="27" name="Textfeld 18">
              <a:extLst>
                <a:ext uri="{FF2B5EF4-FFF2-40B4-BE49-F238E27FC236}">
                  <a16:creationId xmlns:a16="http://schemas.microsoft.com/office/drawing/2014/main" id="{B66A888D-CD99-524D-9F8E-53E0660497DE}"/>
                </a:ext>
              </a:extLst>
            </p:cNvPr>
            <p:cNvSpPr txBox="1"/>
            <p:nvPr/>
          </p:nvSpPr>
          <p:spPr>
            <a:xfrm>
              <a:off x="3024096" y="3108078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MQTT</a:t>
              </a:r>
            </a:p>
          </p:txBody>
        </p:sp>
        <p:sp>
          <p:nvSpPr>
            <p:cNvPr id="28" name="Textfeld 19">
              <a:extLst>
                <a:ext uri="{FF2B5EF4-FFF2-40B4-BE49-F238E27FC236}">
                  <a16:creationId xmlns:a16="http://schemas.microsoft.com/office/drawing/2014/main" id="{734ECF70-0CF9-6E4F-A19A-9FFBE5C2D793}"/>
                </a:ext>
              </a:extLst>
            </p:cNvPr>
            <p:cNvSpPr txBox="1"/>
            <p:nvPr/>
          </p:nvSpPr>
          <p:spPr>
            <a:xfrm>
              <a:off x="3488592" y="3398139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Modbus</a:t>
              </a:r>
            </a:p>
          </p:txBody>
        </p:sp>
        <p:sp>
          <p:nvSpPr>
            <p:cNvPr id="29" name="Textfeld 20">
              <a:extLst>
                <a:ext uri="{FF2B5EF4-FFF2-40B4-BE49-F238E27FC236}">
                  <a16:creationId xmlns:a16="http://schemas.microsoft.com/office/drawing/2014/main" id="{7FA12BCE-718A-6D4E-9518-0E8A834EE84B}"/>
                </a:ext>
              </a:extLst>
            </p:cNvPr>
            <p:cNvSpPr txBox="1"/>
            <p:nvPr/>
          </p:nvSpPr>
          <p:spPr>
            <a:xfrm>
              <a:off x="5227598" y="3176819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WS</a:t>
              </a:r>
            </a:p>
          </p:txBody>
        </p:sp>
        <p:sp>
          <p:nvSpPr>
            <p:cNvPr id="30" name="Textfeld 21">
              <a:extLst>
                <a:ext uri="{FF2B5EF4-FFF2-40B4-BE49-F238E27FC236}">
                  <a16:creationId xmlns:a16="http://schemas.microsoft.com/office/drawing/2014/main" id="{3BBB0E9F-3471-1448-9E24-0B0180CBB1F0}"/>
                </a:ext>
              </a:extLst>
            </p:cNvPr>
            <p:cNvSpPr txBox="1"/>
            <p:nvPr/>
          </p:nvSpPr>
          <p:spPr>
            <a:xfrm>
              <a:off x="7385802" y="3456633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AMQP</a:t>
              </a:r>
            </a:p>
          </p:txBody>
        </p:sp>
        <p:sp>
          <p:nvSpPr>
            <p:cNvPr id="31" name="Textfeld 22">
              <a:extLst>
                <a:ext uri="{FF2B5EF4-FFF2-40B4-BE49-F238E27FC236}">
                  <a16:creationId xmlns:a16="http://schemas.microsoft.com/office/drawing/2014/main" id="{4A481A23-A14D-2F40-B27F-57C5529C6226}"/>
                </a:ext>
              </a:extLst>
            </p:cNvPr>
            <p:cNvSpPr txBox="1"/>
            <p:nvPr/>
          </p:nvSpPr>
          <p:spPr>
            <a:xfrm>
              <a:off x="5994878" y="3425945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OPC-UA</a:t>
              </a:r>
            </a:p>
          </p:txBody>
        </p:sp>
        <p:sp>
          <p:nvSpPr>
            <p:cNvPr id="32" name="Textfeld 23">
              <a:extLst>
                <a:ext uri="{FF2B5EF4-FFF2-40B4-BE49-F238E27FC236}">
                  <a16:creationId xmlns:a16="http://schemas.microsoft.com/office/drawing/2014/main" id="{C4B61A26-AA4E-DB45-832F-DE4E01716B42}"/>
                </a:ext>
              </a:extLst>
            </p:cNvPr>
            <p:cNvSpPr txBox="1"/>
            <p:nvPr/>
          </p:nvSpPr>
          <p:spPr>
            <a:xfrm>
              <a:off x="4286063" y="3104607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KNX</a:t>
              </a:r>
            </a:p>
          </p:txBody>
        </p:sp>
        <p:sp>
          <p:nvSpPr>
            <p:cNvPr id="33" name="Textfeld 24">
              <a:extLst>
                <a:ext uri="{FF2B5EF4-FFF2-40B4-BE49-F238E27FC236}">
                  <a16:creationId xmlns:a16="http://schemas.microsoft.com/office/drawing/2014/main" id="{BEFD0E67-C835-894D-9FB6-99EB2766007F}"/>
                </a:ext>
              </a:extLst>
            </p:cNvPr>
            <p:cNvSpPr txBox="1"/>
            <p:nvPr/>
          </p:nvSpPr>
          <p:spPr>
            <a:xfrm>
              <a:off x="5027744" y="3453338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BACnet</a:t>
              </a:r>
            </a:p>
          </p:txBody>
        </p:sp>
        <p:sp>
          <p:nvSpPr>
            <p:cNvPr id="34" name="Textfeld 25">
              <a:extLst>
                <a:ext uri="{FF2B5EF4-FFF2-40B4-BE49-F238E27FC236}">
                  <a16:creationId xmlns:a16="http://schemas.microsoft.com/office/drawing/2014/main" id="{0421B084-1478-EB47-8220-837E1346A637}"/>
                </a:ext>
              </a:extLst>
            </p:cNvPr>
            <p:cNvSpPr txBox="1"/>
            <p:nvPr/>
          </p:nvSpPr>
          <p:spPr>
            <a:xfrm>
              <a:off x="6147095" y="3146116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ECHONET</a:t>
              </a:r>
            </a:p>
          </p:txBody>
        </p:sp>
        <p:sp>
          <p:nvSpPr>
            <p:cNvPr id="35" name="Textfeld 26">
              <a:extLst>
                <a:ext uri="{FF2B5EF4-FFF2-40B4-BE49-F238E27FC236}">
                  <a16:creationId xmlns:a16="http://schemas.microsoft.com/office/drawing/2014/main" id="{1074AC01-E5BB-014E-A136-1FB0213F61FE}"/>
                </a:ext>
              </a:extLst>
            </p:cNvPr>
            <p:cNvSpPr txBox="1"/>
            <p:nvPr/>
          </p:nvSpPr>
          <p:spPr>
            <a:xfrm>
              <a:off x="2918165" y="3340273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JSON</a:t>
              </a:r>
            </a:p>
          </p:txBody>
        </p:sp>
        <p:sp>
          <p:nvSpPr>
            <p:cNvPr id="36" name="Textfeld 27">
              <a:extLst>
                <a:ext uri="{FF2B5EF4-FFF2-40B4-BE49-F238E27FC236}">
                  <a16:creationId xmlns:a16="http://schemas.microsoft.com/office/drawing/2014/main" id="{9779B37F-D295-3E4B-BAAC-2926E1FA23C1}"/>
                </a:ext>
              </a:extLst>
            </p:cNvPr>
            <p:cNvSpPr txBox="1"/>
            <p:nvPr/>
          </p:nvSpPr>
          <p:spPr>
            <a:xfrm>
              <a:off x="5653001" y="3260928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XML</a:t>
              </a:r>
            </a:p>
          </p:txBody>
        </p:sp>
        <p:sp>
          <p:nvSpPr>
            <p:cNvPr id="37" name="Textfeld 28">
              <a:extLst>
                <a:ext uri="{FF2B5EF4-FFF2-40B4-BE49-F238E27FC236}">
                  <a16:creationId xmlns:a16="http://schemas.microsoft.com/office/drawing/2014/main" id="{21BAA859-9406-A249-A525-7723061FD83C}"/>
                </a:ext>
              </a:extLst>
            </p:cNvPr>
            <p:cNvSpPr txBox="1"/>
            <p:nvPr/>
          </p:nvSpPr>
          <p:spPr>
            <a:xfrm>
              <a:off x="7682531" y="3170008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EXI</a:t>
              </a:r>
            </a:p>
          </p:txBody>
        </p:sp>
        <p:sp>
          <p:nvSpPr>
            <p:cNvPr id="38" name="Textfeld 29">
              <a:extLst>
                <a:ext uri="{FF2B5EF4-FFF2-40B4-BE49-F238E27FC236}">
                  <a16:creationId xmlns:a16="http://schemas.microsoft.com/office/drawing/2014/main" id="{4354E78C-735A-E541-BB2F-EA109717E472}"/>
                </a:ext>
              </a:extLst>
            </p:cNvPr>
            <p:cNvSpPr txBox="1"/>
            <p:nvPr/>
          </p:nvSpPr>
          <p:spPr>
            <a:xfrm>
              <a:off x="4518726" y="3307173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CBOR</a:t>
              </a:r>
            </a:p>
          </p:txBody>
        </p:sp>
        <p:sp>
          <p:nvSpPr>
            <p:cNvPr id="39" name="Textfeld 30">
              <a:extLst>
                <a:ext uri="{FF2B5EF4-FFF2-40B4-BE49-F238E27FC236}">
                  <a16:creationId xmlns:a16="http://schemas.microsoft.com/office/drawing/2014/main" id="{6E7191BF-4081-5944-A623-7B9FEC074D96}"/>
                </a:ext>
              </a:extLst>
            </p:cNvPr>
            <p:cNvSpPr txBox="1"/>
            <p:nvPr/>
          </p:nvSpPr>
          <p:spPr>
            <a:xfrm>
              <a:off x="3579059" y="3199161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OAUTH2</a:t>
              </a:r>
            </a:p>
          </p:txBody>
        </p:sp>
        <p:sp>
          <p:nvSpPr>
            <p:cNvPr id="40" name="Textfeld 31">
              <a:extLst>
                <a:ext uri="{FF2B5EF4-FFF2-40B4-BE49-F238E27FC236}">
                  <a16:creationId xmlns:a16="http://schemas.microsoft.com/office/drawing/2014/main" id="{D75257DB-ABDB-2F4C-93EB-A97D33281A3D}"/>
                </a:ext>
              </a:extLst>
            </p:cNvPr>
            <p:cNvSpPr txBox="1"/>
            <p:nvPr/>
          </p:nvSpPr>
          <p:spPr>
            <a:xfrm>
              <a:off x="6723771" y="3366766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API Key</a:t>
              </a:r>
            </a:p>
          </p:txBody>
        </p:sp>
        <p:sp>
          <p:nvSpPr>
            <p:cNvPr id="41" name="Textfeld 32">
              <a:extLst>
                <a:ext uri="{FF2B5EF4-FFF2-40B4-BE49-F238E27FC236}">
                  <a16:creationId xmlns:a16="http://schemas.microsoft.com/office/drawing/2014/main" id="{94D20C94-EE4E-604E-84D4-E49899CEF8F6}"/>
                </a:ext>
              </a:extLst>
            </p:cNvPr>
            <p:cNvSpPr txBox="1"/>
            <p:nvPr/>
          </p:nvSpPr>
          <p:spPr>
            <a:xfrm>
              <a:off x="7102174" y="3172622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Bearer</a:t>
              </a:r>
            </a:p>
          </p:txBody>
        </p:sp>
        <p:sp>
          <p:nvSpPr>
            <p:cNvPr id="42" name="Textfeld 33">
              <a:extLst>
                <a:ext uri="{FF2B5EF4-FFF2-40B4-BE49-F238E27FC236}">
                  <a16:creationId xmlns:a16="http://schemas.microsoft.com/office/drawing/2014/main" id="{24AFDAEA-5952-554D-ABE4-B0319DF2D145}"/>
                </a:ext>
              </a:extLst>
            </p:cNvPr>
            <p:cNvSpPr txBox="1"/>
            <p:nvPr/>
          </p:nvSpPr>
          <p:spPr>
            <a:xfrm>
              <a:off x="4863091" y="3112578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TLV</a:t>
              </a:r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B009D5A2-F0C7-1241-84A0-FA30C2AEB5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81550" y="4038465"/>
              <a:ext cx="750201" cy="558611"/>
            </a:xfrm>
            <a:custGeom>
              <a:avLst/>
              <a:gdLst>
                <a:gd name="T0" fmla="*/ 2552 w 4063"/>
                <a:gd name="T1" fmla="*/ 0 h 3024"/>
                <a:gd name="T2" fmla="*/ 1796 w 4063"/>
                <a:gd name="T3" fmla="*/ 0 h 3024"/>
                <a:gd name="T4" fmla="*/ 1796 w 4063"/>
                <a:gd name="T5" fmla="*/ 473 h 3024"/>
                <a:gd name="T6" fmla="*/ 567 w 4063"/>
                <a:gd name="T7" fmla="*/ 473 h 3024"/>
                <a:gd name="T8" fmla="*/ 567 w 4063"/>
                <a:gd name="T9" fmla="*/ 1229 h 3024"/>
                <a:gd name="T10" fmla="*/ 0 w 4063"/>
                <a:gd name="T11" fmla="*/ 1229 h 3024"/>
                <a:gd name="T12" fmla="*/ 0 w 4063"/>
                <a:gd name="T13" fmla="*/ 1796 h 3024"/>
                <a:gd name="T14" fmla="*/ 567 w 4063"/>
                <a:gd name="T15" fmla="*/ 1796 h 3024"/>
                <a:gd name="T16" fmla="*/ 567 w 4063"/>
                <a:gd name="T17" fmla="*/ 2551 h 3024"/>
                <a:gd name="T18" fmla="*/ 1607 w 4063"/>
                <a:gd name="T19" fmla="*/ 2551 h 3024"/>
                <a:gd name="T20" fmla="*/ 1607 w 4063"/>
                <a:gd name="T21" fmla="*/ 2740 h 3024"/>
                <a:gd name="T22" fmla="*/ 1229 w 4063"/>
                <a:gd name="T23" fmla="*/ 2740 h 3024"/>
                <a:gd name="T24" fmla="*/ 1229 w 4063"/>
                <a:gd name="T25" fmla="*/ 3024 h 3024"/>
                <a:gd name="T26" fmla="*/ 3118 w 4063"/>
                <a:gd name="T27" fmla="*/ 3024 h 3024"/>
                <a:gd name="T28" fmla="*/ 3118 w 4063"/>
                <a:gd name="T29" fmla="*/ 2740 h 3024"/>
                <a:gd name="T30" fmla="*/ 2741 w 4063"/>
                <a:gd name="T31" fmla="*/ 2740 h 3024"/>
                <a:gd name="T32" fmla="*/ 2741 w 4063"/>
                <a:gd name="T33" fmla="*/ 2551 h 3024"/>
                <a:gd name="T34" fmla="*/ 3213 w 4063"/>
                <a:gd name="T35" fmla="*/ 2551 h 3024"/>
                <a:gd name="T36" fmla="*/ 3213 w 4063"/>
                <a:gd name="T37" fmla="*/ 473 h 3024"/>
                <a:gd name="T38" fmla="*/ 2552 w 4063"/>
                <a:gd name="T39" fmla="*/ 473 h 3024"/>
                <a:gd name="T40" fmla="*/ 2552 w 4063"/>
                <a:gd name="T41" fmla="*/ 0 h 3024"/>
                <a:gd name="T42" fmla="*/ 2742 w 4063"/>
                <a:gd name="T43" fmla="*/ 2079 h 3024"/>
                <a:gd name="T44" fmla="*/ 851 w 4063"/>
                <a:gd name="T45" fmla="*/ 2079 h 3024"/>
                <a:gd name="T46" fmla="*/ 851 w 4063"/>
                <a:gd name="T47" fmla="*/ 1796 h 3024"/>
                <a:gd name="T48" fmla="*/ 2742 w 4063"/>
                <a:gd name="T49" fmla="*/ 1796 h 3024"/>
                <a:gd name="T50" fmla="*/ 2742 w 4063"/>
                <a:gd name="T51" fmla="*/ 2079 h 3024"/>
                <a:gd name="T52" fmla="*/ 2742 w 4063"/>
                <a:gd name="T53" fmla="*/ 1607 h 3024"/>
                <a:gd name="T54" fmla="*/ 851 w 4063"/>
                <a:gd name="T55" fmla="*/ 1607 h 3024"/>
                <a:gd name="T56" fmla="*/ 851 w 4063"/>
                <a:gd name="T57" fmla="*/ 1323 h 3024"/>
                <a:gd name="T58" fmla="*/ 2742 w 4063"/>
                <a:gd name="T59" fmla="*/ 1323 h 3024"/>
                <a:gd name="T60" fmla="*/ 2742 w 4063"/>
                <a:gd name="T61" fmla="*/ 1607 h 3024"/>
                <a:gd name="T62" fmla="*/ 2742 w 4063"/>
                <a:gd name="T63" fmla="*/ 851 h 3024"/>
                <a:gd name="T64" fmla="*/ 2742 w 4063"/>
                <a:gd name="T65" fmla="*/ 1134 h 3024"/>
                <a:gd name="T66" fmla="*/ 851 w 4063"/>
                <a:gd name="T67" fmla="*/ 1134 h 3024"/>
                <a:gd name="T68" fmla="*/ 851 w 4063"/>
                <a:gd name="T69" fmla="*/ 851 h 3024"/>
                <a:gd name="T70" fmla="*/ 2742 w 4063"/>
                <a:gd name="T71" fmla="*/ 851 h 3024"/>
                <a:gd name="T72" fmla="*/ 4063 w 4063"/>
                <a:gd name="T73" fmla="*/ 851 h 3024"/>
                <a:gd name="T74" fmla="*/ 4063 w 4063"/>
                <a:gd name="T75" fmla="*/ 2173 h 3024"/>
                <a:gd name="T76" fmla="*/ 3685 w 4063"/>
                <a:gd name="T77" fmla="*/ 2551 h 3024"/>
                <a:gd name="T78" fmla="*/ 3402 w 4063"/>
                <a:gd name="T79" fmla="*/ 2551 h 3024"/>
                <a:gd name="T80" fmla="*/ 3402 w 4063"/>
                <a:gd name="T81" fmla="*/ 473 h 3024"/>
                <a:gd name="T82" fmla="*/ 3685 w 4063"/>
                <a:gd name="T83" fmla="*/ 473 h 3024"/>
                <a:gd name="T84" fmla="*/ 4063 w 4063"/>
                <a:gd name="T85" fmla="*/ 851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3" h="3024">
                  <a:moveTo>
                    <a:pt x="2552" y="0"/>
                  </a:moveTo>
                  <a:lnTo>
                    <a:pt x="1796" y="0"/>
                  </a:lnTo>
                  <a:lnTo>
                    <a:pt x="1796" y="473"/>
                  </a:lnTo>
                  <a:lnTo>
                    <a:pt x="567" y="473"/>
                  </a:lnTo>
                  <a:lnTo>
                    <a:pt x="567" y="1229"/>
                  </a:lnTo>
                  <a:lnTo>
                    <a:pt x="0" y="1229"/>
                  </a:lnTo>
                  <a:lnTo>
                    <a:pt x="0" y="1796"/>
                  </a:lnTo>
                  <a:lnTo>
                    <a:pt x="567" y="1796"/>
                  </a:lnTo>
                  <a:lnTo>
                    <a:pt x="567" y="2551"/>
                  </a:lnTo>
                  <a:lnTo>
                    <a:pt x="1607" y="2551"/>
                  </a:lnTo>
                  <a:lnTo>
                    <a:pt x="1607" y="2740"/>
                  </a:lnTo>
                  <a:lnTo>
                    <a:pt x="1229" y="2740"/>
                  </a:lnTo>
                  <a:lnTo>
                    <a:pt x="1229" y="3024"/>
                  </a:lnTo>
                  <a:lnTo>
                    <a:pt x="3118" y="3024"/>
                  </a:lnTo>
                  <a:lnTo>
                    <a:pt x="3118" y="2740"/>
                  </a:lnTo>
                  <a:lnTo>
                    <a:pt x="2741" y="2740"/>
                  </a:lnTo>
                  <a:lnTo>
                    <a:pt x="2741" y="2551"/>
                  </a:lnTo>
                  <a:lnTo>
                    <a:pt x="3213" y="2551"/>
                  </a:lnTo>
                  <a:lnTo>
                    <a:pt x="3213" y="473"/>
                  </a:lnTo>
                  <a:lnTo>
                    <a:pt x="2552" y="473"/>
                  </a:lnTo>
                  <a:lnTo>
                    <a:pt x="2552" y="0"/>
                  </a:lnTo>
                  <a:close/>
                  <a:moveTo>
                    <a:pt x="2742" y="2079"/>
                  </a:moveTo>
                  <a:lnTo>
                    <a:pt x="851" y="2079"/>
                  </a:lnTo>
                  <a:lnTo>
                    <a:pt x="851" y="1796"/>
                  </a:lnTo>
                  <a:lnTo>
                    <a:pt x="2742" y="1796"/>
                  </a:lnTo>
                  <a:lnTo>
                    <a:pt x="2742" y="2079"/>
                  </a:lnTo>
                  <a:close/>
                  <a:moveTo>
                    <a:pt x="2742" y="1607"/>
                  </a:moveTo>
                  <a:lnTo>
                    <a:pt x="851" y="1607"/>
                  </a:lnTo>
                  <a:lnTo>
                    <a:pt x="851" y="1323"/>
                  </a:lnTo>
                  <a:lnTo>
                    <a:pt x="2742" y="1323"/>
                  </a:lnTo>
                  <a:lnTo>
                    <a:pt x="2742" y="1607"/>
                  </a:lnTo>
                  <a:close/>
                  <a:moveTo>
                    <a:pt x="2742" y="851"/>
                  </a:moveTo>
                  <a:lnTo>
                    <a:pt x="2742" y="1134"/>
                  </a:lnTo>
                  <a:lnTo>
                    <a:pt x="851" y="1134"/>
                  </a:lnTo>
                  <a:lnTo>
                    <a:pt x="851" y="851"/>
                  </a:lnTo>
                  <a:lnTo>
                    <a:pt x="2742" y="851"/>
                  </a:lnTo>
                  <a:close/>
                  <a:moveTo>
                    <a:pt x="4063" y="851"/>
                  </a:moveTo>
                  <a:lnTo>
                    <a:pt x="4063" y="2173"/>
                  </a:lnTo>
                  <a:cubicBezTo>
                    <a:pt x="4063" y="2382"/>
                    <a:pt x="3894" y="2551"/>
                    <a:pt x="3685" y="2551"/>
                  </a:cubicBezTo>
                  <a:lnTo>
                    <a:pt x="3402" y="2551"/>
                  </a:lnTo>
                  <a:lnTo>
                    <a:pt x="3402" y="473"/>
                  </a:lnTo>
                  <a:lnTo>
                    <a:pt x="3685" y="473"/>
                  </a:lnTo>
                  <a:cubicBezTo>
                    <a:pt x="3894" y="473"/>
                    <a:pt x="4063" y="642"/>
                    <a:pt x="4063" y="851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08" tIns="34254" rIns="68508" bIns="34254" numCol="1" anchor="t" anchorCtr="0" compatLnSpc="1">
              <a:prstTxWarp prst="textNoShape">
                <a:avLst/>
              </a:prstTxWarp>
            </a:bodyPr>
            <a:lstStyle/>
            <a:p>
              <a:pPr defTabSz="685051">
                <a:defRPr/>
              </a:pPr>
              <a:endParaRPr lang="en-US" sz="1050" kern="0">
                <a:solidFill>
                  <a:srgbClr val="ADBECB"/>
                </a:solidFill>
              </a:endParaRPr>
            </a:p>
          </p:txBody>
        </p:sp>
      </p:grpSp>
      <p:grpSp>
        <p:nvGrpSpPr>
          <p:cNvPr id="44" name="Group 38">
            <a:extLst>
              <a:ext uri="{FF2B5EF4-FFF2-40B4-BE49-F238E27FC236}">
                <a16:creationId xmlns:a16="http://schemas.microsoft.com/office/drawing/2014/main" id="{AA29F48B-2E02-BC4F-82A4-5C5BB473DD17}"/>
              </a:ext>
            </a:extLst>
          </p:cNvPr>
          <p:cNvGrpSpPr/>
          <p:nvPr/>
        </p:nvGrpSpPr>
        <p:grpSpPr>
          <a:xfrm>
            <a:off x="6204574" y="4030504"/>
            <a:ext cx="4483798" cy="2060208"/>
            <a:chOff x="2365990" y="1576418"/>
            <a:chExt cx="5799671" cy="3322512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7EA5BCDD-9DD4-3E4D-84DF-C93ABB88FA27}"/>
                </a:ext>
              </a:extLst>
            </p:cNvPr>
            <p:cNvSpPr/>
            <p:nvPr/>
          </p:nvSpPr>
          <p:spPr bwMode="auto">
            <a:xfrm>
              <a:off x="2422418" y="2250233"/>
              <a:ext cx="5460078" cy="962455"/>
            </a:xfrm>
            <a:custGeom>
              <a:avLst/>
              <a:gdLst>
                <a:gd name="connsiteX0" fmla="*/ 0 w 6966370"/>
                <a:gd name="connsiteY0" fmla="*/ 0 h 1936147"/>
                <a:gd name="connsiteX1" fmla="*/ 6966370 w 6966370"/>
                <a:gd name="connsiteY1" fmla="*/ 0 h 1936147"/>
                <a:gd name="connsiteX2" fmla="*/ 6966370 w 6966370"/>
                <a:gd name="connsiteY2" fmla="*/ 1936147 h 1936147"/>
                <a:gd name="connsiteX3" fmla="*/ 0 w 6966370"/>
                <a:gd name="connsiteY3" fmla="*/ 1936147 h 1936147"/>
                <a:gd name="connsiteX4" fmla="*/ 0 w 6966370"/>
                <a:gd name="connsiteY4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6966381 w 6966381"/>
                <a:gd name="connsiteY2" fmla="*/ 1936147 h 1936147"/>
                <a:gd name="connsiteX3" fmla="*/ 11 w 6966381"/>
                <a:gd name="connsiteY3" fmla="*/ 1936147 h 1936147"/>
                <a:gd name="connsiteX4" fmla="*/ 2138899 w 6966381"/>
                <a:gd name="connsiteY4" fmla="*/ 956292 h 1936147"/>
                <a:gd name="connsiteX5" fmla="*/ 11 w 6966381"/>
                <a:gd name="connsiteY5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6966381 w 6966381"/>
                <a:gd name="connsiteY2" fmla="*/ 1936147 h 1936147"/>
                <a:gd name="connsiteX3" fmla="*/ 11 w 6966381"/>
                <a:gd name="connsiteY3" fmla="*/ 1936147 h 1936147"/>
                <a:gd name="connsiteX4" fmla="*/ 2138899 w 6966381"/>
                <a:gd name="connsiteY4" fmla="*/ 956292 h 1936147"/>
                <a:gd name="connsiteX5" fmla="*/ 11 w 6966381"/>
                <a:gd name="connsiteY5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4744940 w 6966381"/>
                <a:gd name="connsiteY2" fmla="*/ 1040112 h 1936147"/>
                <a:gd name="connsiteX3" fmla="*/ 6966381 w 6966381"/>
                <a:gd name="connsiteY3" fmla="*/ 1936147 h 1936147"/>
                <a:gd name="connsiteX4" fmla="*/ 11 w 6966381"/>
                <a:gd name="connsiteY4" fmla="*/ 1936147 h 1936147"/>
                <a:gd name="connsiteX5" fmla="*/ 2138899 w 6966381"/>
                <a:gd name="connsiteY5" fmla="*/ 956292 h 1936147"/>
                <a:gd name="connsiteX6" fmla="*/ 11 w 6966381"/>
                <a:gd name="connsiteY6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4744940 w 6966381"/>
                <a:gd name="connsiteY2" fmla="*/ 1040112 h 1936147"/>
                <a:gd name="connsiteX3" fmla="*/ 6966381 w 6966381"/>
                <a:gd name="connsiteY3" fmla="*/ 1936147 h 1936147"/>
                <a:gd name="connsiteX4" fmla="*/ 11 w 6966381"/>
                <a:gd name="connsiteY4" fmla="*/ 1936147 h 1936147"/>
                <a:gd name="connsiteX5" fmla="*/ 2138899 w 6966381"/>
                <a:gd name="connsiteY5" fmla="*/ 956292 h 1936147"/>
                <a:gd name="connsiteX6" fmla="*/ 11 w 6966381"/>
                <a:gd name="connsiteY6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4744940 w 6966381"/>
                <a:gd name="connsiteY2" fmla="*/ 1040112 h 1936147"/>
                <a:gd name="connsiteX3" fmla="*/ 6966381 w 6966381"/>
                <a:gd name="connsiteY3" fmla="*/ 1936147 h 1936147"/>
                <a:gd name="connsiteX4" fmla="*/ 11 w 6966381"/>
                <a:gd name="connsiteY4" fmla="*/ 1936147 h 1936147"/>
                <a:gd name="connsiteX5" fmla="*/ 2550379 w 6966381"/>
                <a:gd name="connsiteY5" fmla="*/ 720072 h 1936147"/>
                <a:gd name="connsiteX6" fmla="*/ 11 w 6966381"/>
                <a:gd name="connsiteY6" fmla="*/ 0 h 1936147"/>
                <a:gd name="connsiteX0" fmla="*/ 11 w 6966381"/>
                <a:gd name="connsiteY0" fmla="*/ 0 h 1936147"/>
                <a:gd name="connsiteX1" fmla="*/ 6966381 w 6966381"/>
                <a:gd name="connsiteY1" fmla="*/ 0 h 1936147"/>
                <a:gd name="connsiteX2" fmla="*/ 4036280 w 6966381"/>
                <a:gd name="connsiteY2" fmla="*/ 727692 h 1936147"/>
                <a:gd name="connsiteX3" fmla="*/ 6966381 w 6966381"/>
                <a:gd name="connsiteY3" fmla="*/ 1936147 h 1936147"/>
                <a:gd name="connsiteX4" fmla="*/ 11 w 6966381"/>
                <a:gd name="connsiteY4" fmla="*/ 1936147 h 1936147"/>
                <a:gd name="connsiteX5" fmla="*/ 2550379 w 6966381"/>
                <a:gd name="connsiteY5" fmla="*/ 720072 h 1936147"/>
                <a:gd name="connsiteX6" fmla="*/ 11 w 6966381"/>
                <a:gd name="connsiteY6" fmla="*/ 0 h 193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66381" h="1936147">
                  <a:moveTo>
                    <a:pt x="11" y="0"/>
                  </a:moveTo>
                  <a:lnTo>
                    <a:pt x="6966381" y="0"/>
                  </a:lnTo>
                  <a:cubicBezTo>
                    <a:pt x="6965041" y="328924"/>
                    <a:pt x="4034940" y="223274"/>
                    <a:pt x="4036280" y="727692"/>
                  </a:cubicBezTo>
                  <a:cubicBezTo>
                    <a:pt x="4037620" y="1232110"/>
                    <a:pt x="6225901" y="1637469"/>
                    <a:pt x="6966381" y="1936147"/>
                  </a:cubicBezTo>
                  <a:lnTo>
                    <a:pt x="11" y="1936147"/>
                  </a:lnTo>
                  <a:cubicBezTo>
                    <a:pt x="-5846" y="1609529"/>
                    <a:pt x="2562302" y="1198856"/>
                    <a:pt x="2550379" y="720072"/>
                  </a:cubicBezTo>
                  <a:cubicBezTo>
                    <a:pt x="2538456" y="241288"/>
                    <a:pt x="712974" y="318764"/>
                    <a:pt x="11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0980"/>
              </a:schemeClr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46" name="Graphic 16" descr="Browser window">
              <a:extLst>
                <a:ext uri="{FF2B5EF4-FFF2-40B4-BE49-F238E27FC236}">
                  <a16:creationId xmlns:a16="http://schemas.microsoft.com/office/drawing/2014/main" id="{63F720ED-649F-6240-A8D7-4FBD47FC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65990" y="1576418"/>
              <a:ext cx="702284" cy="657431"/>
            </a:xfrm>
            <a:prstGeom prst="rect">
              <a:avLst/>
            </a:prstGeom>
          </p:spPr>
        </p:pic>
        <p:pic>
          <p:nvPicPr>
            <p:cNvPr id="47" name="Graphic 20" descr="Browser window">
              <a:extLst>
                <a:ext uri="{FF2B5EF4-FFF2-40B4-BE49-F238E27FC236}">
                  <a16:creationId xmlns:a16="http://schemas.microsoft.com/office/drawing/2014/main" id="{E5D22266-BA3A-EF4A-B652-D531C5D73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01323" y="1576418"/>
              <a:ext cx="702284" cy="657431"/>
            </a:xfrm>
            <a:prstGeom prst="rect">
              <a:avLst/>
            </a:prstGeom>
          </p:spPr>
        </p:pic>
        <p:pic>
          <p:nvPicPr>
            <p:cNvPr id="48" name="Graphic 21" descr="Browser window">
              <a:extLst>
                <a:ext uri="{FF2B5EF4-FFF2-40B4-BE49-F238E27FC236}">
                  <a16:creationId xmlns:a16="http://schemas.microsoft.com/office/drawing/2014/main" id="{CE7E4628-278D-764F-B3CB-A855EE0FD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36652" y="1580715"/>
              <a:ext cx="702284" cy="657431"/>
            </a:xfrm>
            <a:prstGeom prst="rect">
              <a:avLst/>
            </a:prstGeom>
          </p:spPr>
        </p:pic>
        <p:sp>
          <p:nvSpPr>
            <p:cNvPr id="49" name="Textfeld 7">
              <a:extLst>
                <a:ext uri="{FF2B5EF4-FFF2-40B4-BE49-F238E27FC236}">
                  <a16:creationId xmlns:a16="http://schemas.microsoft.com/office/drawing/2014/main" id="{3FF945D9-FE9B-BD44-8FD4-D1FF7FD6CED6}"/>
                </a:ext>
              </a:extLst>
            </p:cNvPr>
            <p:cNvSpPr txBox="1"/>
            <p:nvPr/>
          </p:nvSpPr>
          <p:spPr>
            <a:xfrm>
              <a:off x="2544398" y="1855267"/>
              <a:ext cx="716685" cy="6709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</p:txBody>
        </p:sp>
        <p:sp>
          <p:nvSpPr>
            <p:cNvPr id="50" name="Textfeld 8">
              <a:extLst>
                <a:ext uri="{FF2B5EF4-FFF2-40B4-BE49-F238E27FC236}">
                  <a16:creationId xmlns:a16="http://schemas.microsoft.com/office/drawing/2014/main" id="{83BAAF73-3A7B-3C40-B1B8-32DA1A71287E}"/>
                </a:ext>
              </a:extLst>
            </p:cNvPr>
            <p:cNvSpPr txBox="1"/>
            <p:nvPr/>
          </p:nvSpPr>
          <p:spPr>
            <a:xfrm>
              <a:off x="4987406" y="1855267"/>
              <a:ext cx="716685" cy="6709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</p:txBody>
        </p:sp>
        <p:sp>
          <p:nvSpPr>
            <p:cNvPr id="51" name="Textfeld 9">
              <a:extLst>
                <a:ext uri="{FF2B5EF4-FFF2-40B4-BE49-F238E27FC236}">
                  <a16:creationId xmlns:a16="http://schemas.microsoft.com/office/drawing/2014/main" id="{861F73A3-87F0-6642-A31E-67F01B2A0E07}"/>
                </a:ext>
              </a:extLst>
            </p:cNvPr>
            <p:cNvSpPr txBox="1"/>
            <p:nvPr/>
          </p:nvSpPr>
          <p:spPr>
            <a:xfrm>
              <a:off x="7430414" y="1855267"/>
              <a:ext cx="716685" cy="6709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ea typeface="+mj-ea"/>
                  <a:cs typeface="Arial" pitchFamily="34" charset="0"/>
                </a:rPr>
                <a:t>App</a:t>
              </a:r>
            </a:p>
          </p:txBody>
        </p:sp>
        <p:sp>
          <p:nvSpPr>
            <p:cNvPr id="52" name="Textfeld 10">
              <a:extLst>
                <a:ext uri="{FF2B5EF4-FFF2-40B4-BE49-F238E27FC236}">
                  <a16:creationId xmlns:a16="http://schemas.microsoft.com/office/drawing/2014/main" id="{42015BCE-C38D-724C-A49C-3DA606BBBC08}"/>
                </a:ext>
              </a:extLst>
            </p:cNvPr>
            <p:cNvSpPr txBox="1"/>
            <p:nvPr/>
          </p:nvSpPr>
          <p:spPr>
            <a:xfrm>
              <a:off x="4091451" y="2444441"/>
              <a:ext cx="1964867" cy="21301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{ properties, </a:t>
              </a:r>
              <a:b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en-US" sz="1000" b="1" dirty="0">
                  <a:solidFill>
                    <a:schemeClr val="accent2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actions</a:t>
              </a: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, </a:t>
              </a:r>
              <a:b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</a:br>
              <a:r>
                <a:rPr lang="en-US" sz="1000" b="1" dirty="0">
                  <a:solidFill>
                    <a:srgbClr val="00B050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events</a:t>
              </a:r>
              <a:r>
                <a:rPr lang="en-US" sz="1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}</a:t>
              </a:r>
            </a:p>
          </p:txBody>
        </p:sp>
        <p:sp>
          <p:nvSpPr>
            <p:cNvPr id="53" name="Textfeld 11">
              <a:extLst>
                <a:ext uri="{FF2B5EF4-FFF2-40B4-BE49-F238E27FC236}">
                  <a16:creationId xmlns:a16="http://schemas.microsoft.com/office/drawing/2014/main" id="{07DA9991-90B8-5143-A111-014070EDE673}"/>
                </a:ext>
              </a:extLst>
            </p:cNvPr>
            <p:cNvSpPr txBox="1"/>
            <p:nvPr/>
          </p:nvSpPr>
          <p:spPr>
            <a:xfrm>
              <a:off x="2458467" y="2133123"/>
              <a:ext cx="537371" cy="2577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7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WoT API</a:t>
              </a:r>
            </a:p>
          </p:txBody>
        </p:sp>
        <p:sp>
          <p:nvSpPr>
            <p:cNvPr id="54" name="Textfeld 12">
              <a:extLst>
                <a:ext uri="{FF2B5EF4-FFF2-40B4-BE49-F238E27FC236}">
                  <a16:creationId xmlns:a16="http://schemas.microsoft.com/office/drawing/2014/main" id="{DE8D6CBD-7068-5548-A009-B28512D49EE5}"/>
                </a:ext>
              </a:extLst>
            </p:cNvPr>
            <p:cNvSpPr txBox="1"/>
            <p:nvPr/>
          </p:nvSpPr>
          <p:spPr>
            <a:xfrm>
              <a:off x="4930740" y="2133123"/>
              <a:ext cx="537371" cy="2577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7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WoT API</a:t>
              </a:r>
            </a:p>
          </p:txBody>
        </p:sp>
        <p:sp>
          <p:nvSpPr>
            <p:cNvPr id="55" name="Textfeld 13">
              <a:extLst>
                <a:ext uri="{FF2B5EF4-FFF2-40B4-BE49-F238E27FC236}">
                  <a16:creationId xmlns:a16="http://schemas.microsoft.com/office/drawing/2014/main" id="{5EA11D6D-B694-2B49-8143-B2FDB644D5BD}"/>
                </a:ext>
              </a:extLst>
            </p:cNvPr>
            <p:cNvSpPr txBox="1"/>
            <p:nvPr/>
          </p:nvSpPr>
          <p:spPr>
            <a:xfrm>
              <a:off x="7355011" y="2133123"/>
              <a:ext cx="537371" cy="2577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7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WoT API</a:t>
              </a: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67604C25-127C-FE4C-BA2E-784321F63A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37022" y="3998771"/>
              <a:ext cx="559810" cy="765246"/>
            </a:xfrm>
            <a:custGeom>
              <a:avLst/>
              <a:gdLst>
                <a:gd name="T0" fmla="*/ 545 w 545"/>
                <a:gd name="T1" fmla="*/ 141 h 586"/>
                <a:gd name="T2" fmla="*/ 538 w 545"/>
                <a:gd name="T3" fmla="*/ 155 h 586"/>
                <a:gd name="T4" fmla="*/ 480 w 545"/>
                <a:gd name="T5" fmla="*/ 67 h 586"/>
                <a:gd name="T6" fmla="*/ 420 w 545"/>
                <a:gd name="T7" fmla="*/ 88 h 586"/>
                <a:gd name="T8" fmla="*/ 407 w 545"/>
                <a:gd name="T9" fmla="*/ 61 h 586"/>
                <a:gd name="T10" fmla="*/ 490 w 545"/>
                <a:gd name="T11" fmla="*/ 37 h 586"/>
                <a:gd name="T12" fmla="*/ 545 w 545"/>
                <a:gd name="T13" fmla="*/ 141 h 586"/>
                <a:gd name="T14" fmla="*/ 376 w 545"/>
                <a:gd name="T15" fmla="*/ 137 h 586"/>
                <a:gd name="T16" fmla="*/ 405 w 545"/>
                <a:gd name="T17" fmla="*/ 126 h 586"/>
                <a:gd name="T18" fmla="*/ 431 w 545"/>
                <a:gd name="T19" fmla="*/ 189 h 586"/>
                <a:gd name="T20" fmla="*/ 530 w 545"/>
                <a:gd name="T21" fmla="*/ 173 h 586"/>
                <a:gd name="T22" fmla="*/ 523 w 545"/>
                <a:gd name="T23" fmla="*/ 188 h 586"/>
                <a:gd name="T24" fmla="*/ 408 w 545"/>
                <a:gd name="T25" fmla="*/ 212 h 586"/>
                <a:gd name="T26" fmla="*/ 375 w 545"/>
                <a:gd name="T27" fmla="*/ 137 h 586"/>
                <a:gd name="T28" fmla="*/ 376 w 545"/>
                <a:gd name="T29" fmla="*/ 137 h 586"/>
                <a:gd name="T30" fmla="*/ 284 w 545"/>
                <a:gd name="T31" fmla="*/ 586 h 586"/>
                <a:gd name="T32" fmla="*/ 68 w 545"/>
                <a:gd name="T33" fmla="*/ 586 h 586"/>
                <a:gd name="T34" fmla="*/ 68 w 545"/>
                <a:gd name="T35" fmla="*/ 401 h 586"/>
                <a:gd name="T36" fmla="*/ 284 w 545"/>
                <a:gd name="T37" fmla="*/ 401 h 586"/>
                <a:gd name="T38" fmla="*/ 284 w 545"/>
                <a:gd name="T39" fmla="*/ 586 h 586"/>
                <a:gd name="T40" fmla="*/ 39 w 545"/>
                <a:gd name="T41" fmla="*/ 78 h 586"/>
                <a:gd name="T42" fmla="*/ 0 w 545"/>
                <a:gd name="T43" fmla="*/ 39 h 586"/>
                <a:gd name="T44" fmla="*/ 39 w 545"/>
                <a:gd name="T45" fmla="*/ 0 h 586"/>
                <a:gd name="T46" fmla="*/ 78 w 545"/>
                <a:gd name="T47" fmla="*/ 39 h 586"/>
                <a:gd name="T48" fmla="*/ 39 w 545"/>
                <a:gd name="T49" fmla="*/ 78 h 586"/>
                <a:gd name="T50" fmla="*/ 376 w 545"/>
                <a:gd name="T51" fmla="*/ 127 h 586"/>
                <a:gd name="T52" fmla="*/ 342 w 545"/>
                <a:gd name="T53" fmla="*/ 93 h 586"/>
                <a:gd name="T54" fmla="*/ 376 w 545"/>
                <a:gd name="T55" fmla="*/ 58 h 586"/>
                <a:gd name="T56" fmla="*/ 411 w 545"/>
                <a:gd name="T57" fmla="*/ 93 h 586"/>
                <a:gd name="T58" fmla="*/ 376 w 545"/>
                <a:gd name="T59" fmla="*/ 127 h 586"/>
                <a:gd name="T60" fmla="*/ 310 w 545"/>
                <a:gd name="T61" fmla="*/ 366 h 586"/>
                <a:gd name="T62" fmla="*/ 284 w 545"/>
                <a:gd name="T63" fmla="*/ 391 h 586"/>
                <a:gd name="T64" fmla="*/ 68 w 545"/>
                <a:gd name="T65" fmla="*/ 391 h 586"/>
                <a:gd name="T66" fmla="*/ 203 w 545"/>
                <a:gd name="T67" fmla="*/ 254 h 586"/>
                <a:gd name="T68" fmla="*/ 264 w 545"/>
                <a:gd name="T69" fmla="*/ 225 h 586"/>
                <a:gd name="T70" fmla="*/ 342 w 545"/>
                <a:gd name="T71" fmla="*/ 303 h 586"/>
                <a:gd name="T72" fmla="*/ 310 w 545"/>
                <a:gd name="T73" fmla="*/ 366 h 586"/>
                <a:gd name="T74" fmla="*/ 264 w 545"/>
                <a:gd name="T75" fmla="*/ 215 h 586"/>
                <a:gd name="T76" fmla="*/ 208 w 545"/>
                <a:gd name="T77" fmla="*/ 235 h 586"/>
                <a:gd name="T78" fmla="*/ 158 w 545"/>
                <a:gd name="T79" fmla="*/ 286 h 586"/>
                <a:gd name="T80" fmla="*/ 23 w 545"/>
                <a:gd name="T81" fmla="*/ 85 h 586"/>
                <a:gd name="T82" fmla="*/ 39 w 545"/>
                <a:gd name="T83" fmla="*/ 88 h 586"/>
                <a:gd name="T84" fmla="*/ 88 w 545"/>
                <a:gd name="T85" fmla="*/ 39 h 586"/>
                <a:gd name="T86" fmla="*/ 87 w 545"/>
                <a:gd name="T87" fmla="*/ 30 h 586"/>
                <a:gd name="T88" fmla="*/ 288 w 545"/>
                <a:gd name="T89" fmla="*/ 218 h 586"/>
                <a:gd name="T90" fmla="*/ 264 w 545"/>
                <a:gd name="T91" fmla="*/ 215 h 586"/>
                <a:gd name="T92" fmla="*/ 332 w 545"/>
                <a:gd name="T93" fmla="*/ 93 h 586"/>
                <a:gd name="T94" fmla="*/ 344 w 545"/>
                <a:gd name="T95" fmla="*/ 123 h 586"/>
                <a:gd name="T96" fmla="*/ 174 w 545"/>
                <a:gd name="T97" fmla="*/ 98 h 586"/>
                <a:gd name="T98" fmla="*/ 75 w 545"/>
                <a:gd name="T99" fmla="*/ 5 h 586"/>
                <a:gd name="T100" fmla="*/ 355 w 545"/>
                <a:gd name="T101" fmla="*/ 54 h 586"/>
                <a:gd name="T102" fmla="*/ 332 w 545"/>
                <a:gd name="T103" fmla="*/ 9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5" h="586">
                  <a:moveTo>
                    <a:pt x="545" y="141"/>
                  </a:moveTo>
                  <a:cubicBezTo>
                    <a:pt x="538" y="155"/>
                    <a:pt x="538" y="155"/>
                    <a:pt x="538" y="155"/>
                  </a:cubicBezTo>
                  <a:cubicBezTo>
                    <a:pt x="480" y="67"/>
                    <a:pt x="480" y="67"/>
                    <a:pt x="480" y="67"/>
                  </a:cubicBezTo>
                  <a:cubicBezTo>
                    <a:pt x="420" y="88"/>
                    <a:pt x="420" y="88"/>
                    <a:pt x="420" y="88"/>
                  </a:cubicBezTo>
                  <a:cubicBezTo>
                    <a:pt x="419" y="78"/>
                    <a:pt x="414" y="68"/>
                    <a:pt x="407" y="61"/>
                  </a:cubicBezTo>
                  <a:cubicBezTo>
                    <a:pt x="490" y="37"/>
                    <a:pt x="490" y="37"/>
                    <a:pt x="490" y="37"/>
                  </a:cubicBezTo>
                  <a:lnTo>
                    <a:pt x="545" y="141"/>
                  </a:lnTo>
                  <a:close/>
                  <a:moveTo>
                    <a:pt x="376" y="137"/>
                  </a:moveTo>
                  <a:cubicBezTo>
                    <a:pt x="387" y="137"/>
                    <a:pt x="397" y="133"/>
                    <a:pt x="405" y="126"/>
                  </a:cubicBezTo>
                  <a:cubicBezTo>
                    <a:pt x="431" y="189"/>
                    <a:pt x="431" y="189"/>
                    <a:pt x="431" y="189"/>
                  </a:cubicBezTo>
                  <a:cubicBezTo>
                    <a:pt x="530" y="173"/>
                    <a:pt x="530" y="173"/>
                    <a:pt x="530" y="173"/>
                  </a:cubicBezTo>
                  <a:cubicBezTo>
                    <a:pt x="523" y="188"/>
                    <a:pt x="523" y="188"/>
                    <a:pt x="523" y="188"/>
                  </a:cubicBezTo>
                  <a:cubicBezTo>
                    <a:pt x="408" y="212"/>
                    <a:pt x="408" y="212"/>
                    <a:pt x="408" y="212"/>
                  </a:cubicBezTo>
                  <a:cubicBezTo>
                    <a:pt x="375" y="137"/>
                    <a:pt x="375" y="137"/>
                    <a:pt x="375" y="137"/>
                  </a:cubicBezTo>
                  <a:cubicBezTo>
                    <a:pt x="375" y="137"/>
                    <a:pt x="376" y="137"/>
                    <a:pt x="376" y="137"/>
                  </a:cubicBezTo>
                  <a:close/>
                  <a:moveTo>
                    <a:pt x="284" y="586"/>
                  </a:moveTo>
                  <a:cubicBezTo>
                    <a:pt x="68" y="586"/>
                    <a:pt x="68" y="586"/>
                    <a:pt x="68" y="586"/>
                  </a:cubicBezTo>
                  <a:cubicBezTo>
                    <a:pt x="68" y="401"/>
                    <a:pt x="68" y="401"/>
                    <a:pt x="68" y="401"/>
                  </a:cubicBezTo>
                  <a:cubicBezTo>
                    <a:pt x="284" y="401"/>
                    <a:pt x="284" y="401"/>
                    <a:pt x="284" y="401"/>
                  </a:cubicBezTo>
                  <a:lnTo>
                    <a:pt x="284" y="586"/>
                  </a:lnTo>
                  <a:close/>
                  <a:moveTo>
                    <a:pt x="39" y="78"/>
                  </a:moveTo>
                  <a:cubicBezTo>
                    <a:pt x="18" y="78"/>
                    <a:pt x="0" y="60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61" y="0"/>
                    <a:pt x="78" y="17"/>
                    <a:pt x="78" y="39"/>
                  </a:cubicBezTo>
                  <a:cubicBezTo>
                    <a:pt x="78" y="60"/>
                    <a:pt x="61" y="78"/>
                    <a:pt x="39" y="78"/>
                  </a:cubicBezTo>
                  <a:close/>
                  <a:moveTo>
                    <a:pt x="376" y="127"/>
                  </a:moveTo>
                  <a:cubicBezTo>
                    <a:pt x="358" y="127"/>
                    <a:pt x="342" y="111"/>
                    <a:pt x="342" y="93"/>
                  </a:cubicBezTo>
                  <a:cubicBezTo>
                    <a:pt x="342" y="74"/>
                    <a:pt x="358" y="58"/>
                    <a:pt x="376" y="58"/>
                  </a:cubicBezTo>
                  <a:cubicBezTo>
                    <a:pt x="395" y="58"/>
                    <a:pt x="411" y="74"/>
                    <a:pt x="411" y="93"/>
                  </a:cubicBezTo>
                  <a:cubicBezTo>
                    <a:pt x="411" y="111"/>
                    <a:pt x="395" y="127"/>
                    <a:pt x="376" y="127"/>
                  </a:cubicBezTo>
                  <a:close/>
                  <a:moveTo>
                    <a:pt x="310" y="366"/>
                  </a:moveTo>
                  <a:cubicBezTo>
                    <a:pt x="284" y="391"/>
                    <a:pt x="284" y="391"/>
                    <a:pt x="284" y="391"/>
                  </a:cubicBezTo>
                  <a:cubicBezTo>
                    <a:pt x="68" y="391"/>
                    <a:pt x="68" y="391"/>
                    <a:pt x="68" y="391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17" y="236"/>
                    <a:pt x="239" y="225"/>
                    <a:pt x="264" y="225"/>
                  </a:cubicBezTo>
                  <a:cubicBezTo>
                    <a:pt x="307" y="225"/>
                    <a:pt x="342" y="260"/>
                    <a:pt x="342" y="303"/>
                  </a:cubicBezTo>
                  <a:cubicBezTo>
                    <a:pt x="342" y="329"/>
                    <a:pt x="330" y="351"/>
                    <a:pt x="310" y="366"/>
                  </a:cubicBezTo>
                  <a:close/>
                  <a:moveTo>
                    <a:pt x="264" y="215"/>
                  </a:moveTo>
                  <a:cubicBezTo>
                    <a:pt x="243" y="215"/>
                    <a:pt x="223" y="222"/>
                    <a:pt x="208" y="235"/>
                  </a:cubicBezTo>
                  <a:cubicBezTo>
                    <a:pt x="203" y="239"/>
                    <a:pt x="158" y="286"/>
                    <a:pt x="158" y="2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8" y="87"/>
                    <a:pt x="34" y="88"/>
                    <a:pt x="39" y="88"/>
                  </a:cubicBezTo>
                  <a:cubicBezTo>
                    <a:pt x="66" y="88"/>
                    <a:pt x="88" y="66"/>
                    <a:pt x="88" y="39"/>
                  </a:cubicBezTo>
                  <a:cubicBezTo>
                    <a:pt x="88" y="36"/>
                    <a:pt x="88" y="33"/>
                    <a:pt x="87" y="30"/>
                  </a:cubicBezTo>
                  <a:cubicBezTo>
                    <a:pt x="288" y="218"/>
                    <a:pt x="288" y="218"/>
                    <a:pt x="288" y="218"/>
                  </a:cubicBezTo>
                  <a:cubicBezTo>
                    <a:pt x="280" y="216"/>
                    <a:pt x="272" y="215"/>
                    <a:pt x="264" y="215"/>
                  </a:cubicBezTo>
                  <a:close/>
                  <a:moveTo>
                    <a:pt x="332" y="93"/>
                  </a:moveTo>
                  <a:cubicBezTo>
                    <a:pt x="332" y="104"/>
                    <a:pt x="337" y="115"/>
                    <a:pt x="344" y="123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355" y="54"/>
                    <a:pt x="355" y="54"/>
                    <a:pt x="355" y="54"/>
                  </a:cubicBezTo>
                  <a:cubicBezTo>
                    <a:pt x="342" y="61"/>
                    <a:pt x="332" y="76"/>
                    <a:pt x="332" y="93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18" tIns="45709" rIns="91418" bIns="45709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pic>
          <p:nvPicPr>
            <p:cNvPr id="57" name="Grafik 15" descr="Thermometer mit einfarbiger Füllung">
              <a:extLst>
                <a:ext uri="{FF2B5EF4-FFF2-40B4-BE49-F238E27FC236}">
                  <a16:creationId xmlns:a16="http://schemas.microsoft.com/office/drawing/2014/main" id="{9BD396B9-68D4-FB4D-AAD1-971A9C1AA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69457" y="3934466"/>
              <a:ext cx="870517" cy="870517"/>
            </a:xfrm>
            <a:prstGeom prst="rect">
              <a:avLst/>
            </a:prstGeom>
          </p:spPr>
        </p:pic>
        <p:pic>
          <p:nvPicPr>
            <p:cNvPr id="58" name="Grafik 16" descr="Drahtlosrouter mit einfarbiger Füllung">
              <a:extLst>
                <a:ext uri="{FF2B5EF4-FFF2-40B4-BE49-F238E27FC236}">
                  <a16:creationId xmlns:a16="http://schemas.microsoft.com/office/drawing/2014/main" id="{879088D8-1A91-684D-844F-7D36DF20B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71940" y="3984530"/>
              <a:ext cx="914400" cy="914400"/>
            </a:xfrm>
            <a:prstGeom prst="rect">
              <a:avLst/>
            </a:prstGeom>
          </p:spPr>
        </p:pic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64D51389-1208-004F-A459-EF6191A532A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61448" y="4205405"/>
              <a:ext cx="750201" cy="558611"/>
            </a:xfrm>
            <a:custGeom>
              <a:avLst/>
              <a:gdLst>
                <a:gd name="T0" fmla="*/ 2552 w 4063"/>
                <a:gd name="T1" fmla="*/ 0 h 3024"/>
                <a:gd name="T2" fmla="*/ 1796 w 4063"/>
                <a:gd name="T3" fmla="*/ 0 h 3024"/>
                <a:gd name="T4" fmla="*/ 1796 w 4063"/>
                <a:gd name="T5" fmla="*/ 473 h 3024"/>
                <a:gd name="T6" fmla="*/ 567 w 4063"/>
                <a:gd name="T7" fmla="*/ 473 h 3024"/>
                <a:gd name="T8" fmla="*/ 567 w 4063"/>
                <a:gd name="T9" fmla="*/ 1229 h 3024"/>
                <a:gd name="T10" fmla="*/ 0 w 4063"/>
                <a:gd name="T11" fmla="*/ 1229 h 3024"/>
                <a:gd name="T12" fmla="*/ 0 w 4063"/>
                <a:gd name="T13" fmla="*/ 1796 h 3024"/>
                <a:gd name="T14" fmla="*/ 567 w 4063"/>
                <a:gd name="T15" fmla="*/ 1796 h 3024"/>
                <a:gd name="T16" fmla="*/ 567 w 4063"/>
                <a:gd name="T17" fmla="*/ 2551 h 3024"/>
                <a:gd name="T18" fmla="*/ 1607 w 4063"/>
                <a:gd name="T19" fmla="*/ 2551 h 3024"/>
                <a:gd name="T20" fmla="*/ 1607 w 4063"/>
                <a:gd name="T21" fmla="*/ 2740 h 3024"/>
                <a:gd name="T22" fmla="*/ 1229 w 4063"/>
                <a:gd name="T23" fmla="*/ 2740 h 3024"/>
                <a:gd name="T24" fmla="*/ 1229 w 4063"/>
                <a:gd name="T25" fmla="*/ 3024 h 3024"/>
                <a:gd name="T26" fmla="*/ 3118 w 4063"/>
                <a:gd name="T27" fmla="*/ 3024 h 3024"/>
                <a:gd name="T28" fmla="*/ 3118 w 4063"/>
                <a:gd name="T29" fmla="*/ 2740 h 3024"/>
                <a:gd name="T30" fmla="*/ 2741 w 4063"/>
                <a:gd name="T31" fmla="*/ 2740 h 3024"/>
                <a:gd name="T32" fmla="*/ 2741 w 4063"/>
                <a:gd name="T33" fmla="*/ 2551 h 3024"/>
                <a:gd name="T34" fmla="*/ 3213 w 4063"/>
                <a:gd name="T35" fmla="*/ 2551 h 3024"/>
                <a:gd name="T36" fmla="*/ 3213 w 4063"/>
                <a:gd name="T37" fmla="*/ 473 h 3024"/>
                <a:gd name="T38" fmla="*/ 2552 w 4063"/>
                <a:gd name="T39" fmla="*/ 473 h 3024"/>
                <a:gd name="T40" fmla="*/ 2552 w 4063"/>
                <a:gd name="T41" fmla="*/ 0 h 3024"/>
                <a:gd name="T42" fmla="*/ 2742 w 4063"/>
                <a:gd name="T43" fmla="*/ 2079 h 3024"/>
                <a:gd name="T44" fmla="*/ 851 w 4063"/>
                <a:gd name="T45" fmla="*/ 2079 h 3024"/>
                <a:gd name="T46" fmla="*/ 851 w 4063"/>
                <a:gd name="T47" fmla="*/ 1796 h 3024"/>
                <a:gd name="T48" fmla="*/ 2742 w 4063"/>
                <a:gd name="T49" fmla="*/ 1796 h 3024"/>
                <a:gd name="T50" fmla="*/ 2742 w 4063"/>
                <a:gd name="T51" fmla="*/ 2079 h 3024"/>
                <a:gd name="T52" fmla="*/ 2742 w 4063"/>
                <a:gd name="T53" fmla="*/ 1607 h 3024"/>
                <a:gd name="T54" fmla="*/ 851 w 4063"/>
                <a:gd name="T55" fmla="*/ 1607 h 3024"/>
                <a:gd name="T56" fmla="*/ 851 w 4063"/>
                <a:gd name="T57" fmla="*/ 1323 h 3024"/>
                <a:gd name="T58" fmla="*/ 2742 w 4063"/>
                <a:gd name="T59" fmla="*/ 1323 h 3024"/>
                <a:gd name="T60" fmla="*/ 2742 w 4063"/>
                <a:gd name="T61" fmla="*/ 1607 h 3024"/>
                <a:gd name="T62" fmla="*/ 2742 w 4063"/>
                <a:gd name="T63" fmla="*/ 851 h 3024"/>
                <a:gd name="T64" fmla="*/ 2742 w 4063"/>
                <a:gd name="T65" fmla="*/ 1134 h 3024"/>
                <a:gd name="T66" fmla="*/ 851 w 4063"/>
                <a:gd name="T67" fmla="*/ 1134 h 3024"/>
                <a:gd name="T68" fmla="*/ 851 w 4063"/>
                <a:gd name="T69" fmla="*/ 851 h 3024"/>
                <a:gd name="T70" fmla="*/ 2742 w 4063"/>
                <a:gd name="T71" fmla="*/ 851 h 3024"/>
                <a:gd name="T72" fmla="*/ 4063 w 4063"/>
                <a:gd name="T73" fmla="*/ 851 h 3024"/>
                <a:gd name="T74" fmla="*/ 4063 w 4063"/>
                <a:gd name="T75" fmla="*/ 2173 h 3024"/>
                <a:gd name="T76" fmla="*/ 3685 w 4063"/>
                <a:gd name="T77" fmla="*/ 2551 h 3024"/>
                <a:gd name="T78" fmla="*/ 3402 w 4063"/>
                <a:gd name="T79" fmla="*/ 2551 h 3024"/>
                <a:gd name="T80" fmla="*/ 3402 w 4063"/>
                <a:gd name="T81" fmla="*/ 473 h 3024"/>
                <a:gd name="T82" fmla="*/ 3685 w 4063"/>
                <a:gd name="T83" fmla="*/ 473 h 3024"/>
                <a:gd name="T84" fmla="*/ 4063 w 4063"/>
                <a:gd name="T85" fmla="*/ 851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3" h="3024">
                  <a:moveTo>
                    <a:pt x="2552" y="0"/>
                  </a:moveTo>
                  <a:lnTo>
                    <a:pt x="1796" y="0"/>
                  </a:lnTo>
                  <a:lnTo>
                    <a:pt x="1796" y="473"/>
                  </a:lnTo>
                  <a:lnTo>
                    <a:pt x="567" y="473"/>
                  </a:lnTo>
                  <a:lnTo>
                    <a:pt x="567" y="1229"/>
                  </a:lnTo>
                  <a:lnTo>
                    <a:pt x="0" y="1229"/>
                  </a:lnTo>
                  <a:lnTo>
                    <a:pt x="0" y="1796"/>
                  </a:lnTo>
                  <a:lnTo>
                    <a:pt x="567" y="1796"/>
                  </a:lnTo>
                  <a:lnTo>
                    <a:pt x="567" y="2551"/>
                  </a:lnTo>
                  <a:lnTo>
                    <a:pt x="1607" y="2551"/>
                  </a:lnTo>
                  <a:lnTo>
                    <a:pt x="1607" y="2740"/>
                  </a:lnTo>
                  <a:lnTo>
                    <a:pt x="1229" y="2740"/>
                  </a:lnTo>
                  <a:lnTo>
                    <a:pt x="1229" y="3024"/>
                  </a:lnTo>
                  <a:lnTo>
                    <a:pt x="3118" y="3024"/>
                  </a:lnTo>
                  <a:lnTo>
                    <a:pt x="3118" y="2740"/>
                  </a:lnTo>
                  <a:lnTo>
                    <a:pt x="2741" y="2740"/>
                  </a:lnTo>
                  <a:lnTo>
                    <a:pt x="2741" y="2551"/>
                  </a:lnTo>
                  <a:lnTo>
                    <a:pt x="3213" y="2551"/>
                  </a:lnTo>
                  <a:lnTo>
                    <a:pt x="3213" y="473"/>
                  </a:lnTo>
                  <a:lnTo>
                    <a:pt x="2552" y="473"/>
                  </a:lnTo>
                  <a:lnTo>
                    <a:pt x="2552" y="0"/>
                  </a:lnTo>
                  <a:close/>
                  <a:moveTo>
                    <a:pt x="2742" y="2079"/>
                  </a:moveTo>
                  <a:lnTo>
                    <a:pt x="851" y="2079"/>
                  </a:lnTo>
                  <a:lnTo>
                    <a:pt x="851" y="1796"/>
                  </a:lnTo>
                  <a:lnTo>
                    <a:pt x="2742" y="1796"/>
                  </a:lnTo>
                  <a:lnTo>
                    <a:pt x="2742" y="2079"/>
                  </a:lnTo>
                  <a:close/>
                  <a:moveTo>
                    <a:pt x="2742" y="1607"/>
                  </a:moveTo>
                  <a:lnTo>
                    <a:pt x="851" y="1607"/>
                  </a:lnTo>
                  <a:lnTo>
                    <a:pt x="851" y="1323"/>
                  </a:lnTo>
                  <a:lnTo>
                    <a:pt x="2742" y="1323"/>
                  </a:lnTo>
                  <a:lnTo>
                    <a:pt x="2742" y="1607"/>
                  </a:lnTo>
                  <a:close/>
                  <a:moveTo>
                    <a:pt x="2742" y="851"/>
                  </a:moveTo>
                  <a:lnTo>
                    <a:pt x="2742" y="1134"/>
                  </a:lnTo>
                  <a:lnTo>
                    <a:pt x="851" y="1134"/>
                  </a:lnTo>
                  <a:lnTo>
                    <a:pt x="851" y="851"/>
                  </a:lnTo>
                  <a:lnTo>
                    <a:pt x="2742" y="851"/>
                  </a:lnTo>
                  <a:close/>
                  <a:moveTo>
                    <a:pt x="4063" y="851"/>
                  </a:moveTo>
                  <a:lnTo>
                    <a:pt x="4063" y="2173"/>
                  </a:lnTo>
                  <a:cubicBezTo>
                    <a:pt x="4063" y="2382"/>
                    <a:pt x="3894" y="2551"/>
                    <a:pt x="3685" y="2551"/>
                  </a:cubicBezTo>
                  <a:lnTo>
                    <a:pt x="3402" y="2551"/>
                  </a:lnTo>
                  <a:lnTo>
                    <a:pt x="3402" y="473"/>
                  </a:lnTo>
                  <a:lnTo>
                    <a:pt x="3685" y="473"/>
                  </a:lnTo>
                  <a:cubicBezTo>
                    <a:pt x="3894" y="473"/>
                    <a:pt x="4063" y="642"/>
                    <a:pt x="4063" y="851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08" tIns="34254" rIns="68508" bIns="34254" numCol="1" anchor="t" anchorCtr="0" compatLnSpc="1">
              <a:prstTxWarp prst="textNoShape">
                <a:avLst/>
              </a:prstTxWarp>
            </a:bodyPr>
            <a:lstStyle/>
            <a:p>
              <a:pPr defTabSz="685051">
                <a:defRPr/>
              </a:pPr>
              <a:endParaRPr lang="en-US" sz="1050" kern="0">
                <a:solidFill>
                  <a:srgbClr val="ADBECB"/>
                </a:solidFill>
              </a:endParaRPr>
            </a:p>
          </p:txBody>
        </p:sp>
        <p:sp>
          <p:nvSpPr>
            <p:cNvPr id="60" name="Textfeld 18">
              <a:extLst>
                <a:ext uri="{FF2B5EF4-FFF2-40B4-BE49-F238E27FC236}">
                  <a16:creationId xmlns:a16="http://schemas.microsoft.com/office/drawing/2014/main" id="{BB42F60E-728E-F641-A8EF-08ADE06E5860}"/>
                </a:ext>
              </a:extLst>
            </p:cNvPr>
            <p:cNvSpPr txBox="1"/>
            <p:nvPr/>
          </p:nvSpPr>
          <p:spPr>
            <a:xfrm>
              <a:off x="2515902" y="3459110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HTTP</a:t>
              </a:r>
            </a:p>
          </p:txBody>
        </p:sp>
        <p:sp>
          <p:nvSpPr>
            <p:cNvPr id="61" name="Textfeld 19">
              <a:extLst>
                <a:ext uri="{FF2B5EF4-FFF2-40B4-BE49-F238E27FC236}">
                  <a16:creationId xmlns:a16="http://schemas.microsoft.com/office/drawing/2014/main" id="{FD22FA49-6117-6641-AC84-E4100FE03FFA}"/>
                </a:ext>
              </a:extLst>
            </p:cNvPr>
            <p:cNvSpPr txBox="1"/>
            <p:nvPr/>
          </p:nvSpPr>
          <p:spPr>
            <a:xfrm>
              <a:off x="3070237" y="3308612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MQTT</a:t>
              </a:r>
            </a:p>
          </p:txBody>
        </p:sp>
        <p:sp>
          <p:nvSpPr>
            <p:cNvPr id="62" name="Textfeld 20">
              <a:extLst>
                <a:ext uri="{FF2B5EF4-FFF2-40B4-BE49-F238E27FC236}">
                  <a16:creationId xmlns:a16="http://schemas.microsoft.com/office/drawing/2014/main" id="{6AE011C9-A979-A740-A291-F1A08C50C0AB}"/>
                </a:ext>
              </a:extLst>
            </p:cNvPr>
            <p:cNvSpPr txBox="1"/>
            <p:nvPr/>
          </p:nvSpPr>
          <p:spPr>
            <a:xfrm>
              <a:off x="3534733" y="3598673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Modbus</a:t>
              </a:r>
            </a:p>
          </p:txBody>
        </p:sp>
        <p:sp>
          <p:nvSpPr>
            <p:cNvPr id="63" name="Textfeld 21">
              <a:extLst>
                <a:ext uri="{FF2B5EF4-FFF2-40B4-BE49-F238E27FC236}">
                  <a16:creationId xmlns:a16="http://schemas.microsoft.com/office/drawing/2014/main" id="{2D394862-6484-764E-9270-D3D994DFABB2}"/>
                </a:ext>
              </a:extLst>
            </p:cNvPr>
            <p:cNvSpPr txBox="1"/>
            <p:nvPr/>
          </p:nvSpPr>
          <p:spPr>
            <a:xfrm>
              <a:off x="5273739" y="3377353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WS</a:t>
              </a:r>
            </a:p>
          </p:txBody>
        </p:sp>
        <p:sp>
          <p:nvSpPr>
            <p:cNvPr id="64" name="Textfeld 22">
              <a:extLst>
                <a:ext uri="{FF2B5EF4-FFF2-40B4-BE49-F238E27FC236}">
                  <a16:creationId xmlns:a16="http://schemas.microsoft.com/office/drawing/2014/main" id="{D5C64F8F-E9BF-264D-A60B-247A01F58855}"/>
                </a:ext>
              </a:extLst>
            </p:cNvPr>
            <p:cNvSpPr txBox="1"/>
            <p:nvPr/>
          </p:nvSpPr>
          <p:spPr>
            <a:xfrm>
              <a:off x="7431943" y="3657167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AMQP</a:t>
              </a:r>
            </a:p>
          </p:txBody>
        </p:sp>
        <p:sp>
          <p:nvSpPr>
            <p:cNvPr id="65" name="Textfeld 23">
              <a:extLst>
                <a:ext uri="{FF2B5EF4-FFF2-40B4-BE49-F238E27FC236}">
                  <a16:creationId xmlns:a16="http://schemas.microsoft.com/office/drawing/2014/main" id="{F028CD33-DE06-7142-BB03-1649F872AEBD}"/>
                </a:ext>
              </a:extLst>
            </p:cNvPr>
            <p:cNvSpPr txBox="1"/>
            <p:nvPr/>
          </p:nvSpPr>
          <p:spPr>
            <a:xfrm>
              <a:off x="6041019" y="3626479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OPC-UA</a:t>
              </a:r>
            </a:p>
          </p:txBody>
        </p:sp>
        <p:sp>
          <p:nvSpPr>
            <p:cNvPr id="66" name="Textfeld 24">
              <a:extLst>
                <a:ext uri="{FF2B5EF4-FFF2-40B4-BE49-F238E27FC236}">
                  <a16:creationId xmlns:a16="http://schemas.microsoft.com/office/drawing/2014/main" id="{FA562816-799A-CC40-9263-4EBC34013B3D}"/>
                </a:ext>
              </a:extLst>
            </p:cNvPr>
            <p:cNvSpPr txBox="1"/>
            <p:nvPr/>
          </p:nvSpPr>
          <p:spPr>
            <a:xfrm>
              <a:off x="4332204" y="3305141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KNX</a:t>
              </a:r>
            </a:p>
          </p:txBody>
        </p:sp>
        <p:sp>
          <p:nvSpPr>
            <p:cNvPr id="67" name="Textfeld 25">
              <a:extLst>
                <a:ext uri="{FF2B5EF4-FFF2-40B4-BE49-F238E27FC236}">
                  <a16:creationId xmlns:a16="http://schemas.microsoft.com/office/drawing/2014/main" id="{E74E7EED-4ED5-5846-B646-B997DBCAEA19}"/>
                </a:ext>
              </a:extLst>
            </p:cNvPr>
            <p:cNvSpPr txBox="1"/>
            <p:nvPr/>
          </p:nvSpPr>
          <p:spPr>
            <a:xfrm>
              <a:off x="5073885" y="3653872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BACnet</a:t>
              </a:r>
            </a:p>
          </p:txBody>
        </p:sp>
        <p:sp>
          <p:nvSpPr>
            <p:cNvPr id="68" name="Textfeld 26">
              <a:extLst>
                <a:ext uri="{FF2B5EF4-FFF2-40B4-BE49-F238E27FC236}">
                  <a16:creationId xmlns:a16="http://schemas.microsoft.com/office/drawing/2014/main" id="{F5ACF76B-6D61-C345-9C71-04706E1BC4DD}"/>
                </a:ext>
              </a:extLst>
            </p:cNvPr>
            <p:cNvSpPr txBox="1"/>
            <p:nvPr/>
          </p:nvSpPr>
          <p:spPr>
            <a:xfrm>
              <a:off x="6193236" y="3346650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ECHONET</a:t>
              </a:r>
            </a:p>
          </p:txBody>
        </p:sp>
        <p:sp>
          <p:nvSpPr>
            <p:cNvPr id="69" name="Textfeld 27">
              <a:extLst>
                <a:ext uri="{FF2B5EF4-FFF2-40B4-BE49-F238E27FC236}">
                  <a16:creationId xmlns:a16="http://schemas.microsoft.com/office/drawing/2014/main" id="{273004C6-E9D1-4045-872F-3A52555069FC}"/>
                </a:ext>
              </a:extLst>
            </p:cNvPr>
            <p:cNvSpPr txBox="1"/>
            <p:nvPr/>
          </p:nvSpPr>
          <p:spPr>
            <a:xfrm>
              <a:off x="2964306" y="3540807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JSON</a:t>
              </a:r>
            </a:p>
          </p:txBody>
        </p:sp>
        <p:sp>
          <p:nvSpPr>
            <p:cNvPr id="70" name="Textfeld 28">
              <a:extLst>
                <a:ext uri="{FF2B5EF4-FFF2-40B4-BE49-F238E27FC236}">
                  <a16:creationId xmlns:a16="http://schemas.microsoft.com/office/drawing/2014/main" id="{D1A4F65B-A42B-934C-A33B-17508FE17431}"/>
                </a:ext>
              </a:extLst>
            </p:cNvPr>
            <p:cNvSpPr txBox="1"/>
            <p:nvPr/>
          </p:nvSpPr>
          <p:spPr>
            <a:xfrm>
              <a:off x="5699142" y="3461462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XML</a:t>
              </a:r>
            </a:p>
          </p:txBody>
        </p:sp>
        <p:sp>
          <p:nvSpPr>
            <p:cNvPr id="71" name="Textfeld 29">
              <a:extLst>
                <a:ext uri="{FF2B5EF4-FFF2-40B4-BE49-F238E27FC236}">
                  <a16:creationId xmlns:a16="http://schemas.microsoft.com/office/drawing/2014/main" id="{B9312F96-E21B-FC46-852A-78E62023EB04}"/>
                </a:ext>
              </a:extLst>
            </p:cNvPr>
            <p:cNvSpPr txBox="1"/>
            <p:nvPr/>
          </p:nvSpPr>
          <p:spPr>
            <a:xfrm>
              <a:off x="7728672" y="3370542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EXI</a:t>
              </a:r>
            </a:p>
          </p:txBody>
        </p:sp>
        <p:sp>
          <p:nvSpPr>
            <p:cNvPr id="72" name="Textfeld 30">
              <a:extLst>
                <a:ext uri="{FF2B5EF4-FFF2-40B4-BE49-F238E27FC236}">
                  <a16:creationId xmlns:a16="http://schemas.microsoft.com/office/drawing/2014/main" id="{90F76893-C188-A848-AE5C-3C64F97E9E2E}"/>
                </a:ext>
              </a:extLst>
            </p:cNvPr>
            <p:cNvSpPr txBox="1"/>
            <p:nvPr/>
          </p:nvSpPr>
          <p:spPr>
            <a:xfrm>
              <a:off x="4564867" y="3507707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CBOR</a:t>
              </a:r>
            </a:p>
          </p:txBody>
        </p:sp>
        <p:sp>
          <p:nvSpPr>
            <p:cNvPr id="73" name="Textfeld 31">
              <a:extLst>
                <a:ext uri="{FF2B5EF4-FFF2-40B4-BE49-F238E27FC236}">
                  <a16:creationId xmlns:a16="http://schemas.microsoft.com/office/drawing/2014/main" id="{E9BB5056-30AE-774A-A4D1-E66CCC943956}"/>
                </a:ext>
              </a:extLst>
            </p:cNvPr>
            <p:cNvSpPr txBox="1"/>
            <p:nvPr/>
          </p:nvSpPr>
          <p:spPr>
            <a:xfrm>
              <a:off x="3625200" y="3399695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OAUTH2</a:t>
              </a:r>
            </a:p>
          </p:txBody>
        </p:sp>
        <p:sp>
          <p:nvSpPr>
            <p:cNvPr id="74" name="Textfeld 32">
              <a:extLst>
                <a:ext uri="{FF2B5EF4-FFF2-40B4-BE49-F238E27FC236}">
                  <a16:creationId xmlns:a16="http://schemas.microsoft.com/office/drawing/2014/main" id="{CA331C8D-BD3A-5C47-981D-0A9CA1B55297}"/>
                </a:ext>
              </a:extLst>
            </p:cNvPr>
            <p:cNvSpPr txBox="1"/>
            <p:nvPr/>
          </p:nvSpPr>
          <p:spPr>
            <a:xfrm>
              <a:off x="6769912" y="3567300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API Key</a:t>
              </a:r>
            </a:p>
          </p:txBody>
        </p:sp>
        <p:sp>
          <p:nvSpPr>
            <p:cNvPr id="75" name="Textfeld 33">
              <a:extLst>
                <a:ext uri="{FF2B5EF4-FFF2-40B4-BE49-F238E27FC236}">
                  <a16:creationId xmlns:a16="http://schemas.microsoft.com/office/drawing/2014/main" id="{85A2D4FF-3B81-F346-ADEE-5B50209DAFBB}"/>
                </a:ext>
              </a:extLst>
            </p:cNvPr>
            <p:cNvSpPr txBox="1"/>
            <p:nvPr/>
          </p:nvSpPr>
          <p:spPr>
            <a:xfrm>
              <a:off x="7148315" y="3373156"/>
              <a:ext cx="412590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Bearer</a:t>
              </a:r>
            </a:p>
          </p:txBody>
        </p:sp>
        <p:sp>
          <p:nvSpPr>
            <p:cNvPr id="76" name="Textfeld 34">
              <a:extLst>
                <a:ext uri="{FF2B5EF4-FFF2-40B4-BE49-F238E27FC236}">
                  <a16:creationId xmlns:a16="http://schemas.microsoft.com/office/drawing/2014/main" id="{CD3F1718-831E-1248-958B-5B25777DC73F}"/>
                </a:ext>
              </a:extLst>
            </p:cNvPr>
            <p:cNvSpPr txBox="1"/>
            <p:nvPr/>
          </p:nvSpPr>
          <p:spPr>
            <a:xfrm>
              <a:off x="4909232" y="3313112"/>
              <a:ext cx="573749" cy="21602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>
                <a:lnSpc>
                  <a:spcPct val="110000"/>
                </a:lnSpc>
                <a:spcBef>
                  <a:spcPts val="0"/>
                </a:spcBef>
              </a:pP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TLV</a:t>
              </a:r>
            </a:p>
          </p:txBody>
        </p:sp>
        <p:sp>
          <p:nvSpPr>
            <p:cNvPr id="77" name="Rechteck 35">
              <a:extLst>
                <a:ext uri="{FF2B5EF4-FFF2-40B4-BE49-F238E27FC236}">
                  <a16:creationId xmlns:a16="http://schemas.microsoft.com/office/drawing/2014/main" id="{C436E9F2-F623-FB44-B422-C0CB07A98D05}"/>
                </a:ext>
              </a:extLst>
            </p:cNvPr>
            <p:cNvSpPr/>
            <p:nvPr/>
          </p:nvSpPr>
          <p:spPr bwMode="auto">
            <a:xfrm>
              <a:off x="2453600" y="3307314"/>
              <a:ext cx="5712061" cy="609023"/>
            </a:xfrm>
            <a:prstGeom prst="rect">
              <a:avLst/>
            </a:prstGeom>
            <a:solidFill>
              <a:srgbClr val="FFFFFF">
                <a:alpha val="70980"/>
              </a:srgbClr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78" name="Picture 2" descr="ThingDescription">
              <a:extLst>
                <a:ext uri="{FF2B5EF4-FFF2-40B4-BE49-F238E27FC236}">
                  <a16:creationId xmlns:a16="http://schemas.microsoft.com/office/drawing/2014/main" id="{9495713E-A213-8C45-8AF7-88B9AFCA8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959" y="3018593"/>
              <a:ext cx="385915" cy="48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ThingDescription">
              <a:extLst>
                <a:ext uri="{FF2B5EF4-FFF2-40B4-BE49-F238E27FC236}">
                  <a16:creationId xmlns:a16="http://schemas.microsoft.com/office/drawing/2014/main" id="{17E6AA31-6798-BD46-8AF7-44DE0D057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162" y="3018593"/>
              <a:ext cx="385915" cy="48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ThingDescription">
              <a:extLst>
                <a:ext uri="{FF2B5EF4-FFF2-40B4-BE49-F238E27FC236}">
                  <a16:creationId xmlns:a16="http://schemas.microsoft.com/office/drawing/2014/main" id="{622C4861-C77F-5146-AD26-9EBE44496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461" y="3018593"/>
              <a:ext cx="385915" cy="48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ThingDescription">
              <a:extLst>
                <a:ext uri="{FF2B5EF4-FFF2-40B4-BE49-F238E27FC236}">
                  <a16:creationId xmlns:a16="http://schemas.microsoft.com/office/drawing/2014/main" id="{6249B129-A591-184A-8C06-22C953FF6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4610" y="3018593"/>
              <a:ext cx="385915" cy="48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2" name="Straight Arrow Connector 4">
            <a:extLst>
              <a:ext uri="{FF2B5EF4-FFF2-40B4-BE49-F238E27FC236}">
                <a16:creationId xmlns:a16="http://schemas.microsoft.com/office/drawing/2014/main" id="{E1A1AC0D-F046-0E4C-A06E-1A42FFA480CC}"/>
              </a:ext>
            </a:extLst>
          </p:cNvPr>
          <p:cNvCxnSpPr/>
          <p:nvPr/>
        </p:nvCxnSpPr>
        <p:spPr>
          <a:xfrm>
            <a:off x="5552557" y="4708564"/>
            <a:ext cx="502865" cy="712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7">
            <a:extLst>
              <a:ext uri="{FF2B5EF4-FFF2-40B4-BE49-F238E27FC236}">
                <a16:creationId xmlns:a16="http://schemas.microsoft.com/office/drawing/2014/main" id="{2BE99F5E-5E52-A348-80A5-5C371B73A3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8321" y="3289875"/>
            <a:ext cx="1388026" cy="675930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EDEF93F-C1A7-E245-887C-39F2544512B3}"/>
              </a:ext>
            </a:extLst>
          </p:cNvPr>
          <p:cNvSpPr txBox="1"/>
          <p:nvPr/>
        </p:nvSpPr>
        <p:spPr>
          <a:xfrm>
            <a:off x="143691" y="1463030"/>
            <a:ext cx="11948992" cy="1547058"/>
          </a:xfrm>
          <a:prstGeom prst="roundRect">
            <a:avLst>
              <a:gd name="adj" fmla="val 4899"/>
            </a:avLst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marL="285750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en" altLang="ja-JP" sz="3200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Problem of “IoT silos”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lang="en" altLang="ja-JP" sz="3200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Developers have hard time to integrate various subsystems</a:t>
            </a:r>
          </a:p>
        </p:txBody>
      </p:sp>
    </p:spTree>
    <p:extLst>
      <p:ext uri="{BB962C8B-B14F-4D97-AF65-F5344CB8AC3E}">
        <p14:creationId xmlns:p14="http://schemas.microsoft.com/office/powerpoint/2010/main" val="344762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54082"/>
            <a:r>
              <a:rPr lang="en" altLang="ja-JP" sz="3600" dirty="0"/>
              <a:t>Our expectation for the future society using </a:t>
            </a:r>
            <a:r>
              <a:rPr lang="en" altLang="ja-JP" sz="3600" dirty="0" err="1"/>
              <a:t>WoT</a:t>
            </a:r>
            <a:endParaRPr lang="ja-JP" altLang="en-US" sz="3600" dirty="0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8E44339-6850-0946-B8AA-D0B06A29F792}"/>
              </a:ext>
            </a:extLst>
          </p:cNvPr>
          <p:cNvSpPr txBox="1"/>
          <p:nvPr/>
        </p:nvSpPr>
        <p:spPr>
          <a:xfrm>
            <a:off x="168682" y="1206102"/>
            <a:ext cx="11708243" cy="1634661"/>
          </a:xfrm>
          <a:prstGeom prst="roundRect">
            <a:avLst>
              <a:gd name="adj" fmla="val 4899"/>
            </a:avLst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ja-JP" sz="3200" dirty="0" err="1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WoT</a:t>
            </a:r>
            <a:r>
              <a:rPr lang="en-US" altLang="ja-JP" sz="32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 as a solution to improve the situation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ja-JP" sz="3200" dirty="0">
                <a:solidFill>
                  <a:schemeClr val="tx1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Social services, e.g., public infrastructure and health care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A81333A-332C-2147-87C1-1B2F2F34F640}"/>
              </a:ext>
            </a:extLst>
          </p:cNvPr>
          <p:cNvSpPr/>
          <p:nvPr/>
        </p:nvSpPr>
        <p:spPr>
          <a:xfrm>
            <a:off x="8522637" y="3861508"/>
            <a:ext cx="1383364" cy="161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13BCDBCC-4345-8548-96E9-BF82AF330AB3}"/>
              </a:ext>
            </a:extLst>
          </p:cNvPr>
          <p:cNvGrpSpPr/>
          <p:nvPr/>
        </p:nvGrpSpPr>
        <p:grpSpPr>
          <a:xfrm>
            <a:off x="1003179" y="3316883"/>
            <a:ext cx="4721821" cy="3177065"/>
            <a:chOff x="47684" y="3001905"/>
            <a:chExt cx="4721821" cy="3177065"/>
          </a:xfrm>
        </p:grpSpPr>
        <p:pic>
          <p:nvPicPr>
            <p:cNvPr id="92" name="図 91">
              <a:extLst>
                <a:ext uri="{FF2B5EF4-FFF2-40B4-BE49-F238E27FC236}">
                  <a16:creationId xmlns:a16="http://schemas.microsoft.com/office/drawing/2014/main" id="{509E6064-12B8-8748-9EBF-A0611A3B1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4" y="3048323"/>
              <a:ext cx="4721821" cy="3130647"/>
            </a:xfrm>
            <a:prstGeom prst="rect">
              <a:avLst/>
            </a:prstGeom>
          </p:spPr>
        </p:pic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EE3E54D0-4227-E84B-83FA-A9005AD4AFCC}"/>
                </a:ext>
              </a:extLst>
            </p:cNvPr>
            <p:cNvSpPr/>
            <p:nvPr/>
          </p:nvSpPr>
          <p:spPr>
            <a:xfrm>
              <a:off x="168683" y="3039454"/>
              <a:ext cx="4567555" cy="354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CE4C934-F0D7-6946-B178-58BA68B5010F}"/>
                </a:ext>
              </a:extLst>
            </p:cNvPr>
            <p:cNvSpPr txBox="1"/>
            <p:nvPr/>
          </p:nvSpPr>
          <p:spPr>
            <a:xfrm>
              <a:off x="341959" y="3001905"/>
              <a:ext cx="4221002" cy="461665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chemeClr val="tx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Efficient maintenance of various deteriorated public infrastructure</a:t>
              </a:r>
              <a:endParaRPr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88950369-FEFB-3D4F-A46F-A5239B235B59}"/>
                </a:ext>
              </a:extLst>
            </p:cNvPr>
            <p:cNvSpPr/>
            <p:nvPr/>
          </p:nvSpPr>
          <p:spPr>
            <a:xfrm>
              <a:off x="1320304" y="5898593"/>
              <a:ext cx="762744" cy="228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23DF1C5F-F80C-6D43-9950-6884594D775A}"/>
                </a:ext>
              </a:extLst>
            </p:cNvPr>
            <p:cNvSpPr/>
            <p:nvPr/>
          </p:nvSpPr>
          <p:spPr>
            <a:xfrm>
              <a:off x="2561063" y="5911164"/>
              <a:ext cx="762744" cy="228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83E5DAD-C5B9-F149-86EA-B29E519642E2}"/>
                </a:ext>
              </a:extLst>
            </p:cNvPr>
            <p:cNvSpPr/>
            <p:nvPr/>
          </p:nvSpPr>
          <p:spPr>
            <a:xfrm>
              <a:off x="3800217" y="5562123"/>
              <a:ext cx="762744" cy="228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59C42106-44AD-3C4E-87AD-E0C8F2EB1B53}"/>
                </a:ext>
              </a:extLst>
            </p:cNvPr>
            <p:cNvSpPr/>
            <p:nvPr/>
          </p:nvSpPr>
          <p:spPr>
            <a:xfrm>
              <a:off x="47684" y="4613646"/>
              <a:ext cx="599088" cy="228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096156D9-99D2-A540-9029-E1E2D56CA0BF}"/>
                </a:ext>
              </a:extLst>
            </p:cNvPr>
            <p:cNvSpPr/>
            <p:nvPr/>
          </p:nvSpPr>
          <p:spPr>
            <a:xfrm>
              <a:off x="3323807" y="3497297"/>
              <a:ext cx="762744" cy="228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05BA816A-D8BC-224E-AC23-00D1FECDAF7C}"/>
                </a:ext>
              </a:extLst>
            </p:cNvPr>
            <p:cNvSpPr/>
            <p:nvPr/>
          </p:nvSpPr>
          <p:spPr>
            <a:xfrm>
              <a:off x="3705179" y="3486371"/>
              <a:ext cx="762744" cy="131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2506964C-7E96-F843-B2D8-2CB88880FA25}"/>
                </a:ext>
              </a:extLst>
            </p:cNvPr>
            <p:cNvSpPr/>
            <p:nvPr/>
          </p:nvSpPr>
          <p:spPr>
            <a:xfrm>
              <a:off x="1878109" y="3497297"/>
              <a:ext cx="1144116" cy="167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2F382603-7B0E-DB4C-8FD5-329B2A2500BF}"/>
                </a:ext>
              </a:extLst>
            </p:cNvPr>
            <p:cNvSpPr/>
            <p:nvPr/>
          </p:nvSpPr>
          <p:spPr>
            <a:xfrm>
              <a:off x="2002401" y="3485011"/>
              <a:ext cx="1144116" cy="167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6C684B28-DA9A-AC48-B32B-EA7676DD5459}"/>
                </a:ext>
              </a:extLst>
            </p:cNvPr>
            <p:cNvSpPr/>
            <p:nvPr/>
          </p:nvSpPr>
          <p:spPr>
            <a:xfrm>
              <a:off x="964574" y="3478199"/>
              <a:ext cx="817351" cy="167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CF0C3AF9-E013-C541-B090-5736C203BA1B}"/>
                </a:ext>
              </a:extLst>
            </p:cNvPr>
            <p:cNvSpPr/>
            <p:nvPr/>
          </p:nvSpPr>
          <p:spPr>
            <a:xfrm>
              <a:off x="1174968" y="3578435"/>
              <a:ext cx="490586" cy="1670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81B01CC6-51DD-1F4F-97F3-AA8DA01F0878}"/>
                </a:ext>
              </a:extLst>
            </p:cNvPr>
            <p:cNvSpPr txBox="1"/>
            <p:nvPr/>
          </p:nvSpPr>
          <p:spPr>
            <a:xfrm>
              <a:off x="2768503" y="4481763"/>
              <a:ext cx="870810" cy="230832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chemeClr val="tx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latin typeface="Meiryo" panose="020B0604030504040204" pitchFamily="34" charset="-128"/>
                  <a:ea typeface="Meiryo" panose="020B0604030504040204" pitchFamily="34" charset="-128"/>
                </a:rPr>
                <a:t>Cooperation</a:t>
              </a:r>
              <a:endParaRPr lang="ja-JP" altLang="en-US" sz="9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6DE31D84-1308-5D4E-908B-A4C40A4AE3B0}"/>
                </a:ext>
              </a:extLst>
            </p:cNvPr>
            <p:cNvSpPr txBox="1"/>
            <p:nvPr/>
          </p:nvSpPr>
          <p:spPr>
            <a:xfrm>
              <a:off x="1924275" y="4911897"/>
              <a:ext cx="870810" cy="230832"/>
            </a:xfrm>
            <a:prstGeom prst="rect">
              <a:avLst/>
            </a:prstGeom>
            <a:solidFill>
              <a:schemeClr val="bg1"/>
            </a:solidFill>
            <a:ln w="25400" cmpd="dbl">
              <a:noFill/>
              <a:prstDash val="soli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latin typeface="Meiryo" panose="020B0604030504040204" pitchFamily="34" charset="-128"/>
                  <a:ea typeface="Meiryo" panose="020B0604030504040204" pitchFamily="34" charset="-128"/>
                </a:rPr>
                <a:t>with </a:t>
              </a:r>
              <a:r>
                <a:rPr lang="en-US" altLang="ja-JP" sz="900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WoT</a:t>
              </a:r>
              <a:endParaRPr lang="ja-JP" altLang="en-US" sz="9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1F17C1D8-6794-0B4A-8531-1B69C253D488}"/>
              </a:ext>
            </a:extLst>
          </p:cNvPr>
          <p:cNvGrpSpPr/>
          <p:nvPr/>
        </p:nvGrpSpPr>
        <p:grpSpPr>
          <a:xfrm>
            <a:off x="6480404" y="3327394"/>
            <a:ext cx="4982220" cy="3350944"/>
            <a:chOff x="4887912" y="2968016"/>
            <a:chExt cx="4982220" cy="3350944"/>
          </a:xfrm>
        </p:grpSpPr>
        <p:pic>
          <p:nvPicPr>
            <p:cNvPr id="108" name="図 107">
              <a:extLst>
                <a:ext uri="{FF2B5EF4-FFF2-40B4-BE49-F238E27FC236}">
                  <a16:creationId xmlns:a16="http://schemas.microsoft.com/office/drawing/2014/main" id="{1C3709AD-F014-474A-A10D-39591F79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8089" y="3048323"/>
              <a:ext cx="4852043" cy="3270636"/>
            </a:xfrm>
            <a:prstGeom prst="rect">
              <a:avLst/>
            </a:prstGeom>
          </p:spPr>
        </p:pic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1A1AAF6F-E5BF-5540-BFFB-73FABC693617}"/>
                </a:ext>
              </a:extLst>
            </p:cNvPr>
            <p:cNvSpPr txBox="1"/>
            <p:nvPr/>
          </p:nvSpPr>
          <p:spPr>
            <a:xfrm>
              <a:off x="5226936" y="2968016"/>
              <a:ext cx="4221002" cy="461665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chemeClr val="tx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" altLang="ja-JP" sz="1200" dirty="0">
                  <a:latin typeface="Meiryo" panose="020B0604030504040204" pitchFamily="34" charset="-128"/>
                  <a:ea typeface="Meiryo" panose="020B0604030504040204" pitchFamily="34" charset="-128"/>
                </a:rPr>
                <a:t>Comprehensive monitoring and health care of an aging community</a:t>
              </a:r>
              <a:endParaRPr lang="ja-JP" altLang="en-US" sz="12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B287430A-ED80-4547-B313-9D913ED8B6F0}"/>
                </a:ext>
              </a:extLst>
            </p:cNvPr>
            <p:cNvSpPr/>
            <p:nvPr/>
          </p:nvSpPr>
          <p:spPr>
            <a:xfrm>
              <a:off x="5660753" y="6016316"/>
              <a:ext cx="1092426" cy="228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454060A4-3C37-6B4A-A6D2-697E3D2F2C63}"/>
                </a:ext>
              </a:extLst>
            </p:cNvPr>
            <p:cNvSpPr/>
            <p:nvPr/>
          </p:nvSpPr>
          <p:spPr>
            <a:xfrm>
              <a:off x="6791223" y="6157118"/>
              <a:ext cx="1469599" cy="16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99A17F29-8FF9-4548-85F1-C23D141AC781}"/>
                </a:ext>
              </a:extLst>
            </p:cNvPr>
            <p:cNvSpPr/>
            <p:nvPr/>
          </p:nvSpPr>
          <p:spPr>
            <a:xfrm>
              <a:off x="9103856" y="4613645"/>
              <a:ext cx="754460" cy="228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DAB580C0-06A8-5E40-AAA5-5F8306EAE828}"/>
                </a:ext>
              </a:extLst>
            </p:cNvPr>
            <p:cNvSpPr/>
            <p:nvPr/>
          </p:nvSpPr>
          <p:spPr>
            <a:xfrm>
              <a:off x="8703718" y="5763406"/>
              <a:ext cx="926478" cy="16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CED78985-C3AD-9E4D-B1F4-C000869DFB43}"/>
                </a:ext>
              </a:extLst>
            </p:cNvPr>
            <p:cNvSpPr/>
            <p:nvPr/>
          </p:nvSpPr>
          <p:spPr>
            <a:xfrm>
              <a:off x="7849102" y="3594965"/>
              <a:ext cx="1469599" cy="16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47515E0-97E6-0547-BF97-E19F8AE9DA4C}"/>
                </a:ext>
              </a:extLst>
            </p:cNvPr>
            <p:cNvSpPr/>
            <p:nvPr/>
          </p:nvSpPr>
          <p:spPr>
            <a:xfrm>
              <a:off x="4953000" y="4810586"/>
              <a:ext cx="822325" cy="16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F8F13ADD-C80C-5A45-B956-C9821E97BC00}"/>
                </a:ext>
              </a:extLst>
            </p:cNvPr>
            <p:cNvSpPr/>
            <p:nvPr/>
          </p:nvSpPr>
          <p:spPr>
            <a:xfrm>
              <a:off x="4887912" y="3907322"/>
              <a:ext cx="822325" cy="16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271A873-BDD3-DD4D-8397-C55849BC5541}"/>
                </a:ext>
              </a:extLst>
            </p:cNvPr>
            <p:cNvSpPr/>
            <p:nvPr/>
          </p:nvSpPr>
          <p:spPr>
            <a:xfrm>
              <a:off x="5935616" y="3697829"/>
              <a:ext cx="822325" cy="161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DF702B69-DB3F-8D40-8876-A1DA39C29B8D}"/>
                </a:ext>
              </a:extLst>
            </p:cNvPr>
            <p:cNvSpPr txBox="1"/>
            <p:nvPr/>
          </p:nvSpPr>
          <p:spPr>
            <a:xfrm>
              <a:off x="7701771" y="4637448"/>
              <a:ext cx="870810" cy="230832"/>
            </a:xfrm>
            <a:prstGeom prst="rect">
              <a:avLst/>
            </a:prstGeom>
            <a:solidFill>
              <a:schemeClr val="bg1"/>
            </a:solidFill>
            <a:ln w="25400" cmpd="dbl">
              <a:solidFill>
                <a:schemeClr val="tx1"/>
              </a:solidFill>
              <a:prstDash val="soli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latin typeface="Meiryo" panose="020B0604030504040204" pitchFamily="34" charset="-128"/>
                  <a:ea typeface="Meiryo" panose="020B0604030504040204" pitchFamily="34" charset="-128"/>
                </a:rPr>
                <a:t>Cooperation</a:t>
              </a:r>
              <a:endParaRPr lang="ja-JP" altLang="en-US" sz="9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BED11FA5-E93E-3A4C-9DBC-F499392112DF}"/>
                </a:ext>
              </a:extLst>
            </p:cNvPr>
            <p:cNvSpPr txBox="1"/>
            <p:nvPr/>
          </p:nvSpPr>
          <p:spPr>
            <a:xfrm>
              <a:off x="6753179" y="5111730"/>
              <a:ext cx="870810" cy="230832"/>
            </a:xfrm>
            <a:prstGeom prst="rect">
              <a:avLst/>
            </a:prstGeom>
            <a:solidFill>
              <a:schemeClr val="bg1"/>
            </a:solidFill>
            <a:ln w="25400" cmpd="dbl">
              <a:noFill/>
              <a:prstDash val="solid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>
                  <a:latin typeface="Meiryo" panose="020B0604030504040204" pitchFamily="34" charset="-128"/>
                  <a:ea typeface="Meiryo" panose="020B0604030504040204" pitchFamily="34" charset="-128"/>
                </a:rPr>
                <a:t>with </a:t>
              </a:r>
              <a:r>
                <a:rPr lang="en-US" altLang="ja-JP" sz="900" dirty="0" err="1">
                  <a:latin typeface="Meiryo" panose="020B0604030504040204" pitchFamily="34" charset="-128"/>
                  <a:ea typeface="Meiryo" panose="020B0604030504040204" pitchFamily="34" charset="-128"/>
                </a:rPr>
                <a:t>WoT</a:t>
              </a:r>
              <a:endParaRPr lang="ja-JP" altLang="en-US" sz="9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54082"/>
            <a:r>
              <a:rPr lang="en" altLang="ja-JP" dirty="0" err="1"/>
              <a:t>WoT</a:t>
            </a:r>
            <a:r>
              <a:rPr lang="en" altLang="ja-JP" dirty="0"/>
              <a:t>-JP CG – Accelerate </a:t>
            </a:r>
            <a:r>
              <a:rPr lang="en" altLang="ja-JP" dirty="0" err="1"/>
              <a:t>WoT</a:t>
            </a:r>
            <a:r>
              <a:rPr lang="en" altLang="ja-JP" dirty="0"/>
              <a:t> Deployment</a:t>
            </a:r>
            <a:endParaRPr lang="ja-JP" altLang="en-US" sz="6000" dirty="0">
              <a:solidFill>
                <a:prstClr val="black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9917C24-36ED-A045-8A2B-483E71895048}"/>
              </a:ext>
            </a:extLst>
          </p:cNvPr>
          <p:cNvGrpSpPr/>
          <p:nvPr/>
        </p:nvGrpSpPr>
        <p:grpSpPr>
          <a:xfrm>
            <a:off x="781094" y="1039610"/>
            <a:ext cx="10813775" cy="5404494"/>
            <a:chOff x="781094" y="1039610"/>
            <a:chExt cx="10813775" cy="540449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350BFDD-E901-1D40-B93E-E8E94DE6D641}"/>
                </a:ext>
              </a:extLst>
            </p:cNvPr>
            <p:cNvSpPr/>
            <p:nvPr/>
          </p:nvSpPr>
          <p:spPr>
            <a:xfrm>
              <a:off x="781094" y="1039610"/>
              <a:ext cx="10813774" cy="136176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C76C7AA-E96C-BB43-A2F2-CEC75A4B36AC}"/>
                </a:ext>
              </a:extLst>
            </p:cNvPr>
            <p:cNvSpPr/>
            <p:nvPr/>
          </p:nvSpPr>
          <p:spPr>
            <a:xfrm>
              <a:off x="1277625" y="1064329"/>
              <a:ext cx="99774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000" dirty="0">
                  <a:solidFill>
                    <a:prstClr val="black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Calibri" panose="020F0502020204030204" pitchFamily="34" charset="0"/>
                </a:rPr>
                <a:t>W3C</a:t>
              </a:r>
              <a:r>
                <a:rPr lang="ja-JP" altLang="en-US" sz="2000" dirty="0">
                  <a:solidFill>
                    <a:prstClr val="black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Calibri" panose="020F0502020204030204" pitchFamily="34" charset="0"/>
                </a:rPr>
                <a:t>　</a:t>
              </a:r>
              <a:r>
                <a:rPr lang="en-US" altLang="ja-JP" sz="2000" dirty="0" err="1">
                  <a:solidFill>
                    <a:prstClr val="black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Calibri" panose="020F0502020204030204" pitchFamily="34" charset="0"/>
                </a:rPr>
                <a:t>WoT</a:t>
              </a:r>
              <a:r>
                <a:rPr lang="en-US" altLang="ja-JP" sz="2000" dirty="0">
                  <a:solidFill>
                    <a:prstClr val="black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Calibri" panose="020F0502020204030204" pitchFamily="34" charset="0"/>
                </a:rPr>
                <a:t>-JP CG</a:t>
              </a:r>
            </a:p>
            <a:p>
              <a:pPr algn="ctr"/>
              <a:r>
                <a:rPr lang="en-US" altLang="ja-JP" sz="1600" dirty="0">
                  <a:solidFill>
                    <a:prstClr val="black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Calibri" panose="020F0502020204030204" pitchFamily="34" charset="0"/>
                  <a:hlinkClick r:id="rId2"/>
                </a:rPr>
                <a:t>https://www.w3.org/community/wot-jp/</a:t>
              </a:r>
              <a:endParaRPr lang="en-US" altLang="ja-JP" sz="1600" dirty="0">
                <a:solidFill>
                  <a:prstClr val="black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 algn="ctr"/>
              <a:r>
                <a:rPr lang="en-US" altLang="ja-JP" sz="1600" dirty="0">
                  <a:solidFill>
                    <a:prstClr val="black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Calibri" panose="020F0502020204030204" pitchFamily="34" charset="0"/>
                </a:rPr>
                <a:t>Chairs</a:t>
              </a:r>
            </a:p>
            <a:p>
              <a:pPr algn="ctr"/>
              <a:r>
                <a:rPr lang="en-US" altLang="ja-JP" sz="1600" dirty="0">
                  <a:solidFill>
                    <a:prstClr val="black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Calibri" panose="020F0502020204030204" pitchFamily="34" charset="0"/>
                </a:rPr>
                <a:t>Tomoaki Mizushima (Internet Research Institute, Inc.)</a:t>
              </a:r>
            </a:p>
            <a:p>
              <a:pPr algn="ctr"/>
              <a:r>
                <a:rPr lang="en-US" altLang="ja-JP" sz="1600" dirty="0" err="1">
                  <a:solidFill>
                    <a:prstClr val="black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Calibri" panose="020F0502020204030204" pitchFamily="34" charset="0"/>
                </a:rPr>
                <a:t>Kunihiko</a:t>
              </a:r>
              <a:r>
                <a:rPr lang="en-US" altLang="ja-JP" sz="1600" dirty="0">
                  <a:solidFill>
                    <a:prstClr val="black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Calibri" panose="020F0502020204030204" pitchFamily="34" charset="0"/>
                </a:rPr>
                <a:t> </a:t>
              </a:r>
              <a:r>
                <a:rPr lang="en-US" altLang="ja-JP" sz="1600" dirty="0" err="1">
                  <a:solidFill>
                    <a:prstClr val="black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Calibri" panose="020F0502020204030204" pitchFamily="34" charset="0"/>
                </a:rPr>
                <a:t>Toumura</a:t>
              </a:r>
              <a:r>
                <a:rPr lang="en-US" altLang="ja-JP" sz="1600" dirty="0">
                  <a:solidFill>
                    <a:prstClr val="black"/>
                  </a:solidFill>
                  <a:latin typeface="Calibri" panose="020F0502020204030204" pitchFamily="34" charset="0"/>
                  <a:ea typeface="メイリオ" panose="020B0604030504040204" pitchFamily="50" charset="-128"/>
                  <a:cs typeface="Calibri" panose="020F0502020204030204" pitchFamily="34" charset="0"/>
                </a:rPr>
                <a:t> (Hitachi, Ltd.)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FABFFD8-CA46-1C46-9F16-0262E9CB3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537" y="2471310"/>
              <a:ext cx="2520000" cy="3939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346" tIns="45676" rIns="91346" bIns="45676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ja-JP" b="1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Use Cases Task Force</a:t>
              </a:r>
            </a:p>
            <a:p>
              <a:endParaRPr lang="en-US" altLang="ja-JP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Moderator:</a:t>
              </a: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  Tomoaki Mizushima</a:t>
              </a: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  </a:t>
              </a:r>
              <a:r>
                <a:rPr lang="en-US" altLang="ja-JP" sz="14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(Internet Research Institute)</a:t>
              </a:r>
            </a:p>
            <a:p>
              <a:endParaRPr lang="en-US" altLang="ja-JP" sz="16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Objectives:</a:t>
              </a:r>
            </a:p>
            <a:p>
              <a:pPr marL="171450" indent="-171450">
                <a:buFontTx/>
                <a:buChar char="-"/>
              </a:pPr>
              <a:r>
                <a:rPr lang="en-US" altLang="ja-JP" sz="1600" dirty="0">
                  <a:ea typeface="Meiryo" panose="020B0604030504040204" pitchFamily="34" charset="-128"/>
                  <a:cs typeface="Calibri" panose="020F0502020204030204" pitchFamily="34" charset="0"/>
                </a:rPr>
                <a:t>Discover industrial Use Cases</a:t>
              </a:r>
            </a:p>
            <a:p>
              <a:endParaRPr lang="en-US" altLang="ja-JP" sz="16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r>
                <a:rPr lang="en-US" altLang="ja-JP" sz="14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  <a:hlinkClick r:id="rId3"/>
                </a:rPr>
                <a:t>https://github.com/w3c/wot-jp-cg/tree/main/TF/Usecases</a:t>
              </a:r>
              <a:endParaRPr lang="en-US" altLang="ja-JP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endParaRPr lang="en-US" altLang="ja-JP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endParaRPr lang="ja-JP" altLang="en-US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endParaRPr lang="ja-JP" altLang="en-US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467362E-E69C-844F-92F2-1D2F73A29603}"/>
                </a:ext>
              </a:extLst>
            </p:cNvPr>
            <p:cNvSpPr/>
            <p:nvPr/>
          </p:nvSpPr>
          <p:spPr>
            <a:xfrm>
              <a:off x="8894869" y="2401379"/>
              <a:ext cx="2700000" cy="3954971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7A238DA-713A-8E49-89E2-686EDEF41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365" y="2471310"/>
              <a:ext cx="2520000" cy="350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346" tIns="45676" rIns="91346" bIns="45676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ja-JP" b="1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Translation Task Force</a:t>
              </a:r>
            </a:p>
            <a:p>
              <a:endParaRPr lang="en-US" altLang="ja-JP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Moderator:</a:t>
              </a: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  Kazuyuki </a:t>
              </a:r>
              <a:r>
                <a:rPr lang="en-US" altLang="ja-JP" sz="1600" dirty="0" err="1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Ashimura</a:t>
              </a:r>
              <a:endParaRPr lang="en-US" altLang="ja-JP" sz="16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   (W3C/Keio)</a:t>
              </a:r>
            </a:p>
            <a:p>
              <a:endParaRPr lang="en-US" altLang="ja-JP" sz="16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Meiryo" panose="020B0604030504040204" pitchFamily="34" charset="-128"/>
                  <a:cs typeface="Calibri" panose="020F0502020204030204" pitchFamily="34" charset="0"/>
                </a:rPr>
                <a:t>Objectives:</a:t>
              </a:r>
              <a:endParaRPr lang="en-US" altLang="ja-JP" sz="16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en" altLang="ja-JP" sz="1600" dirty="0">
                  <a:ea typeface="Meiryo" panose="020B0604030504040204" pitchFamily="34" charset="-128"/>
                  <a:cs typeface="Calibri" panose="020F0502020204030204" pitchFamily="34" charset="0"/>
                </a:rPr>
                <a:t>English to Japanese</a:t>
              </a:r>
            </a:p>
            <a:p>
              <a:pPr marL="171450" indent="-171450" algn="ctr">
                <a:buFontTx/>
                <a:buChar char="-"/>
              </a:pPr>
              <a:r>
                <a:rPr lang="en" altLang="ja-JP" sz="1600" dirty="0">
                  <a:ea typeface="Meiryo" panose="020B0604030504040204" pitchFamily="34" charset="-128"/>
                  <a:cs typeface="Calibri" panose="020F0502020204030204" pitchFamily="34" charset="0"/>
                </a:rPr>
                <a:t>Japanese to English</a:t>
              </a:r>
            </a:p>
            <a:p>
              <a:endParaRPr lang="en-US" altLang="ja-JP" sz="16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r>
                <a:rPr lang="en-US" altLang="ja-JP" sz="14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  <a:hlinkClick r:id="rId4"/>
                </a:rPr>
                <a:t>https://github.com/w3c/wot-jp-cg/tree/main/TF/Translation</a:t>
              </a:r>
              <a:endParaRPr lang="en-US" altLang="ja-JP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endParaRPr lang="en-US" altLang="ja-JP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D33F8B3-0A6D-A449-8EEE-98492610E29C}"/>
                </a:ext>
              </a:extLst>
            </p:cNvPr>
            <p:cNvSpPr/>
            <p:nvPr/>
          </p:nvSpPr>
          <p:spPr>
            <a:xfrm>
              <a:off x="6184921" y="2401380"/>
              <a:ext cx="2700000" cy="395496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正方形/長方形 37">
              <a:extLst>
                <a:ext uri="{FF2B5EF4-FFF2-40B4-BE49-F238E27FC236}">
                  <a16:creationId xmlns:a16="http://schemas.microsoft.com/office/drawing/2014/main" id="{D097E45E-EF1A-8B41-957E-D5E672407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5543" y="2471310"/>
              <a:ext cx="2520000" cy="3970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346" tIns="45676" rIns="91346" bIns="45676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ja-JP" b="1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Deployment Task Force</a:t>
              </a:r>
            </a:p>
            <a:p>
              <a:endParaRPr lang="en-US" altLang="ja-JP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Moderator:</a:t>
              </a: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  </a:t>
              </a:r>
              <a:r>
                <a:rPr lang="en-US" altLang="ja-JP" sz="1600" dirty="0" err="1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Kunihiko</a:t>
              </a: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 </a:t>
              </a:r>
              <a:r>
                <a:rPr lang="en-US" altLang="ja-JP" sz="1600" dirty="0" err="1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Toumura</a:t>
              </a:r>
              <a:endParaRPr lang="en-US" altLang="ja-JP" sz="16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   (Hitachi) </a:t>
              </a:r>
            </a:p>
            <a:p>
              <a:endParaRPr lang="en-US" altLang="ja-JP" sz="16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Meiryo" panose="020B0604030504040204" pitchFamily="34" charset="-128"/>
                  <a:cs typeface="Calibri" panose="020F0502020204030204" pitchFamily="34" charset="0"/>
                </a:rPr>
                <a:t>Objectives:</a:t>
              </a:r>
            </a:p>
            <a:p>
              <a:pPr marL="171450" indent="-171450">
                <a:buFontTx/>
                <a:buChar char="-"/>
              </a:pPr>
              <a:r>
                <a:rPr lang="en" altLang="ja-JP" sz="1600" dirty="0">
                  <a:ea typeface="Meiryo" panose="020B0604030504040204" pitchFamily="34" charset="-128"/>
                  <a:cs typeface="Calibri" panose="020F0502020204030204" pitchFamily="34" charset="0"/>
                </a:rPr>
                <a:t>To Create </a:t>
              </a:r>
              <a:r>
                <a:rPr lang="en-US" altLang="ja-JP" sz="1600" dirty="0">
                  <a:ea typeface="Meiryo" panose="020B0604030504040204" pitchFamily="34" charset="-128"/>
                  <a:cs typeface="Calibri" panose="020F0502020204030204" pitchFamily="34" charset="0"/>
                </a:rPr>
                <a:t>Libraries, Tools, Documentations for development.</a:t>
              </a:r>
            </a:p>
            <a:p>
              <a:endParaRPr lang="en-US" altLang="ja-JP" sz="1600" dirty="0">
                <a:ea typeface="Meiryo" panose="020B0604030504040204" pitchFamily="34" charset="-128"/>
                <a:cs typeface="Calibri" panose="020F0502020204030204" pitchFamily="34" charset="0"/>
              </a:endParaRPr>
            </a:p>
            <a:p>
              <a:r>
                <a:rPr lang="en-US" altLang="ja-JP" sz="14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  <a:hlinkClick r:id="rId5"/>
                </a:rPr>
                <a:t>https://github.com/w3c/wot-jp-cg/tree/main/TF/Deployment</a:t>
              </a:r>
              <a:endParaRPr lang="en-US" altLang="ja-JP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endParaRPr lang="ja-JP" altLang="en-US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endParaRPr lang="ja-JP" altLang="en-US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1B87F09-6827-CC4B-93D5-0848CB901FE8}"/>
                </a:ext>
              </a:extLst>
            </p:cNvPr>
            <p:cNvSpPr/>
            <p:nvPr/>
          </p:nvSpPr>
          <p:spPr>
            <a:xfrm>
              <a:off x="3481911" y="2401380"/>
              <a:ext cx="2700000" cy="395496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9FA27D4-1C02-3044-8B0E-977062B6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301" y="2471310"/>
              <a:ext cx="2520000" cy="397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346" tIns="45676" rIns="91346" bIns="45676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ja-JP" b="1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Outreach Task Force</a:t>
              </a:r>
            </a:p>
            <a:p>
              <a:endParaRPr lang="en-US" altLang="ja-JP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Moderator:</a:t>
              </a: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  Daisuke </a:t>
              </a:r>
              <a:r>
                <a:rPr lang="en-US" altLang="ja-JP" sz="1600" dirty="0" err="1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Ajitomi</a:t>
              </a:r>
              <a:endParaRPr lang="en-US" altLang="ja-JP" sz="16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  (Toshiba)</a:t>
              </a:r>
            </a:p>
            <a:p>
              <a:pPr>
                <a:lnSpc>
                  <a:spcPts val="1680"/>
                </a:lnSpc>
              </a:pPr>
              <a:endParaRPr lang="en-US" altLang="ja-JP" sz="16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ja-JP" sz="16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</a:rPr>
                <a:t>Objectives:</a:t>
              </a:r>
            </a:p>
            <a:p>
              <a:pPr marL="285750" indent="-285750">
                <a:buFontTx/>
                <a:buChar char="-"/>
              </a:pPr>
              <a:r>
                <a:rPr lang="en" altLang="ja-JP" sz="1600" dirty="0">
                  <a:ea typeface="Meiryo" panose="020B0604030504040204" pitchFamily="34" charset="-128"/>
                  <a:cs typeface="Calibri" panose="020F0502020204030204" pitchFamily="34" charset="0"/>
                </a:rPr>
                <a:t>To promote </a:t>
              </a:r>
              <a:r>
                <a:rPr lang="en-US" altLang="ja-JP" sz="1600" dirty="0" err="1">
                  <a:ea typeface="Meiryo" panose="020B0604030504040204" pitchFamily="34" charset="-128"/>
                  <a:cs typeface="Calibri" panose="020F0502020204030204" pitchFamily="34" charset="0"/>
                </a:rPr>
                <a:t>WoT</a:t>
              </a:r>
              <a:r>
                <a:rPr lang="en-US" altLang="ja-JP" sz="1600" dirty="0">
                  <a:ea typeface="Meiryo" panose="020B0604030504040204" pitchFamily="34" charset="-128"/>
                  <a:cs typeface="Calibri" panose="020F0502020204030204" pitchFamily="34" charset="0"/>
                </a:rPr>
                <a:t> deployment with</a:t>
              </a:r>
              <a:r>
                <a:rPr lang="en" altLang="ja-JP" sz="1600" dirty="0">
                  <a:ea typeface="Meiryo" panose="020B0604030504040204" pitchFamily="34" charset="-128"/>
                  <a:cs typeface="Calibri" panose="020F0502020204030204" pitchFamily="34" charset="0"/>
                </a:rPr>
                <a:t> </a:t>
              </a:r>
              <a:r>
                <a:rPr lang="en-US" altLang="ja-JP" sz="1600" dirty="0">
                  <a:ea typeface="Meiryo" panose="020B0604030504040204" pitchFamily="34" charset="-128"/>
                  <a:cs typeface="Calibri" panose="020F0502020204030204" pitchFamily="34" charset="0"/>
                </a:rPr>
                <a:t>SDOs, Companies, Communities, etc.</a:t>
              </a:r>
            </a:p>
            <a:p>
              <a:endParaRPr lang="en-US" altLang="ja-JP" sz="1600" dirty="0">
                <a:solidFill>
                  <a:prstClr val="black"/>
                </a:solidFill>
                <a:ea typeface="Meiryo" panose="020B0604030504040204" pitchFamily="34" charset="-128"/>
                <a:cs typeface="Calibri" panose="020F0502020204030204" pitchFamily="34" charset="0"/>
              </a:endParaRPr>
            </a:p>
            <a:p>
              <a:r>
                <a:rPr lang="en-US" altLang="ja-JP" sz="1400" dirty="0">
                  <a:solidFill>
                    <a:prstClr val="black"/>
                  </a:solidFill>
                  <a:ea typeface="メイリオ" panose="020B0604030504040204" pitchFamily="50" charset="-128"/>
                  <a:cs typeface="Calibri" panose="020F0502020204030204" pitchFamily="34" charset="0"/>
                  <a:hlinkClick r:id="rId6"/>
                </a:rPr>
                <a:t>https://github.com/w3c/wot-jp-cg/tree/main/TF/Outreach</a:t>
              </a:r>
              <a:endParaRPr lang="en-US" altLang="ja-JP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  <a:p>
              <a:endParaRPr lang="en-US" altLang="ja-JP" sz="1400" dirty="0">
                <a:solidFill>
                  <a:prstClr val="black"/>
                </a:solidFill>
                <a:ea typeface="メイリオ" panose="020B0604030504040204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CD0E7BF4-60EF-A84F-B6BF-3B6C5210EBAE}"/>
                </a:ext>
              </a:extLst>
            </p:cNvPr>
            <p:cNvSpPr/>
            <p:nvPr/>
          </p:nvSpPr>
          <p:spPr>
            <a:xfrm>
              <a:off x="781094" y="2401381"/>
              <a:ext cx="2700000" cy="3954968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33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54082"/>
            <a:r>
              <a:rPr lang="en" altLang="ja-JP" dirty="0">
                <a:latin typeface="Calibri" panose="020F0502020204030204" pitchFamily="34" charset="0"/>
                <a:cs typeface="Calibri" panose="020F0502020204030204" pitchFamily="34" charset="0"/>
              </a:rPr>
              <a:t>Relationship with </a:t>
            </a:r>
            <a:r>
              <a:rPr lang="en" altLang="ja-JP" dirty="0" err="1">
                <a:latin typeface="Calibri" panose="020F0502020204030204" pitchFamily="34" charset="0"/>
                <a:cs typeface="Calibri" panose="020F0502020204030204" pitchFamily="34" charset="0"/>
              </a:rPr>
              <a:t>WoT</a:t>
            </a:r>
            <a:r>
              <a:rPr lang="en" altLang="ja-JP" dirty="0">
                <a:latin typeface="Calibri" panose="020F0502020204030204" pitchFamily="34" charset="0"/>
                <a:cs typeface="Calibri" panose="020F0502020204030204" pitchFamily="34" charset="0"/>
              </a:rPr>
              <a:t>-WG/IG</a:t>
            </a:r>
            <a:endParaRPr lang="ja-JP" altLang="en-US" sz="6000" dirty="0">
              <a:solidFill>
                <a:prstClr val="black"/>
              </a:solidFill>
              <a:latin typeface="Calibri" panose="020F0502020204030204" pitchFamily="34" charset="0"/>
              <a:ea typeface="HGP創英角ｺﾞｼｯｸUB" pitchFamily="50" charset="-128"/>
              <a:cs typeface="Calibri" panose="020F0502020204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DA42-2970-1B4D-9C1F-77F249CD7467}" type="datetime1">
              <a:rPr lang="en-CA" smtClean="0"/>
              <a:t>2021-10-26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6A6637C5-E0CE-9C48-8C49-71AD9B6C3501}"/>
              </a:ext>
            </a:extLst>
          </p:cNvPr>
          <p:cNvSpPr/>
          <p:nvPr/>
        </p:nvSpPr>
        <p:spPr>
          <a:xfrm>
            <a:off x="631479" y="1341708"/>
            <a:ext cx="5588693" cy="493954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6A2BAB-D738-8448-BAF1-8B67C6270F7C}"/>
              </a:ext>
            </a:extLst>
          </p:cNvPr>
          <p:cNvSpPr txBox="1"/>
          <p:nvPr/>
        </p:nvSpPr>
        <p:spPr>
          <a:xfrm>
            <a:off x="1793358" y="1680921"/>
            <a:ext cx="3264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[W3C </a:t>
            </a:r>
            <a:r>
              <a:rPr kumimoji="1" lang="en-US" altLang="ja-JP" sz="2400" b="1" dirty="0" err="1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WoT</a:t>
            </a:r>
            <a:r>
              <a:rPr kumimoji="1" lang="en-US" altLang="ja-JP" sz="2400" b="1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-JP CG]</a:t>
            </a:r>
          </a:p>
          <a:p>
            <a:pPr algn="ctr"/>
            <a:r>
              <a:rPr kumimoji="1" lang="en-US" altLang="ja-JP" sz="1600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Accelerate </a:t>
            </a:r>
            <a:r>
              <a:rPr kumimoji="1" lang="en-US" altLang="ja-JP" sz="1600" dirty="0" err="1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WoT</a:t>
            </a:r>
            <a:r>
              <a:rPr kumimoji="1" lang="en-US" altLang="ja-JP" sz="1600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deployment in Japan</a:t>
            </a:r>
            <a:endParaRPr kumimoji="1" lang="ja-JP" altLang="en-US" sz="1600">
              <a:latin typeface="Calibri" panose="020F0502020204030204" pitchFamily="34" charset="0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22306A2-E9E0-F04B-8276-2CBD71BB7CFC}"/>
              </a:ext>
            </a:extLst>
          </p:cNvPr>
          <p:cNvGrpSpPr/>
          <p:nvPr/>
        </p:nvGrpSpPr>
        <p:grpSpPr>
          <a:xfrm>
            <a:off x="1625825" y="2425296"/>
            <a:ext cx="3600000" cy="792000"/>
            <a:chOff x="2004131" y="2260912"/>
            <a:chExt cx="3600000" cy="792000"/>
          </a:xfrm>
        </p:grpSpPr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841A5896-4232-2244-AA5D-28AFD5582251}"/>
                </a:ext>
              </a:extLst>
            </p:cNvPr>
            <p:cNvSpPr/>
            <p:nvPr/>
          </p:nvSpPr>
          <p:spPr>
            <a:xfrm>
              <a:off x="2004131" y="2260912"/>
              <a:ext cx="3600000" cy="792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29DDE7F-8861-C64C-B155-5F72D99C7A88}"/>
                </a:ext>
              </a:extLst>
            </p:cNvPr>
            <p:cNvSpPr txBox="1"/>
            <p:nvPr/>
          </p:nvSpPr>
          <p:spPr>
            <a:xfrm>
              <a:off x="2553372" y="2323384"/>
              <a:ext cx="25015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Use Cases</a:t>
              </a:r>
            </a:p>
            <a:p>
              <a:pPr algn="ctr"/>
              <a:r>
                <a:rPr kumimoji="1" lang="en-US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Discover industry Use Cases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691639-D463-9643-8A26-2447C9EC7A49}"/>
              </a:ext>
            </a:extLst>
          </p:cNvPr>
          <p:cNvGrpSpPr/>
          <p:nvPr/>
        </p:nvGrpSpPr>
        <p:grpSpPr>
          <a:xfrm>
            <a:off x="1625825" y="3256726"/>
            <a:ext cx="3600000" cy="847524"/>
            <a:chOff x="1947272" y="3105327"/>
            <a:chExt cx="3600000" cy="84752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3E66B126-1915-A74B-BAFD-2CC4C22E1F79}"/>
                </a:ext>
              </a:extLst>
            </p:cNvPr>
            <p:cNvSpPr/>
            <p:nvPr/>
          </p:nvSpPr>
          <p:spPr>
            <a:xfrm>
              <a:off x="1947272" y="3160851"/>
              <a:ext cx="3600000" cy="792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672D029-6C9D-BA4D-84C9-8BE09467186C}"/>
                </a:ext>
              </a:extLst>
            </p:cNvPr>
            <p:cNvSpPr txBox="1"/>
            <p:nvPr/>
          </p:nvSpPr>
          <p:spPr>
            <a:xfrm>
              <a:off x="2122661" y="3105327"/>
              <a:ext cx="32492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Outreach</a:t>
              </a:r>
            </a:p>
            <a:p>
              <a:pPr algn="ctr"/>
              <a:r>
                <a:rPr lang="en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Promote </a:t>
              </a:r>
              <a:r>
                <a:rPr kumimoji="1" lang="en-US" altLang="ja-JP" sz="1600" dirty="0" err="1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WoT</a:t>
              </a:r>
              <a:r>
                <a:rPr kumimoji="1" lang="en-US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 deployment with</a:t>
              </a:r>
              <a:endParaRPr lang="en" altLang="ja-JP" sz="1600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SDOs, Companies, Communities, etc.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D445346-E128-9948-9EBE-80FC096531C1}"/>
              </a:ext>
            </a:extLst>
          </p:cNvPr>
          <p:cNvGrpSpPr/>
          <p:nvPr/>
        </p:nvGrpSpPr>
        <p:grpSpPr>
          <a:xfrm>
            <a:off x="1625825" y="4153954"/>
            <a:ext cx="3600000" cy="837250"/>
            <a:chOff x="2004131" y="3996508"/>
            <a:chExt cx="3600000" cy="837250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B54432DF-5625-6349-A740-3257FF7C2E0A}"/>
                </a:ext>
              </a:extLst>
            </p:cNvPr>
            <p:cNvSpPr/>
            <p:nvPr/>
          </p:nvSpPr>
          <p:spPr>
            <a:xfrm>
              <a:off x="2004131" y="4041758"/>
              <a:ext cx="3600000" cy="792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1E6ABCD-ACEF-E842-BFF1-707DA6C04EC5}"/>
                </a:ext>
              </a:extLst>
            </p:cNvPr>
            <p:cNvSpPr txBox="1"/>
            <p:nvPr/>
          </p:nvSpPr>
          <p:spPr>
            <a:xfrm>
              <a:off x="2396407" y="3996508"/>
              <a:ext cx="28154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Deployment</a:t>
              </a:r>
            </a:p>
            <a:p>
              <a:pPr algn="ctr"/>
              <a:r>
                <a:rPr kumimoji="1" lang="en-US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Support for developers, e.g.,</a:t>
              </a:r>
            </a:p>
            <a:p>
              <a:pPr algn="ctr"/>
              <a:r>
                <a:rPr kumimoji="1" lang="en-US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documentations, tools, libraries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A188899-D634-5644-A6E6-4A40F69AA609}"/>
              </a:ext>
            </a:extLst>
          </p:cNvPr>
          <p:cNvGrpSpPr/>
          <p:nvPr/>
        </p:nvGrpSpPr>
        <p:grpSpPr>
          <a:xfrm>
            <a:off x="1625825" y="5061455"/>
            <a:ext cx="3600000" cy="830997"/>
            <a:chOff x="1625825" y="4897071"/>
            <a:chExt cx="3600000" cy="830997"/>
          </a:xfrm>
        </p:grpSpPr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7C47AB10-0563-5D42-AF3B-5F61A8839550}"/>
                </a:ext>
              </a:extLst>
            </p:cNvPr>
            <p:cNvSpPr/>
            <p:nvPr/>
          </p:nvSpPr>
          <p:spPr>
            <a:xfrm>
              <a:off x="1625825" y="4921773"/>
              <a:ext cx="3600000" cy="792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328794D-5634-A747-B875-CCE7E435B803}"/>
                </a:ext>
              </a:extLst>
            </p:cNvPr>
            <p:cNvSpPr txBox="1"/>
            <p:nvPr/>
          </p:nvSpPr>
          <p:spPr>
            <a:xfrm>
              <a:off x="2439209" y="4897071"/>
              <a:ext cx="19732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Translation</a:t>
              </a:r>
            </a:p>
            <a:p>
              <a:pPr marL="171450" indent="-171450" algn="ctr">
                <a:buFontTx/>
                <a:buChar char="-"/>
              </a:pPr>
              <a:r>
                <a:rPr lang="en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English to Japanese</a:t>
              </a:r>
            </a:p>
            <a:p>
              <a:pPr marL="171450" indent="-171450" algn="ctr">
                <a:buFontTx/>
                <a:buChar char="-"/>
              </a:pPr>
              <a:r>
                <a:rPr lang="en" altLang="ja-JP" sz="1600" dirty="0">
                  <a:latin typeface="Calibri" panose="020F0502020204030204" pitchFamily="34" charset="0"/>
                  <a:ea typeface="Meiryo" panose="020B0604030504040204" pitchFamily="34" charset="-128"/>
                  <a:cs typeface="Calibri" panose="020F0502020204030204" pitchFamily="34" charset="0"/>
                </a:rPr>
                <a:t>Japanese to English</a:t>
              </a:r>
            </a:p>
          </p:txBody>
        </p:sp>
      </p:grpSp>
      <p:sp>
        <p:nvSpPr>
          <p:cNvPr id="24" name="円/楕円 23">
            <a:extLst>
              <a:ext uri="{FF2B5EF4-FFF2-40B4-BE49-F238E27FC236}">
                <a16:creationId xmlns:a16="http://schemas.microsoft.com/office/drawing/2014/main" id="{66449B89-BB51-F441-86BB-A11B43A73AB1}"/>
              </a:ext>
            </a:extLst>
          </p:cNvPr>
          <p:cNvSpPr/>
          <p:nvPr/>
        </p:nvSpPr>
        <p:spPr>
          <a:xfrm>
            <a:off x="7700930" y="1341708"/>
            <a:ext cx="3666565" cy="4939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ED9E58-52A3-584D-BAD7-9FA1B458A703}"/>
              </a:ext>
            </a:extLst>
          </p:cNvPr>
          <p:cNvSpPr txBox="1"/>
          <p:nvPr/>
        </p:nvSpPr>
        <p:spPr>
          <a:xfrm>
            <a:off x="7975420" y="1747827"/>
            <a:ext cx="3117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[W3C </a:t>
            </a:r>
            <a:r>
              <a:rPr kumimoji="1" lang="en-US" altLang="ja-JP" sz="2400" b="1" dirty="0" err="1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WoT</a:t>
            </a:r>
            <a:r>
              <a:rPr kumimoji="1" lang="en-US" altLang="ja-JP" sz="2400" b="1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WG/IG]</a:t>
            </a:r>
          </a:p>
          <a:p>
            <a:pPr algn="ctr"/>
            <a:r>
              <a:rPr kumimoji="1" lang="en-US" altLang="ja-JP" sz="1600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Standardization of </a:t>
            </a:r>
            <a:r>
              <a:rPr kumimoji="1" lang="en-US" altLang="ja-JP" sz="1600" dirty="0" err="1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WoT</a:t>
            </a:r>
            <a:r>
              <a:rPr kumimoji="1" lang="en-US" altLang="ja-JP" sz="1600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Technology</a:t>
            </a:r>
            <a:endParaRPr kumimoji="1" lang="ja-JP" altLang="en-US" sz="1600">
              <a:latin typeface="Calibri" panose="020F0502020204030204" pitchFamily="34" charset="0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EDC50A-8454-CB4D-A3A9-8CA81B5C8DCC}"/>
              </a:ext>
            </a:extLst>
          </p:cNvPr>
          <p:cNvSpPr txBox="1"/>
          <p:nvPr/>
        </p:nvSpPr>
        <p:spPr>
          <a:xfrm>
            <a:off x="8016235" y="2578125"/>
            <a:ext cx="29134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- Creating </a:t>
            </a:r>
            <a:r>
              <a:rPr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W3C specifications</a:t>
            </a:r>
          </a:p>
          <a:p>
            <a:r>
              <a:rPr kumimoji="1"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   - Task Force</a:t>
            </a:r>
          </a:p>
          <a:p>
            <a:r>
              <a:rPr kumimoji="1"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       - Thing Description</a:t>
            </a:r>
          </a:p>
          <a:p>
            <a:r>
              <a:rPr kumimoji="1"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       - Architecture</a:t>
            </a:r>
          </a:p>
          <a:p>
            <a:r>
              <a:rPr kumimoji="1"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       - Use Cases</a:t>
            </a:r>
          </a:p>
          <a:p>
            <a:r>
              <a:rPr kumimoji="1"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       - Scripting</a:t>
            </a:r>
          </a:p>
          <a:p>
            <a:r>
              <a:rPr kumimoji="1"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       - etc.</a:t>
            </a:r>
          </a:p>
          <a:p>
            <a:pPr marL="285750" indent="-285750">
              <a:buFontTx/>
              <a:buChar char="-"/>
            </a:pPr>
            <a:r>
              <a:rPr kumimoji="1"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Publication and Update</a:t>
            </a:r>
          </a:p>
          <a:p>
            <a:r>
              <a:rPr kumimoji="1"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   W3C Specifications</a:t>
            </a:r>
          </a:p>
          <a:p>
            <a:r>
              <a:rPr kumimoji="1"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- </a:t>
            </a:r>
            <a:r>
              <a:rPr kumimoji="1" lang="en" altLang="ja-JP" dirty="0" err="1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PlugFest</a:t>
            </a:r>
            <a:r>
              <a:rPr kumimoji="1"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 and Testing</a:t>
            </a:r>
          </a:p>
        </p:txBody>
      </p:sp>
      <p:sp>
        <p:nvSpPr>
          <p:cNvPr id="27" name="左右矢印 26">
            <a:extLst>
              <a:ext uri="{FF2B5EF4-FFF2-40B4-BE49-F238E27FC236}">
                <a16:creationId xmlns:a16="http://schemas.microsoft.com/office/drawing/2014/main" id="{55A4F070-79C0-524D-83B1-BB0045706B66}"/>
              </a:ext>
            </a:extLst>
          </p:cNvPr>
          <p:cNvSpPr/>
          <p:nvPr/>
        </p:nvSpPr>
        <p:spPr>
          <a:xfrm>
            <a:off x="5876017" y="3403414"/>
            <a:ext cx="1896847" cy="795793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39F2212-9026-A84B-BAEE-42977F24BAE2}"/>
              </a:ext>
            </a:extLst>
          </p:cNvPr>
          <p:cNvSpPr txBox="1"/>
          <p:nvPr/>
        </p:nvSpPr>
        <p:spPr>
          <a:xfrm>
            <a:off x="5491517" y="2167977"/>
            <a:ext cx="268932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Cooperation</a:t>
            </a:r>
          </a:p>
          <a:p>
            <a:r>
              <a:rPr kumimoji="1" lang="en-US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- Information Exchanges</a:t>
            </a:r>
          </a:p>
          <a:p>
            <a:r>
              <a:rPr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- Various proposals</a:t>
            </a:r>
          </a:p>
          <a:p>
            <a:r>
              <a:rPr lang="en" altLang="ja-JP" dirty="0">
                <a:latin typeface="Calibri" panose="020F0502020204030204" pitchFamily="34" charset="0"/>
                <a:ea typeface="Meiryo" panose="020B0604030504040204" pitchFamily="34" charset="-128"/>
                <a:cs typeface="Calibri" panose="020F0502020204030204" pitchFamily="34" charset="0"/>
              </a:rPr>
              <a:t>- Communication Supports</a:t>
            </a:r>
            <a:endParaRPr kumimoji="1" lang="en-US" altLang="ja-JP" dirty="0">
              <a:latin typeface="Calibri" panose="020F0502020204030204" pitchFamily="34" charset="0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4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0DBC7-9E75-A24B-B16A-41F0151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62"/>
            <a:ext cx="10515600" cy="500310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sz="44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  <a:p>
            <a:pPr marL="0" indent="0" algn="ctr">
              <a:buNone/>
            </a:pPr>
            <a:endParaRPr lang="en-US" altLang="ja-JP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ja-JP" sz="3600" dirty="0">
                <a:latin typeface="Calibri" panose="020F0502020204030204" pitchFamily="34" charset="0"/>
                <a:cs typeface="Calibri" panose="020F0502020204030204" pitchFamily="34" charset="0"/>
              </a:rPr>
              <a:t>W3C </a:t>
            </a:r>
            <a:r>
              <a:rPr lang="en-US" altLang="ja-JP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WoT</a:t>
            </a:r>
            <a:r>
              <a:rPr lang="en-US" altLang="ja-JP" sz="3600" dirty="0">
                <a:latin typeface="Calibri" panose="020F0502020204030204" pitchFamily="34" charset="0"/>
                <a:cs typeface="Calibri" panose="020F0502020204030204" pitchFamily="34" charset="0"/>
              </a:rPr>
              <a:t> Japanese CG</a:t>
            </a:r>
          </a:p>
          <a:p>
            <a:pPr marL="0" indent="0" algn="ctr">
              <a:buNone/>
            </a:pP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  <a:hlinkClick r:id="rId2"/>
              </a:rPr>
              <a:t>https://www.w3.org/community/wot-jp/</a:t>
            </a:r>
            <a:endParaRPr lang="en-US" altLang="ja-JP" sz="2400" dirty="0">
              <a:solidFill>
                <a:prstClr val="black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altLang="ja-JP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2118DF-99F4-E542-94D6-24D77281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28A09C-6555-FF48-8200-B6A60140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EC174390-2365-9849-967F-0228EBC5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2021-10-26</a:t>
            </a:fld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DD2FDF-7E2A-544E-9EF6-1F57CAB1EEE6}"/>
              </a:ext>
            </a:extLst>
          </p:cNvPr>
          <p:cNvSpPr txBox="1"/>
          <p:nvPr/>
        </p:nvSpPr>
        <p:spPr>
          <a:xfrm>
            <a:off x="1855341" y="4287729"/>
            <a:ext cx="43665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Tomoaki Mizushima</a:t>
            </a: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(Internet Research Institute, Inc.)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5F6B09-D5D0-004E-BC2B-16E218082CBF}"/>
              </a:ext>
            </a:extLst>
          </p:cNvPr>
          <p:cNvSpPr txBox="1"/>
          <p:nvPr/>
        </p:nvSpPr>
        <p:spPr>
          <a:xfrm>
            <a:off x="6526151" y="4287728"/>
            <a:ext cx="32544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 err="1">
                <a:solidFill>
                  <a:prstClr val="black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Kunihiko</a:t>
            </a:r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 </a:t>
            </a:r>
            <a:r>
              <a:rPr lang="en-US" altLang="ja-JP" sz="2400" dirty="0" err="1">
                <a:solidFill>
                  <a:prstClr val="black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Toumura</a:t>
            </a:r>
            <a:endParaRPr lang="en-US" altLang="ja-JP" sz="2400" dirty="0">
              <a:solidFill>
                <a:prstClr val="black"/>
              </a:solidFill>
              <a:latin typeface="Calibri" panose="020F0502020204030204" pitchFamily="34" charset="0"/>
              <a:ea typeface="メイリオ" panose="020B0604030504040204" pitchFamily="50" charset="-128"/>
              <a:cs typeface="Calibri" panose="020F0502020204030204" pitchFamily="34" charset="0"/>
            </a:endParaRPr>
          </a:p>
          <a:p>
            <a:pPr algn="ctr"/>
            <a:r>
              <a:rPr lang="en-US" altLang="ja-JP" sz="2400" dirty="0">
                <a:solidFill>
                  <a:prstClr val="black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(Hitachi, Ltd.)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394275-24D7-B04A-BD24-8E6949CF40A3}"/>
              </a:ext>
            </a:extLst>
          </p:cNvPr>
          <p:cNvSpPr txBox="1"/>
          <p:nvPr/>
        </p:nvSpPr>
        <p:spPr>
          <a:xfrm>
            <a:off x="5026899" y="3708735"/>
            <a:ext cx="2138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600" dirty="0">
                <a:solidFill>
                  <a:prstClr val="black"/>
                </a:solidFill>
                <a:latin typeface="Calibri" panose="020F0502020204030204" pitchFamily="34" charset="0"/>
                <a:ea typeface="メイリオ" panose="020B0604030504040204" pitchFamily="50" charset="-128"/>
                <a:cs typeface="Calibri" panose="020F0502020204030204" pitchFamily="34" charset="0"/>
              </a:rPr>
              <a:t>Chairs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36E88A-B823-614B-A1EB-43DD7D925AF9}"/>
              </a:ext>
            </a:extLst>
          </p:cNvPr>
          <p:cNvSpPr txBox="1"/>
          <p:nvPr/>
        </p:nvSpPr>
        <p:spPr>
          <a:xfrm>
            <a:off x="4116939" y="5222473"/>
            <a:ext cx="3958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latin typeface="Calibri" panose="020F0502020204030204" pitchFamily="34" charset="0"/>
                <a:cs typeface="Calibri" panose="020F0502020204030204" pitchFamily="34" charset="0"/>
              </a:rPr>
              <a:t>group-wot-jp-chairs@w3.org</a:t>
            </a:r>
          </a:p>
        </p:txBody>
      </p:sp>
    </p:spTree>
    <p:extLst>
      <p:ext uri="{BB962C8B-B14F-4D97-AF65-F5344CB8AC3E}">
        <p14:creationId xmlns:p14="http://schemas.microsoft.com/office/powerpoint/2010/main" val="46952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A2AE563-F12E-A147-BA3B-9A4746F4FC72}" vid="{5EB9D27B-D0CC-644E-BED3-159A281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1024</TotalTime>
  <Words>584</Words>
  <Application>Microsoft Macintosh PowerPoint</Application>
  <PresentationFormat>ワイド画面</PresentationFormat>
  <Paragraphs>166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HGP創英角ｺﾞｼｯｸUB</vt:lpstr>
      <vt:lpstr>Meiryo</vt:lpstr>
      <vt:lpstr>Arial</vt:lpstr>
      <vt:lpstr>Calibri</vt:lpstr>
      <vt:lpstr>Wingdings</vt:lpstr>
      <vt:lpstr>Office テーマ</vt:lpstr>
      <vt:lpstr>WoT Japanese CG</vt:lpstr>
      <vt:lpstr>Web of Things (WoT) </vt:lpstr>
      <vt:lpstr>Our expectation for the future society using WoT</vt:lpstr>
      <vt:lpstr>WoT-JP CG – Accelerate WoT Deployment</vt:lpstr>
      <vt:lpstr>Relationship with WoT-WG/IG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Tomoaki Mizushima</dc:creator>
  <cp:lastModifiedBy>Tomoaki Mizushima</cp:lastModifiedBy>
  <cp:revision>9</cp:revision>
  <cp:lastPrinted>2021-10-26T06:27:43Z</cp:lastPrinted>
  <dcterms:created xsi:type="dcterms:W3CDTF">2021-10-19T07:05:25Z</dcterms:created>
  <dcterms:modified xsi:type="dcterms:W3CDTF">2021-10-26T11:26:04Z</dcterms:modified>
</cp:coreProperties>
</file>