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412" r:id="rId4"/>
    <p:sldId id="410" r:id="rId5"/>
    <p:sldId id="409" r:id="rId6"/>
    <p:sldId id="413" r:id="rId7"/>
    <p:sldId id="423" r:id="rId8"/>
    <p:sldId id="388" r:id="rId9"/>
    <p:sldId id="387" r:id="rId10"/>
    <p:sldId id="414" r:id="rId11"/>
    <p:sldId id="406" r:id="rId12"/>
    <p:sldId id="407" r:id="rId13"/>
    <p:sldId id="389" r:id="rId14"/>
    <p:sldId id="422" r:id="rId15"/>
    <p:sldId id="384" r:id="rId16"/>
    <p:sldId id="408" r:id="rId17"/>
    <p:sldId id="416" r:id="rId18"/>
    <p:sldId id="415" r:id="rId19"/>
    <p:sldId id="391" r:id="rId20"/>
    <p:sldId id="386" r:id="rId21"/>
    <p:sldId id="417" r:id="rId22"/>
    <p:sldId id="419" r:id="rId23"/>
    <p:sldId id="418" r:id="rId24"/>
    <p:sldId id="420" r:id="rId25"/>
    <p:sldId id="421" r:id="rId26"/>
    <p:sldId id="385" r:id="rId27"/>
    <p:sldId id="405" r:id="rId28"/>
    <p:sldId id="383" r:id="rId29"/>
    <p:sldId id="382" r:id="rId30"/>
    <p:sldId id="381" r:id="rId31"/>
    <p:sldId id="402" r:id="rId32"/>
    <p:sldId id="40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4"/>
  </p:normalViewPr>
  <p:slideViewPr>
    <p:cSldViewPr snapToGrid="0" snapToObjects="1">
      <p:cViewPr>
        <p:scale>
          <a:sx n="90" d="100"/>
          <a:sy n="90" d="100"/>
        </p:scale>
        <p:origin x="80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ypal.com/docs/api-basics/notifications/webhooks/" TargetMode="External"/><Relationship Id="rId2" Type="http://schemas.openxmlformats.org/officeDocument/2006/relationships/hyperlink" Target="https://docs.github.com/en/developers/webhooks-and-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dpress.com/support/webhooks/" TargetMode="External"/><Relationship Id="rId4" Type="http://schemas.openxmlformats.org/officeDocument/2006/relationships/hyperlink" Target="https://developer.atlassian.com/server/jira/platform/webhook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ypal.com/docs/api-basics/notifications/webhooks/" TargetMode="External"/><Relationship Id="rId2" Type="http://schemas.openxmlformats.org/officeDocument/2006/relationships/hyperlink" Target="https://docs.github.com/en/developers/webhooks-and-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dpress.com/support/webhooks/" TargetMode="External"/><Relationship Id="rId4" Type="http://schemas.openxmlformats.org/officeDocument/2006/relationships/hyperlink" Target="https://developer.atlassian.com/server/jira/platform/webhook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events/spec/blob/v1.0.1/spec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events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-usecases" TargetMode="External"/><Relationship Id="rId2" Type="http://schemas.openxmlformats.org/officeDocument/2006/relationships/hyperlink" Target="https://github.com/w3c/wot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issues/613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w3c/wot-architecture/issues/6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architecture/issues?q=assignee%3Aegekorkan+is%3Aopen" TargetMode="External"/><Relationship Id="rId5" Type="http://schemas.openxmlformats.org/officeDocument/2006/relationships/hyperlink" Target="https://github.com/w3c/wot-architecture/issues/611" TargetMode="External"/><Relationship Id="rId4" Type="http://schemas.openxmlformats.org/officeDocument/2006/relationships/hyperlink" Target="https://github.com/w3c/wot-architecture/issues/61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Architecture +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26 Oct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3931-2721-9F4F-A378-EBA63F41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89C1-5938-7445-B611-97357E1C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DE" dirty="0"/>
              <a:t>Implementation Report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Explainer Document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Help and contributions are very welcome.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3C1CE-0B5B-DC47-8B75-448DA36F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69DDA-0929-9849-84D6-68A63A8C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85CAD-17DE-D745-B71A-FB6BD0DE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5C3-162C-1F46-B953-B812C80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Publication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2D7-4D59-6C4D-8358-BBB81355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Tentative, based on the planned 6 months charter extension.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Architecture Feature Freeze: Jan 31, 2022</a:t>
            </a:r>
          </a:p>
          <a:p>
            <a:pPr marL="0" indent="0">
              <a:buNone/>
            </a:pPr>
            <a:r>
              <a:rPr lang="en-GB" dirty="0"/>
              <a:t>CR transition: mid-March </a:t>
            </a:r>
          </a:p>
          <a:p>
            <a:pPr marL="0" indent="0">
              <a:buNone/>
            </a:pPr>
            <a:r>
              <a:rPr lang="en-GB" dirty="0"/>
              <a:t>PR transition: mid-April</a:t>
            </a:r>
          </a:p>
          <a:p>
            <a:pPr marL="0" indent="0">
              <a:buNone/>
            </a:pPr>
            <a:r>
              <a:rPr lang="en-GB" dirty="0"/>
              <a:t>REC transition: before end of extended charter end of July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577EB-ACB5-7648-8E41-3834036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7252-0A8B-A945-B667-F8750BAC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23A643-C64D-8E4E-A30D-B37D1C5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2046-7E33-4E4E-8B6E-695FA59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WoT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923E-C449-9C40-B5BD-E5B6F6EC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955-FAF2-594B-9959-A5FC2A55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E629-DD79-7844-A1C5-F140BB5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5B9E-A3CF-3447-98A6-063A0B03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BF04-2067-A14B-8021-3ABFAF54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WoT profile?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F342-3225-CB42-A6EC-B7920273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b="1" dirty="0" err="1"/>
              <a:t>WoT</a:t>
            </a:r>
            <a:r>
              <a:rPr lang="en-GB" b="1" dirty="0"/>
              <a:t> Profile </a:t>
            </a:r>
            <a:r>
              <a:rPr lang="en-GB" dirty="0"/>
              <a:t>is a </a:t>
            </a:r>
            <a:r>
              <a:rPr lang="en-GB" u="sng" dirty="0"/>
              <a:t>normative subset</a:t>
            </a:r>
            <a:r>
              <a:rPr lang="en-GB" dirty="0"/>
              <a:t> of a </a:t>
            </a:r>
            <a:r>
              <a:rPr lang="en-GB" i="1" dirty="0" err="1"/>
              <a:t>WoT</a:t>
            </a:r>
            <a:r>
              <a:rPr lang="en-GB" dirty="0"/>
              <a:t> </a:t>
            </a:r>
            <a:r>
              <a:rPr lang="en-GB" i="1" dirty="0"/>
              <a:t>Thing Description </a:t>
            </a:r>
            <a:r>
              <a:rPr lang="en-GB" dirty="0"/>
              <a:t>with a </a:t>
            </a:r>
            <a:r>
              <a:rPr lang="en-GB" u="sng" dirty="0"/>
              <a:t>normative binding </a:t>
            </a:r>
            <a:r>
              <a:rPr lang="en-GB" dirty="0"/>
              <a:t>to a selected protocol.</a:t>
            </a:r>
          </a:p>
          <a:p>
            <a:endParaRPr lang="en-GB" dirty="0"/>
          </a:p>
          <a:p>
            <a:r>
              <a:rPr lang="en-GB" dirty="0"/>
              <a:t>Profiles guarantee </a:t>
            </a:r>
            <a:r>
              <a:rPr lang="en-GB" b="1" dirty="0"/>
              <a:t>interoperability</a:t>
            </a:r>
            <a:r>
              <a:rPr lang="en-GB" dirty="0"/>
              <a:t> between compliant implementations, multiple profiles are possible.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dirty="0" err="1"/>
              <a:t>WoT</a:t>
            </a:r>
            <a:r>
              <a:rPr lang="en-GB" b="1" dirty="0"/>
              <a:t> Profile Specification </a:t>
            </a:r>
            <a:r>
              <a:rPr lang="en-GB" dirty="0"/>
              <a:t>defines a </a:t>
            </a:r>
            <a:r>
              <a:rPr lang="en-GB" b="1" dirty="0"/>
              <a:t>normative</a:t>
            </a:r>
            <a:r>
              <a:rPr lang="en-GB" dirty="0"/>
              <a:t> set of </a:t>
            </a:r>
            <a:r>
              <a:rPr lang="en-GB" i="1" dirty="0"/>
              <a:t>constraints and rules </a:t>
            </a:r>
            <a:r>
              <a:rPr lang="en-GB" dirty="0"/>
              <a:t>on the </a:t>
            </a:r>
            <a:r>
              <a:rPr lang="en-GB" b="1" dirty="0"/>
              <a:t>data model</a:t>
            </a:r>
            <a:r>
              <a:rPr lang="en-GB" dirty="0"/>
              <a:t>, </a:t>
            </a:r>
            <a:r>
              <a:rPr lang="en-GB" b="1" dirty="0"/>
              <a:t>representation format</a:t>
            </a:r>
            <a:r>
              <a:rPr lang="en-GB" dirty="0"/>
              <a:t> and </a:t>
            </a:r>
            <a:r>
              <a:rPr lang="en-GB" b="1" dirty="0"/>
              <a:t>protocol binding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These constraints and rules set limitations and make decisions that reduce the complexity for implementers of the </a:t>
            </a:r>
            <a:r>
              <a:rPr lang="en-GB" dirty="0" err="1"/>
              <a:t>WoT</a:t>
            </a:r>
            <a:r>
              <a:rPr lang="en-GB" dirty="0"/>
              <a:t> standard. </a:t>
            </a:r>
          </a:p>
          <a:p>
            <a:endParaRPr lang="en-GB" dirty="0"/>
          </a:p>
          <a:p>
            <a:r>
              <a:rPr lang="en-GB" dirty="0"/>
              <a:t>The rules are prescriptive, to ensure that compliant implementations satisfy the semantic guarantees implied by them.</a:t>
            </a:r>
          </a:p>
          <a:p>
            <a:pPr marL="0" indent="0">
              <a:buNone/>
            </a:pP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AF21-1D45-4E46-AC1C-B0955B0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305B-2AB4-F740-B102-70AABD0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5C8059-D531-C145-A779-BAEBF126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9A5-7479-9B4B-AA41-E8819E6E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Core Profile for HTTP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C0F09-C3A7-3146-AAB7-6CB6D70F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A911-75F0-8D41-9549-9C5B0FEC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CA7F29-8E66-B443-B03B-318F20B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9ED4A3-7AD0-3E4D-B6EE-C39A0F3678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0866" y="1628334"/>
            <a:ext cx="1217465" cy="19601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pPr marL="0" indent="0">
              <a:buNone/>
            </a:pPr>
            <a:r>
              <a:rPr lang="de-DE" sz="2000" dirty="0"/>
              <a:t>Properties</a:t>
            </a:r>
            <a:endParaRPr lang="en-D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A9BC7-987A-954E-AB75-4ADE331625AA}"/>
              </a:ext>
            </a:extLst>
          </p:cNvPr>
          <p:cNvSpPr txBox="1"/>
          <p:nvPr/>
        </p:nvSpPr>
        <p:spPr>
          <a:xfrm>
            <a:off x="970866" y="3773995"/>
            <a:ext cx="1332974" cy="176909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000" dirty="0"/>
              <a:t>HTTP(S)</a:t>
            </a:r>
          </a:p>
          <a:p>
            <a:r>
              <a:rPr lang="en-DE" sz="2000" dirty="0"/>
              <a:t>Binding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65C0B-D185-3444-A985-87E739847F8F}"/>
              </a:ext>
            </a:extLst>
          </p:cNvPr>
          <p:cNvSpPr txBox="1"/>
          <p:nvPr/>
        </p:nvSpPr>
        <p:spPr>
          <a:xfrm>
            <a:off x="3200189" y="3795811"/>
            <a:ext cx="1332974" cy="1769096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MQTT</a:t>
            </a:r>
          </a:p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Binding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18572-260C-9244-84C1-2150724B7A25}"/>
              </a:ext>
            </a:extLst>
          </p:cNvPr>
          <p:cNvSpPr txBox="1"/>
          <p:nvPr/>
        </p:nvSpPr>
        <p:spPr>
          <a:xfrm>
            <a:off x="7725146" y="3795811"/>
            <a:ext cx="1332974" cy="1769096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other</a:t>
            </a:r>
          </a:p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Bindings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60270-2153-B34E-B407-F306C136D32C}"/>
              </a:ext>
            </a:extLst>
          </p:cNvPr>
          <p:cNvSpPr txBox="1"/>
          <p:nvPr/>
        </p:nvSpPr>
        <p:spPr>
          <a:xfrm>
            <a:off x="5495823" y="3795811"/>
            <a:ext cx="1332974" cy="1769096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Echonet</a:t>
            </a:r>
          </a:p>
          <a:p>
            <a:r>
              <a:rPr lang="en-DE" sz="2000" dirty="0">
                <a:solidFill>
                  <a:schemeClr val="dk1">
                    <a:alpha val="18582"/>
                  </a:schemeClr>
                </a:solidFill>
              </a:rPr>
              <a:t>Binding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646C3724-7920-564A-95D0-6F5518B9F58E}"/>
              </a:ext>
            </a:extLst>
          </p:cNvPr>
          <p:cNvSpPr txBox="1">
            <a:spLocks/>
          </p:cNvSpPr>
          <p:nvPr/>
        </p:nvSpPr>
        <p:spPr>
          <a:xfrm>
            <a:off x="2473463" y="1628333"/>
            <a:ext cx="1217465" cy="19601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Actions</a:t>
            </a:r>
            <a:endParaRPr lang="en-DE" sz="20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AA328D96-1036-2240-ADDA-7A4B87F19867}"/>
              </a:ext>
            </a:extLst>
          </p:cNvPr>
          <p:cNvSpPr txBox="1">
            <a:spLocks/>
          </p:cNvSpPr>
          <p:nvPr/>
        </p:nvSpPr>
        <p:spPr>
          <a:xfrm>
            <a:off x="4094269" y="1628333"/>
            <a:ext cx="1217465" cy="19601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Events</a:t>
            </a:r>
            <a:endParaRPr lang="en-DE" sz="2000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52D86ACB-4313-4842-9387-285544689FEA}"/>
              </a:ext>
            </a:extLst>
          </p:cNvPr>
          <p:cNvSpPr txBox="1">
            <a:spLocks/>
          </p:cNvSpPr>
          <p:nvPr/>
        </p:nvSpPr>
        <p:spPr>
          <a:xfrm>
            <a:off x="5795807" y="1629889"/>
            <a:ext cx="1332974" cy="19601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Links</a:t>
            </a:r>
            <a:endParaRPr lang="en-DE" sz="2000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466D586-4DCB-FE44-BDBD-BFBA5016F688}"/>
              </a:ext>
            </a:extLst>
          </p:cNvPr>
          <p:cNvSpPr txBox="1">
            <a:spLocks/>
          </p:cNvSpPr>
          <p:nvPr/>
        </p:nvSpPr>
        <p:spPr>
          <a:xfrm>
            <a:off x="7582069" y="1595177"/>
            <a:ext cx="1470611" cy="19601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Security</a:t>
            </a:r>
            <a:endParaRPr lang="en-D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18839-6A0D-794D-906A-1A8CEED6A533}"/>
              </a:ext>
            </a:extLst>
          </p:cNvPr>
          <p:cNvSpPr txBox="1"/>
          <p:nvPr/>
        </p:nvSpPr>
        <p:spPr>
          <a:xfrm>
            <a:off x="963131" y="2573666"/>
            <a:ext cx="8115300" cy="1754326"/>
          </a:xfrm>
          <a:prstGeom prst="rect">
            <a:avLst/>
          </a:prstGeom>
          <a:solidFill>
            <a:srgbClr val="00B050">
              <a:alpha val="62000"/>
            </a:srgbClr>
          </a:solidFill>
          <a:ln w="1270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endParaRPr lang="en-GB" dirty="0">
              <a:solidFill>
                <a:schemeClr val="bg1"/>
              </a:solidFill>
            </a:endParaRPr>
          </a:p>
          <a:p>
            <a:pPr lvl="1" algn="ctr"/>
            <a:endParaRPr lang="en-GB" dirty="0">
              <a:solidFill>
                <a:schemeClr val="bg1"/>
              </a:solidFill>
            </a:endParaRPr>
          </a:p>
          <a:p>
            <a:pPr lvl="1" algn="ctr"/>
            <a:r>
              <a:rPr lang="en-GB" dirty="0">
                <a:solidFill>
                  <a:schemeClr val="bg1"/>
                </a:solidFill>
              </a:rPr>
              <a:t>Core Data Model</a:t>
            </a:r>
          </a:p>
          <a:p>
            <a:pPr lvl="1" algn="ctr"/>
            <a:endParaRPr lang="en-GB" dirty="0">
              <a:solidFill>
                <a:schemeClr val="bg1"/>
              </a:solidFill>
            </a:endParaRPr>
          </a:p>
          <a:p>
            <a:pPr lvl="1" algn="ctr"/>
            <a:r>
              <a:rPr lang="en-GB" dirty="0">
                <a:solidFill>
                  <a:schemeClr val="bg1"/>
                </a:solidFill>
              </a:rPr>
              <a:t>Clarifications, Constraints, Recommended Practice</a:t>
            </a:r>
          </a:p>
          <a:p>
            <a:pPr lvl="1"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4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774F-8380-A84B-BB53-CBF9C7F8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 Cases for Profiles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4A12-3F06-9B45-ADA1-42A80EC2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000750"/>
            <a:ext cx="4114800" cy="365125"/>
          </a:xfr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6037A-AB3C-C54D-AB62-EE0D8C4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5A0194-CBBB-824D-B58E-6AC9DA7F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A37BC-792E-4447-A2E3-F69451BEB00D}"/>
              </a:ext>
            </a:extLst>
          </p:cNvPr>
          <p:cNvSpPr txBox="1"/>
          <p:nvPr/>
        </p:nvSpPr>
        <p:spPr>
          <a:xfrm>
            <a:off x="10070257" y="1151430"/>
            <a:ext cx="1244600" cy="51480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400" dirty="0"/>
              <a:t>Liaisons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D0D43-26E0-D14D-A9F3-5A48630B6B50}"/>
              </a:ext>
            </a:extLst>
          </p:cNvPr>
          <p:cNvSpPr txBox="1"/>
          <p:nvPr/>
        </p:nvSpPr>
        <p:spPr>
          <a:xfrm>
            <a:off x="922635" y="1156400"/>
            <a:ext cx="701767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Agriculture</a:t>
            </a:r>
            <a:endParaRPr lang="en-D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7C7A2-C5A8-8341-8194-C5EA2FB6D805}"/>
              </a:ext>
            </a:extLst>
          </p:cNvPr>
          <p:cNvSpPr txBox="1"/>
          <p:nvPr/>
        </p:nvSpPr>
        <p:spPr>
          <a:xfrm>
            <a:off x="163625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Smart Cities</a:t>
            </a:r>
            <a:endParaRPr lang="en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2EEA-D23B-194B-93B6-A07DB15B6570}"/>
              </a:ext>
            </a:extLst>
          </p:cNvPr>
          <p:cNvSpPr txBox="1"/>
          <p:nvPr/>
        </p:nvSpPr>
        <p:spPr>
          <a:xfrm>
            <a:off x="226879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Building Technologies</a:t>
            </a:r>
            <a:endParaRPr lang="en-DE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A5448-7429-9748-B98D-799C191E2D74}"/>
              </a:ext>
            </a:extLst>
          </p:cNvPr>
          <p:cNvSpPr txBox="1"/>
          <p:nvPr/>
        </p:nvSpPr>
        <p:spPr>
          <a:xfrm>
            <a:off x="290133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Manufacturing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089ED-8EF9-A146-95E2-5A675A792B95}"/>
              </a:ext>
            </a:extLst>
          </p:cNvPr>
          <p:cNvSpPr txBox="1"/>
          <p:nvPr/>
        </p:nvSpPr>
        <p:spPr>
          <a:xfrm>
            <a:off x="3533098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Retail</a:t>
            </a:r>
            <a:endParaRPr lang="en-D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542D2-0A70-164E-ADF0-7D3C0B622035}"/>
              </a:ext>
            </a:extLst>
          </p:cNvPr>
          <p:cNvSpPr txBox="1"/>
          <p:nvPr/>
        </p:nvSpPr>
        <p:spPr>
          <a:xfrm>
            <a:off x="4164857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Retail</a:t>
            </a:r>
            <a:endParaRPr lang="en-D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97F7C-2237-C645-B0A3-612D68D69D26}"/>
              </a:ext>
            </a:extLst>
          </p:cNvPr>
          <p:cNvSpPr txBox="1"/>
          <p:nvPr/>
        </p:nvSpPr>
        <p:spPr>
          <a:xfrm>
            <a:off x="4782863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Health</a:t>
            </a:r>
            <a:endParaRPr lang="en-D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93478-7643-1540-BAAE-A181CF5F19DA}"/>
              </a:ext>
            </a:extLst>
          </p:cNvPr>
          <p:cNvSpPr txBox="1"/>
          <p:nvPr/>
        </p:nvSpPr>
        <p:spPr>
          <a:xfrm>
            <a:off x="5414622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Energy</a:t>
            </a:r>
            <a:endParaRPr lang="en-D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0348A-FEDD-BA40-A5BD-AC9EA94E7FB7}"/>
              </a:ext>
            </a:extLst>
          </p:cNvPr>
          <p:cNvSpPr txBox="1"/>
          <p:nvPr/>
        </p:nvSpPr>
        <p:spPr>
          <a:xfrm>
            <a:off x="6046381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Transportation</a:t>
            </a:r>
            <a:endParaRPr lang="en-DE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790A9-F977-FF47-8FB6-7C5E87BBFCD0}"/>
              </a:ext>
            </a:extLst>
          </p:cNvPr>
          <p:cNvSpPr txBox="1"/>
          <p:nvPr/>
        </p:nvSpPr>
        <p:spPr>
          <a:xfrm>
            <a:off x="6672762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Automotive</a:t>
            </a:r>
            <a:endParaRPr lang="en-DE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53B2E-A6E4-E347-8564-B305D620E9DA}"/>
              </a:ext>
            </a:extLst>
          </p:cNvPr>
          <p:cNvSpPr txBox="1"/>
          <p:nvPr/>
        </p:nvSpPr>
        <p:spPr>
          <a:xfrm>
            <a:off x="7311461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Smart Home</a:t>
            </a:r>
            <a:endParaRPr lang="en-DE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7815F-35A4-DD47-A7C9-3DE1F151FFAC}"/>
              </a:ext>
            </a:extLst>
          </p:cNvPr>
          <p:cNvSpPr txBox="1"/>
          <p:nvPr/>
        </p:nvSpPr>
        <p:spPr>
          <a:xfrm>
            <a:off x="7947483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Education</a:t>
            </a:r>
            <a:endParaRPr lang="en-D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098B0-8976-194C-AF3B-5CF3C343285E}"/>
              </a:ext>
            </a:extLst>
          </p:cNvPr>
          <p:cNvSpPr txBox="1"/>
          <p:nvPr/>
        </p:nvSpPr>
        <p:spPr>
          <a:xfrm>
            <a:off x="8583505" y="1151430"/>
            <a:ext cx="1474895" cy="5148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rIns="0" rtlCol="0" anchor="ctr" anchorCtr="1">
            <a:noAutofit/>
          </a:bodyPr>
          <a:lstStyle/>
          <a:p>
            <a:pPr marL="46038" lvl="1"/>
            <a:r>
              <a:rPr lang="en-DE" sz="3200" dirty="0"/>
              <a:t>Require-ments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676FB-6D5B-714F-9393-CF2EB2627BC4}"/>
              </a:ext>
            </a:extLst>
          </p:cNvPr>
          <p:cNvSpPr txBox="1"/>
          <p:nvPr/>
        </p:nvSpPr>
        <p:spPr>
          <a:xfrm>
            <a:off x="910777" y="3352469"/>
            <a:ext cx="76608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Security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76C8B9-719A-F040-A0C1-DACA131C25DA}"/>
              </a:ext>
            </a:extLst>
          </p:cNvPr>
          <p:cNvSpPr txBox="1"/>
          <p:nvPr/>
        </p:nvSpPr>
        <p:spPr>
          <a:xfrm>
            <a:off x="910777" y="3715684"/>
            <a:ext cx="76608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Discovery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04518-5483-6044-B1D3-C6546EA056E8}"/>
              </a:ext>
            </a:extLst>
          </p:cNvPr>
          <p:cNvSpPr txBox="1"/>
          <p:nvPr/>
        </p:nvSpPr>
        <p:spPr>
          <a:xfrm>
            <a:off x="913661" y="4083668"/>
            <a:ext cx="76579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Multi-Vendor System Integration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ECF8-F2E6-294F-9D2E-2C052EAB3100}"/>
              </a:ext>
            </a:extLst>
          </p:cNvPr>
          <p:cNvSpPr txBox="1"/>
          <p:nvPr/>
        </p:nvSpPr>
        <p:spPr>
          <a:xfrm>
            <a:off x="916545" y="4457689"/>
            <a:ext cx="76579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 Out of the box interoperability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0BB74-B16D-6247-ADC7-0181C1D6B785}"/>
              </a:ext>
            </a:extLst>
          </p:cNvPr>
          <p:cNvSpPr txBox="1"/>
          <p:nvPr/>
        </p:nvSpPr>
        <p:spPr>
          <a:xfrm>
            <a:off x="916545" y="4822332"/>
            <a:ext cx="76579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Digital Twins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E693C8-1A92-6246-AE30-32B6F1A87228}"/>
              </a:ext>
            </a:extLst>
          </p:cNvPr>
          <p:cNvSpPr txBox="1"/>
          <p:nvPr/>
        </p:nvSpPr>
        <p:spPr>
          <a:xfrm>
            <a:off x="916545" y="5188754"/>
            <a:ext cx="76579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Cross Protocol Interworking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467D65-C741-AC47-8A63-5F1693F0F2FB}"/>
              </a:ext>
            </a:extLst>
          </p:cNvPr>
          <p:cNvSpPr txBox="1"/>
          <p:nvPr/>
        </p:nvSpPr>
        <p:spPr>
          <a:xfrm>
            <a:off x="916545" y="5558086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Multimodal System 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E862BD-F5D6-F343-AB35-3628DF4E3771}"/>
              </a:ext>
            </a:extLst>
          </p:cNvPr>
          <p:cNvSpPr txBox="1"/>
          <p:nvPr/>
        </p:nvSpPr>
        <p:spPr>
          <a:xfrm>
            <a:off x="916545" y="5930191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425224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7B2F-6F65-284A-9331-42E1098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Use Case </a:t>
            </a:r>
            <a:br>
              <a:rPr lang="en-DE" dirty="0"/>
            </a:br>
            <a:r>
              <a:rPr lang="en-DE" dirty="0"/>
              <a:t>Cross protocol interworking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45B2-82E4-1D41-BC1C-5961BB9B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smart city, home and industrial scenarios various devices are connected to a common network. These devices implement different protocols. </a:t>
            </a:r>
          </a:p>
          <a:p>
            <a:pPr marL="0" indent="0">
              <a:buNone/>
            </a:pPr>
            <a:r>
              <a:rPr lang="en-GB" dirty="0"/>
              <a:t>To enable interoperability, an "agent" needs to communicate across different protocols. Platforms for this agent can be edge devices, gateways or cloud services. </a:t>
            </a:r>
          </a:p>
          <a:p>
            <a:pPr marL="0" indent="0">
              <a:buNone/>
            </a:pPr>
            <a:r>
              <a:rPr lang="en-GB" dirty="0"/>
              <a:t>Interoperability across protocols is a must for all user scenarios that integrate devices from more than one protocol.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Core requirements: Common data model across protocols,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119B4-E2CF-6349-B77F-9464BA3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5461-E6CB-A84E-9514-1C1BF094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72A92C-ECB9-9F43-8C15-6C4D62F6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7B2F-6F65-284A-9331-42E1098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Use Case</a:t>
            </a:r>
            <a:br>
              <a:rPr lang="en-DE" dirty="0"/>
            </a:br>
            <a:r>
              <a:rPr lang="en-DE" dirty="0"/>
              <a:t>Out of the box 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45B2-82E4-1D41-BC1C-5961BB9B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a device owner, I want to know whether a device will work with my system before I purchase it to avoid wasting money.</a:t>
            </a:r>
          </a:p>
          <a:p>
            <a:pPr marL="0" indent="0">
              <a:buNone/>
            </a:pPr>
            <a:r>
              <a:rPr lang="en-GB" dirty="0"/>
              <a:t>As a developer, I want to be able to validate that a Thing will be compatible with a Consumer without having to test against every possible consumer.</a:t>
            </a:r>
          </a:p>
          <a:p>
            <a:pPr marL="0" indent="0">
              <a:buNone/>
            </a:pPr>
            <a:r>
              <a:rPr lang="en-GB" dirty="0"/>
              <a:t>As a cloud provider I want to onboard, manage and communicate with as many devices as possible out of the box. This should be possible without device specific customization.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119B4-E2CF-6349-B77F-9464BA3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5461-E6CB-A84E-9514-1C1BF094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72A92C-ECB9-9F43-8C15-6C4D62F6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62A-03BD-5845-B67C-A411D3F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requirements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9DAA-314F-7045-ADCB-0BA00910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Data Model:</a:t>
            </a:r>
          </a:p>
          <a:p>
            <a:r>
              <a:rPr lang="en-GB" dirty="0"/>
              <a:t>common metadata</a:t>
            </a:r>
          </a:p>
          <a:p>
            <a:r>
              <a:rPr lang="en-GB" dirty="0"/>
              <a:t>common unit/metrics system</a:t>
            </a:r>
          </a:p>
          <a:p>
            <a:r>
              <a:rPr lang="en-GB" dirty="0"/>
              <a:t>Common time formats </a:t>
            </a:r>
          </a:p>
          <a:p>
            <a:r>
              <a:rPr lang="en-GB" dirty="0"/>
              <a:t>Constrained data model across protocols</a:t>
            </a:r>
          </a:p>
          <a:p>
            <a:r>
              <a:rPr lang="en-GB" dirty="0"/>
              <a:t>Naming conventions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Protocol binding:</a:t>
            </a:r>
          </a:p>
          <a:p>
            <a:r>
              <a:rPr lang="en-GB" dirty="0"/>
              <a:t>Unambiguous protocol binding</a:t>
            </a:r>
          </a:p>
          <a:p>
            <a:r>
              <a:rPr lang="en-GB" dirty="0"/>
              <a:t>Clarifications and constraints</a:t>
            </a:r>
          </a:p>
          <a:p>
            <a:r>
              <a:rPr lang="en-GB" dirty="0"/>
              <a:t>Fully specified interaction semantics for properties, actions and events</a:t>
            </a:r>
          </a:p>
          <a:p>
            <a:r>
              <a:rPr lang="en-GB" dirty="0"/>
              <a:t>Fully specified error behaviour</a:t>
            </a:r>
          </a:p>
          <a:p>
            <a:endParaRPr lang="en-GB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6A293-3D0E-E247-9EDF-2F6AEE5B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CB596-1F9C-0A43-99CA-748A5383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2CB8E4-D76D-574F-A4EA-055C583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62DA-33D2-D144-9254-07BC1E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BA56-A11C-1446-B5B7-0EF58A21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Defining a core/baseline profile with a HTTP binding.</a:t>
            </a:r>
          </a:p>
          <a:p>
            <a:r>
              <a:rPr lang="en-DE" dirty="0"/>
              <a:t>Identifying constraints and rules on the data model.</a:t>
            </a:r>
          </a:p>
          <a:p>
            <a:r>
              <a:rPr lang="en-DE" dirty="0">
                <a:solidFill>
                  <a:srgbClr val="00B050"/>
                </a:solidFill>
              </a:rPr>
              <a:t>Unambiguous interaction semantics for properties, actions and events.</a:t>
            </a:r>
          </a:p>
          <a:p>
            <a:r>
              <a:rPr lang="en-DE" dirty="0">
                <a:solidFill>
                  <a:srgbClr val="00B050"/>
                </a:solidFill>
              </a:rPr>
              <a:t>Constraints on payload formats.</a:t>
            </a:r>
          </a:p>
          <a:p>
            <a:r>
              <a:rPr lang="en-DE" dirty="0">
                <a:solidFill>
                  <a:srgbClr val="00B050"/>
                </a:solidFill>
              </a:rPr>
              <a:t>Protocol binding semantics, e.g. headers, response codes.</a:t>
            </a:r>
          </a:p>
          <a:p>
            <a:r>
              <a:rPr lang="en-DE" dirty="0"/>
              <a:t>Best practice security requirements.</a:t>
            </a:r>
          </a:p>
          <a:p>
            <a:r>
              <a:rPr lang="en-DE" dirty="0"/>
              <a:t>Compliance - TD Validation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85A1-0EB6-DF49-B594-FB5F2214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B8192-ACDE-C849-9626-3CF43F0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FF725B-F6AD-0F4E-9E7D-9DB12E2A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+ 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Agenda:</a:t>
            </a:r>
          </a:p>
          <a:p>
            <a:r>
              <a:rPr lang="en-CA" dirty="0"/>
              <a:t>Architecture Task Force</a:t>
            </a:r>
          </a:p>
          <a:p>
            <a:pPr lvl="1"/>
            <a:r>
              <a:rPr lang="en-CA" dirty="0"/>
              <a:t>People and Deliverables</a:t>
            </a:r>
          </a:p>
          <a:p>
            <a:pPr lvl="1"/>
            <a:r>
              <a:rPr lang="en-CA" dirty="0"/>
              <a:t>Current work</a:t>
            </a:r>
          </a:p>
          <a:p>
            <a:pPr lvl="1"/>
            <a:r>
              <a:rPr lang="en-CA" dirty="0"/>
              <a:t>Next steps</a:t>
            </a:r>
          </a:p>
          <a:p>
            <a:pPr lvl="1"/>
            <a:r>
              <a:rPr lang="en-CA" dirty="0"/>
              <a:t>Publication schedule</a:t>
            </a:r>
          </a:p>
          <a:p>
            <a:endParaRPr lang="en-CA" dirty="0"/>
          </a:p>
          <a:p>
            <a:r>
              <a:rPr lang="en-CA" dirty="0"/>
              <a:t>Profiles</a:t>
            </a:r>
          </a:p>
          <a:p>
            <a:pPr lvl="1"/>
            <a:r>
              <a:rPr lang="en-DE" dirty="0"/>
              <a:t>Introduction to WoT profiles</a:t>
            </a:r>
            <a:endParaRPr lang="en-CA" dirty="0"/>
          </a:p>
          <a:p>
            <a:pPr lvl="1"/>
            <a:r>
              <a:rPr lang="en-CA" dirty="0"/>
              <a:t>Use Cases and Core Requirements</a:t>
            </a:r>
          </a:p>
          <a:p>
            <a:pPr lvl="1"/>
            <a:r>
              <a:rPr lang="en-CA" dirty="0"/>
              <a:t>Current work</a:t>
            </a:r>
          </a:p>
          <a:p>
            <a:pPr lvl="1"/>
            <a:r>
              <a:rPr lang="en-CA" dirty="0"/>
              <a:t>Open issues</a:t>
            </a:r>
          </a:p>
          <a:p>
            <a:pPr lvl="1"/>
            <a:r>
              <a:rPr lang="en-CA" dirty="0"/>
              <a:t>Proposal for a </a:t>
            </a:r>
            <a:r>
              <a:rPr lang="en-GB" dirty="0"/>
              <a:t>“Push” event model</a:t>
            </a:r>
          </a:p>
          <a:p>
            <a:pPr lvl="1"/>
            <a:r>
              <a:rPr lang="en-CA" dirty="0"/>
              <a:t>Next steps</a:t>
            </a:r>
          </a:p>
          <a:p>
            <a:pPr lvl="1"/>
            <a:r>
              <a:rPr lang="en-CA" dirty="0"/>
              <a:t>Publication schedule</a:t>
            </a:r>
          </a:p>
          <a:p>
            <a:pPr lvl="1"/>
            <a:endParaRPr lang="en-CA" dirty="0"/>
          </a:p>
          <a:p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126A-97C2-1143-A826-F51FBE86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6029-65A7-AB44-9805-6523381C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DE" dirty="0"/>
              <a:t>Core data model section</a:t>
            </a:r>
          </a:p>
          <a:p>
            <a:r>
              <a:rPr lang="en-DE" dirty="0"/>
              <a:t>Ongoing discussion in several PRs</a:t>
            </a:r>
          </a:p>
          <a:p>
            <a:r>
              <a:rPr lang="en-DE" dirty="0"/>
              <a:t>Current constraints need to be reworked</a:t>
            </a:r>
          </a:p>
          <a:p>
            <a:r>
              <a:rPr lang="en-DE" dirty="0"/>
              <a:t>One TF member proposed removal of the entire section, this would break cross-protocol interoperability use cases and impact OOTB interoperability</a:t>
            </a:r>
          </a:p>
          <a:p>
            <a:endParaRPr lang="en-DE" dirty="0"/>
          </a:p>
          <a:p>
            <a:pPr marL="0" indent="0">
              <a:buNone/>
            </a:pPr>
            <a:r>
              <a:rPr lang="en-GB" dirty="0"/>
              <a:t>Event model limitations</a:t>
            </a:r>
          </a:p>
          <a:p>
            <a:r>
              <a:rPr lang="en-GB" dirty="0"/>
              <a:t>Current model is a “Consumer Pull model” using SSE</a:t>
            </a:r>
          </a:p>
          <a:p>
            <a:r>
              <a:rPr lang="en-GB" dirty="0"/>
              <a:t>Requires an open socket connection for each subscription</a:t>
            </a:r>
          </a:p>
          <a:p>
            <a:r>
              <a:rPr lang="en-GB" dirty="0"/>
              <a:t>Does not support firewalls</a:t>
            </a:r>
          </a:p>
          <a:p>
            <a:r>
              <a:rPr lang="en-GB" dirty="0"/>
              <a:t>Does not scale to cloud scenarios</a:t>
            </a:r>
          </a:p>
          <a:p>
            <a:r>
              <a:rPr lang="en-GB" dirty="0"/>
              <a:t>Works only in closed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72A60-2ED7-C540-BB9C-2118DCD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73983-BB2E-004E-A5E9-575A398F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76EDEE-223F-AC48-9E5E-4785C1F0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3DEC-96AA-D246-BECF-92F309AA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Proposal for a “Push” event model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9C8-C796-2A4A-9F9A-6BB50BC1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DE" dirty="0"/>
              <a:t>In typical cloud scenarios devices are not reachable from the internet</a:t>
            </a:r>
          </a:p>
          <a:p>
            <a:r>
              <a:rPr lang="en-DE" dirty="0"/>
              <a:t>Devices send messages and events via firewalls</a:t>
            </a:r>
          </a:p>
          <a:p>
            <a:r>
              <a:rPr lang="en-DE" dirty="0"/>
              <a:t>Only on-demand network traffic, no open connection if no messages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Pull model wastes significant resources</a:t>
            </a:r>
          </a:p>
          <a:p>
            <a:r>
              <a:rPr lang="en-DE" dirty="0"/>
              <a:t>open connections to thousands of devices even if no traffic</a:t>
            </a:r>
          </a:p>
          <a:p>
            <a:r>
              <a:rPr lang="en-GB" dirty="0"/>
              <a:t>Network traffic </a:t>
            </a:r>
            <a:r>
              <a:rPr lang="en-DE" dirty="0"/>
              <a:t>overhead due to timeouts and reconnects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Webhooks over HTTP are industry standard for scalable event systems, see for example:</a:t>
            </a:r>
          </a:p>
          <a:p>
            <a:r>
              <a:rPr lang="en-DE" dirty="0"/>
              <a:t>Github: </a:t>
            </a:r>
            <a:r>
              <a:rPr lang="en-GB" dirty="0">
                <a:hlinkClick r:id="rId2"/>
              </a:rPr>
              <a:t>https://docs.github.com/en/developers/webhooks-and-events</a:t>
            </a:r>
            <a:endParaRPr lang="en-DE" dirty="0"/>
          </a:p>
          <a:p>
            <a:r>
              <a:rPr lang="en-DE" dirty="0"/>
              <a:t>Paypal: </a:t>
            </a:r>
            <a:r>
              <a:rPr lang="en-GB" dirty="0">
                <a:hlinkClick r:id="rId3"/>
              </a:rPr>
              <a:t>https://developer.paypal.com/docs/api-basics/notifications/webhooks/</a:t>
            </a:r>
            <a:endParaRPr lang="en-GB" dirty="0"/>
          </a:p>
          <a:p>
            <a:r>
              <a:rPr lang="en-GB" dirty="0"/>
              <a:t>Atlassian: </a:t>
            </a:r>
            <a:r>
              <a:rPr lang="en-GB" dirty="0">
                <a:hlinkClick r:id="rId4"/>
              </a:rPr>
              <a:t>https://developer.atlassian.com/server/jira/platform/webhooks/</a:t>
            </a:r>
            <a:endParaRPr lang="en-GB" dirty="0"/>
          </a:p>
          <a:p>
            <a:r>
              <a:rPr lang="en-GB" dirty="0" err="1"/>
              <a:t>Wordpress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https://wordpress.com/support/webhooks/</a:t>
            </a: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CB1A-B772-3B40-A49C-B160F7A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A1B3D-C77E-5140-8C3D-6F268F6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D78575-2E28-4B48-877A-A1E6EA9B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3DEC-96AA-D246-BECF-92F309AA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Proposal for a “Push” event 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9C8-C796-2A4A-9F9A-6BB50BC1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DE" dirty="0"/>
              <a:t>In typical cloud scenarios devices are not reachable from the internet</a:t>
            </a:r>
          </a:p>
          <a:p>
            <a:r>
              <a:rPr lang="en-DE" dirty="0"/>
              <a:t>Devices send messages and events via firewalls</a:t>
            </a:r>
          </a:p>
          <a:p>
            <a:r>
              <a:rPr lang="en-DE" dirty="0"/>
              <a:t>Only on-demand network traffic, no open connection if no messages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Pull model wastes significant resources</a:t>
            </a:r>
          </a:p>
          <a:p>
            <a:r>
              <a:rPr lang="en-DE" dirty="0"/>
              <a:t>open connections to thousands of devices even if no traffic</a:t>
            </a:r>
          </a:p>
          <a:p>
            <a:r>
              <a:rPr lang="en-GB" dirty="0"/>
              <a:t>Network traffic </a:t>
            </a:r>
            <a:r>
              <a:rPr lang="en-DE" dirty="0"/>
              <a:t>overhead due to timeouts and reconnects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Webhooks over HTTP(S) are commonly used for scalable event systems, see for example:</a:t>
            </a:r>
          </a:p>
          <a:p>
            <a:r>
              <a:rPr lang="en-DE" dirty="0"/>
              <a:t>Github: </a:t>
            </a:r>
            <a:r>
              <a:rPr lang="en-GB" dirty="0">
                <a:hlinkClick r:id="rId2"/>
              </a:rPr>
              <a:t>https://docs.github.com/en/developers/webhooks-and-events</a:t>
            </a:r>
            <a:endParaRPr lang="en-DE" dirty="0"/>
          </a:p>
          <a:p>
            <a:r>
              <a:rPr lang="en-DE" dirty="0"/>
              <a:t>Paypal: </a:t>
            </a:r>
            <a:r>
              <a:rPr lang="en-GB" dirty="0">
                <a:hlinkClick r:id="rId3"/>
              </a:rPr>
              <a:t>https://developer.paypal.com/docs/api-basics/notifications/webhooks/</a:t>
            </a:r>
            <a:endParaRPr lang="en-GB" dirty="0"/>
          </a:p>
          <a:p>
            <a:r>
              <a:rPr lang="en-GB" dirty="0"/>
              <a:t>Atlassian: </a:t>
            </a:r>
            <a:r>
              <a:rPr lang="en-GB" dirty="0">
                <a:hlinkClick r:id="rId4"/>
              </a:rPr>
              <a:t>https://developer.atlassian.com/server/jira/platform/webhooks/</a:t>
            </a:r>
            <a:endParaRPr lang="en-GB" dirty="0"/>
          </a:p>
          <a:p>
            <a:r>
              <a:rPr lang="en-GB" dirty="0" err="1"/>
              <a:t>Wordpress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https://wordpress.com/support/webhooks/</a:t>
            </a: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CB1A-B772-3B40-A49C-B160F7A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A1B3D-C77E-5140-8C3D-6F268F6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D78575-2E28-4B48-877A-A1E6EA9B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59A4-B842-5346-B121-59BD553F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Push event model 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441E-DEB6-304F-95A7-69E782A4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803"/>
            <a:ext cx="10515600" cy="4432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DE" dirty="0"/>
              <a:t>Follow Industry best practice:</a:t>
            </a:r>
          </a:p>
          <a:p>
            <a:endParaRPr lang="en-DE" dirty="0"/>
          </a:p>
          <a:p>
            <a:r>
              <a:rPr lang="en-DE" dirty="0"/>
              <a:t>Use Webhooks over HTTP(S) for push events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Use cloud events as message payload format (</a:t>
            </a:r>
            <a:r>
              <a:rPr lang="en-GB" dirty="0">
                <a:hlinkClick r:id="rId2"/>
              </a:rPr>
              <a:t>https://github.com/cloudevents/spec/blob/v1.0.1/spec.md</a:t>
            </a:r>
            <a:r>
              <a:rPr lang="en-DE" dirty="0"/>
              <a:t>) </a:t>
            </a:r>
          </a:p>
          <a:p>
            <a:endParaRPr lang="en-DE" dirty="0"/>
          </a:p>
          <a:p>
            <a:r>
              <a:rPr lang="en-DE" dirty="0"/>
              <a:t>Provide additional clarifications:</a:t>
            </a:r>
          </a:p>
          <a:p>
            <a:pPr lvl="1"/>
            <a:r>
              <a:rPr lang="en-DE" dirty="0"/>
              <a:t>Retry and reconnect behaviour</a:t>
            </a:r>
          </a:p>
          <a:p>
            <a:pPr lvl="1"/>
            <a:r>
              <a:rPr lang="en-GB" dirty="0"/>
              <a:t>E</a:t>
            </a:r>
            <a:r>
              <a:rPr lang="en-DE" dirty="0"/>
              <a:t>rror behavior</a:t>
            </a:r>
          </a:p>
          <a:p>
            <a:pPr lvl="1"/>
            <a:r>
              <a:rPr lang="en-DE" dirty="0"/>
              <a:t>Standard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DD27-28F5-B04D-B850-41373578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58AE-8385-334A-A0A9-98B67F4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0722B-CD90-1044-B508-FE159AA6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9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0906-D6A7-F449-BFDE-36431928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are Cloud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A9B8-1378-A244-B033-831E7125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138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A specification for describing event data in a common way.</a:t>
            </a:r>
            <a:endParaRPr lang="en-DE" dirty="0"/>
          </a:p>
          <a:p>
            <a:pPr marL="0" indent="0">
              <a:buNone/>
            </a:pPr>
            <a:r>
              <a:rPr lang="en-DE" dirty="0"/>
              <a:t>Spec has been developed by several companies, including </a:t>
            </a:r>
            <a:r>
              <a:rPr lang="en-GB" dirty="0"/>
              <a:t>Alibaba, Amazon, Google,  Huawei, IBM, Intel, Microsoft, Oracle, PayPal, Red Hat, SAP, Serverless Inc, SolarWinds, VMWare</a:t>
            </a:r>
            <a:r>
              <a:rPr lang="en-GB" b="1" dirty="0"/>
              <a:t>.</a:t>
            </a:r>
            <a:endParaRPr lang="en-DE" dirty="0"/>
          </a:p>
          <a:p>
            <a:pPr marL="0" indent="0">
              <a:buNone/>
            </a:pPr>
            <a:r>
              <a:rPr lang="en-DE" dirty="0"/>
              <a:t>It defines a type system, context attributes and a payload format.</a:t>
            </a:r>
          </a:p>
          <a:p>
            <a:pPr marL="0" indent="0">
              <a:buNone/>
            </a:pPr>
            <a:r>
              <a:rPr lang="en-DE" dirty="0"/>
              <a:t>Open source implementations for various languages, including Java, go, C#, javascript, python are available.</a:t>
            </a:r>
            <a:endParaRPr lang="en-DE" sz="4500" dirty="0"/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https://cloudevents.io</a:t>
            </a:r>
            <a:endParaRPr lang="en-GB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4E72-C077-9E4D-875B-A412E1B6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D45A-E0BF-1345-B895-527EAD62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5CDDD7-5B4F-834F-A667-2909B479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0906-D6A7-F449-BFDE-36431928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Cloud Event example </a:t>
            </a:r>
            <a:r>
              <a:rPr lang="en-GB" dirty="0"/>
              <a:t>(JSON)</a:t>
            </a:r>
            <a:br>
              <a:rPr lang="en-GB" dirty="0"/>
            </a:b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4E72-C077-9E4D-875B-A412E1B6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D45A-E0BF-1345-B895-527EAD62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5CDDD7-5B4F-834F-A667-2909B479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EFB79F-3E2D-984B-BB8E-DBC4BB77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506"/>
            <a:ext cx="10515600" cy="4878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specversion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 : "1.0",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"type" : "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com.github.pull_request.opened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"source" : "https://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cloudevents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/spec/pull",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"subject" : "123",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"id" : "A234-1234-1234",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"time" : "2018-04-05T17:31:00Z",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"comexampleextension1" : "value",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comexampleothervalue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 : 5,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datacontenttype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 : "text/xml",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"data" : "&lt;much wow=\"xml\"/&gt;"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8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7BE2-8F9B-6145-AA62-2CC126C0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E9FF-C04F-EF47-928B-465A3D18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</a:t>
            </a:r>
            <a:r>
              <a:rPr lang="en-DE" dirty="0"/>
              <a:t>Push” event mechanism</a:t>
            </a:r>
          </a:p>
          <a:p>
            <a:endParaRPr lang="en-DE" dirty="0"/>
          </a:p>
          <a:p>
            <a:r>
              <a:rPr lang="en-DE" dirty="0"/>
              <a:t>Rework data model section</a:t>
            </a:r>
          </a:p>
          <a:p>
            <a:endParaRPr lang="en-DE" dirty="0"/>
          </a:p>
          <a:p>
            <a:r>
              <a:rPr lang="en-DE" dirty="0"/>
              <a:t>Implementation Report</a:t>
            </a:r>
          </a:p>
          <a:p>
            <a:endParaRPr lang="en-DE" dirty="0"/>
          </a:p>
          <a:p>
            <a:r>
              <a:rPr lang="en-DE" dirty="0"/>
              <a:t>Compliance Section – JSON Schema for profile</a:t>
            </a:r>
          </a:p>
          <a:p>
            <a:endParaRPr lang="en-DE" dirty="0"/>
          </a:p>
          <a:p>
            <a:r>
              <a:rPr lang="en-DE" dirty="0"/>
              <a:t>Authentication, Security</a:t>
            </a:r>
          </a:p>
          <a:p>
            <a:endParaRPr lang="en-DE" dirty="0"/>
          </a:p>
          <a:p>
            <a:r>
              <a:rPr lang="en-DE" dirty="0"/>
              <a:t>Incorporate Plug Fest findings 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B957F-E0AD-A642-A556-B45FCC2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3A793-7DFE-CB47-9451-821D0A26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D41FE8-E7E0-0341-A298-20D8DDEB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87-D13C-6044-9C90-EFE610E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Future Work – next charter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D9E0-A48D-294C-BA90-C11258BD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Support for other protocol bindings</a:t>
            </a:r>
          </a:p>
          <a:p>
            <a:pPr marL="0" indent="0">
              <a:buNone/>
            </a:pPr>
            <a:r>
              <a:rPr lang="en-DE" dirty="0"/>
              <a:t>Candidates include:</a:t>
            </a:r>
          </a:p>
          <a:p>
            <a:r>
              <a:rPr lang="en-DE" dirty="0"/>
              <a:t>MQTT</a:t>
            </a:r>
          </a:p>
          <a:p>
            <a:r>
              <a:rPr lang="en-DE" dirty="0"/>
              <a:t>Echonet Lite</a:t>
            </a:r>
          </a:p>
          <a:p>
            <a:r>
              <a:rPr lang="en-DE" dirty="0"/>
              <a:t>OPC-UA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Include TD 1.1 features</a:t>
            </a:r>
          </a:p>
          <a:p>
            <a:r>
              <a:rPr lang="en-GB" dirty="0"/>
              <a:t>E</a:t>
            </a:r>
            <a:r>
              <a:rPr lang="en-DE" dirty="0"/>
              <a:t>.g. Thing Models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Include TD 2.0 features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AA33F-1AF3-D446-88BC-D88EFDBA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D3893-22BA-FE45-97CA-9D15635A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C74287-2FA2-E243-AD53-E437BD0B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2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5C3-162C-1F46-B953-B812C80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Publication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2D7-4D59-6C4D-8358-BBB81355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Tentative, based on the planned 6 months charter extension.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Profile Feature Freeze: Jan 31, 2022</a:t>
            </a:r>
          </a:p>
          <a:p>
            <a:pPr marL="0" indent="0">
              <a:buNone/>
            </a:pPr>
            <a:r>
              <a:rPr lang="en-GB" dirty="0"/>
              <a:t>CR transition: mid-March </a:t>
            </a:r>
          </a:p>
          <a:p>
            <a:pPr marL="0" indent="0">
              <a:buNone/>
            </a:pPr>
            <a:r>
              <a:rPr lang="en-GB" dirty="0"/>
              <a:t>PR transition: mid-April</a:t>
            </a:r>
          </a:p>
          <a:p>
            <a:pPr marL="0" indent="0">
              <a:buNone/>
            </a:pPr>
            <a:r>
              <a:rPr lang="en-GB" dirty="0"/>
              <a:t>REC transition: before end of extended charter end of July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577EB-ACB5-7648-8E41-3834036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7252-0A8B-A945-B667-F8750BAC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23A643-C64D-8E4E-A30D-B37D1C5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7855-409C-C740-A6CE-33A1E575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55BC-922D-9F46-8834-F0F6E688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2"/>
              </a:rPr>
              <a:t>https://www.w3.org/WoT/activities/tf-architecture/</a:t>
            </a:r>
          </a:p>
          <a:p>
            <a:pPr marL="0" lvl="0" indent="0"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/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2"/>
              </a:rPr>
              <a:t>https://github.com/w3c/</a:t>
            </a:r>
            <a:r>
              <a:rPr lang="de-DE" u="sng" dirty="0" err="1">
                <a:solidFill>
                  <a:schemeClr val="hlink"/>
                </a:solidFill>
                <a:hlinkClick r:id="rId2"/>
              </a:rPr>
              <a:t>wot-</a:t>
            </a:r>
            <a:r>
              <a:rPr lang="de-DE" u="sng" dirty="0" err="1">
                <a:solidFill>
                  <a:schemeClr val="hlink"/>
                </a:solidFill>
              </a:rPr>
              <a:t>architecture</a:t>
            </a:r>
            <a:endParaRPr lang="de-DE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Profile </a:t>
            </a:r>
            <a:r>
              <a:rPr lang="de-DE" dirty="0" err="1"/>
              <a:t>repository</a:t>
            </a:r>
            <a:r>
              <a:rPr lang="de-DE" dirty="0"/>
              <a:t> /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2"/>
              </a:rPr>
              <a:t>https://github.com/w3c/wot-</a:t>
            </a:r>
            <a:r>
              <a:rPr lang="de-DE" u="sng" dirty="0">
                <a:solidFill>
                  <a:schemeClr val="hlink"/>
                </a:solidFill>
              </a:rPr>
              <a:t>profile</a:t>
            </a:r>
          </a:p>
          <a:p>
            <a:pPr lvl="1">
              <a:buClr>
                <a:schemeClr val="dk1"/>
              </a:buClr>
              <a:buSzPts val="2400"/>
            </a:pPr>
            <a:endParaRPr lang="de-DE" u="sng" dirty="0">
              <a:solidFill>
                <a:schemeClr val="hlink"/>
              </a:solidFill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CA" dirty="0"/>
              <a:t>Wot Use Cases – editors draft:</a:t>
            </a:r>
          </a:p>
          <a:p>
            <a:r>
              <a:rPr lang="en-CA" dirty="0">
                <a:hlinkClick r:id="rId3"/>
              </a:rPr>
              <a:t>http://w3c.github.io/wot-usecases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9267-02EE-4A4E-82DC-F3A7185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38051-F70C-564F-82E2-32C8C02F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4C34CE-1BEB-BF40-8A85-49A2FA1F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ED3-B695-F546-86FC-183B155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WoT Architecture Task Force</a:t>
            </a:r>
            <a:br>
              <a:rPr lang="en-DE" dirty="0"/>
            </a:br>
            <a:r>
              <a:rPr lang="en-DE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6C5C-0309-A648-9B2E-79E88606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WoT</a:t>
            </a:r>
            <a:r>
              <a:rPr lang="en-GB" dirty="0"/>
              <a:t> Architecture task force is responsible for the abstract architecture and interoperability profiles for the Web of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People:</a:t>
            </a:r>
          </a:p>
          <a:p>
            <a:pPr marL="0" indent="0">
              <a:buNone/>
            </a:pPr>
            <a:r>
              <a:rPr lang="en-GB" dirty="0" err="1"/>
              <a:t>WoT</a:t>
            </a:r>
            <a:r>
              <a:rPr lang="en-GB" dirty="0"/>
              <a:t> Architecture Co-Editors: </a:t>
            </a:r>
          </a:p>
          <a:p>
            <a:pPr marL="0" indent="0">
              <a:buNone/>
            </a:pPr>
            <a:r>
              <a:rPr lang="en-GB" dirty="0"/>
              <a:t>Michael </a:t>
            </a:r>
            <a:r>
              <a:rPr lang="en-GB" dirty="0" err="1"/>
              <a:t>Lagally</a:t>
            </a:r>
            <a:r>
              <a:rPr lang="en-GB" dirty="0"/>
              <a:t> (Oracle Corp.), Ryuichi </a:t>
            </a:r>
            <a:r>
              <a:rPr lang="en-GB" dirty="0" err="1"/>
              <a:t>Matsukura</a:t>
            </a:r>
            <a:r>
              <a:rPr lang="en-GB" dirty="0"/>
              <a:t> (Fujitsu Ltd.), Toru Kawaguchi (Panasonic Corp.), and </a:t>
            </a:r>
            <a:r>
              <a:rPr lang="en-GB" dirty="0" err="1"/>
              <a:t>Kunihiko</a:t>
            </a:r>
            <a:r>
              <a:rPr lang="en-GB" dirty="0"/>
              <a:t> </a:t>
            </a:r>
            <a:r>
              <a:rPr lang="en-GB" dirty="0" err="1"/>
              <a:t>Toumura</a:t>
            </a:r>
            <a:r>
              <a:rPr lang="en-GB" dirty="0"/>
              <a:t> (Hitachi, Ltd.)</a:t>
            </a:r>
          </a:p>
          <a:p>
            <a:pPr marL="0" indent="0">
              <a:buNone/>
            </a:pPr>
            <a:r>
              <a:rPr lang="en-GB" dirty="0" err="1"/>
              <a:t>WoT</a:t>
            </a:r>
            <a:r>
              <a:rPr lang="en-GB" dirty="0"/>
              <a:t> Profile Co-Editors: </a:t>
            </a:r>
          </a:p>
          <a:p>
            <a:pPr marL="0" indent="0">
              <a:buNone/>
            </a:pPr>
            <a:r>
              <a:rPr lang="en-GB" dirty="0"/>
              <a:t>Michael </a:t>
            </a:r>
            <a:r>
              <a:rPr lang="en-GB" dirty="0" err="1"/>
              <a:t>Lagally</a:t>
            </a:r>
            <a:r>
              <a:rPr lang="en-GB" dirty="0"/>
              <a:t> (Oracle Corp.), Michael McCool (Intel Corp.), Ryuichi </a:t>
            </a:r>
            <a:r>
              <a:rPr lang="en-GB" dirty="0" err="1"/>
              <a:t>Matsukura</a:t>
            </a:r>
            <a:r>
              <a:rPr lang="en-GB" dirty="0"/>
              <a:t> (Fujitsu Ltd.), Sebastian </a:t>
            </a:r>
            <a:r>
              <a:rPr lang="en-GB" dirty="0" err="1"/>
              <a:t>Kaebisch</a:t>
            </a:r>
            <a:r>
              <a:rPr lang="en-GB" dirty="0"/>
              <a:t> (Siemens AG), and </a:t>
            </a:r>
            <a:r>
              <a:rPr lang="en-GB" dirty="0" err="1"/>
              <a:t>Tomoaki</a:t>
            </a:r>
            <a:r>
              <a:rPr lang="en-GB" dirty="0"/>
              <a:t> Mizushima (Internet Research Institute, Inc.)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1BF0-629E-F341-8612-14A91AAE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A10C-15C3-D046-9A65-B28FF38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19E54-A6BB-2345-A24F-C4FF334B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D0B60E-C4EC-A34D-8C53-D1D522B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6A6DA-3B72-1243-BC3E-DE5558DA4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4FD2D9-57DA-0B43-837C-324B02AE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50A2-1FCA-C749-BCC9-01894AB0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821A-3503-B944-9CD9-0E891934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4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DE1B2-4D3F-974E-B87B-1F258075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98962-7B74-0945-B16C-4A693AEB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8CF3AF-EC61-834F-8297-A4DBD69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8EAAF-1888-6846-BB49-2B919F8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AFB6-174F-5D4E-976F-360B869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D57-EDB0-4849-B672-6A2BE390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0A13-0947-4F40-A465-4469A82E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RFC 2119 markup: add </a:t>
            </a:r>
            <a:r>
              <a:rPr lang="en-GB" dirty="0" err="1"/>
              <a:t>css</a:t>
            </a:r>
            <a:r>
              <a:rPr lang="en-GB" dirty="0"/>
              <a:t> mark &lt;span&gt; into </a:t>
            </a:r>
            <a:r>
              <a:rPr lang="en-GB" dirty="0" err="1"/>
              <a:t>index.html</a:t>
            </a:r>
            <a:endParaRPr lang="en-GB" dirty="0"/>
          </a:p>
          <a:p>
            <a:r>
              <a:rPr lang="en-GB" dirty="0">
                <a:hlinkClick r:id="rId2"/>
              </a:rPr>
              <a:t>https://github.com/w3c/wot-profile/pull/79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b="1" dirty="0"/>
              <a:t>Discussion</a:t>
            </a:r>
            <a:r>
              <a:rPr lang="en-DE" dirty="0"/>
              <a:t>:</a:t>
            </a:r>
          </a:p>
          <a:p>
            <a:pPr marL="0" indent="0">
              <a:buNone/>
            </a:pPr>
            <a:r>
              <a:rPr lang="en-DE" dirty="0"/>
              <a:t>We noticed that some span markups are in editors notes – these need to be cleaned up in a further iteration.</a:t>
            </a:r>
          </a:p>
          <a:p>
            <a:pPr marL="0" indent="0">
              <a:buNone/>
            </a:pPr>
            <a:r>
              <a:rPr lang="en-DE" dirty="0"/>
              <a:t>We merged the PR, Mizushima-san will provide additional comments.</a:t>
            </a:r>
          </a:p>
          <a:p>
            <a:pPr marL="0" indent="0">
              <a:buNone/>
            </a:pPr>
            <a:r>
              <a:rPr lang="en-DE" dirty="0"/>
              <a:t>McCool will do another pass using the test tooling. 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3C97-5F46-3F41-A45D-3F9EE88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7BCA1-7693-9049-B77E-20455F4E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E41939-AD49-B349-84DD-297F053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u="sng" dirty="0">
              <a:solidFill>
                <a:schemeClr val="hlink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ED3-B695-F546-86FC-183B155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600" dirty="0"/>
              <a:t>WoT Architecture Task Force</a:t>
            </a:r>
            <a:br>
              <a:rPr lang="en-DE" sz="3600" dirty="0"/>
            </a:br>
            <a:r>
              <a:rPr lang="en-DE" sz="3600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6C5C-0309-A648-9B2E-79E88606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 err="1"/>
              <a:t>WoT</a:t>
            </a:r>
            <a:r>
              <a:rPr lang="en-GB" u="sng" dirty="0"/>
              <a:t> Architecture (W3C Recommendation)</a:t>
            </a:r>
          </a:p>
          <a:p>
            <a:r>
              <a:rPr lang="en-GB" dirty="0"/>
              <a:t>The </a:t>
            </a:r>
            <a:r>
              <a:rPr lang="en-GB" dirty="0" err="1"/>
              <a:t>WoT</a:t>
            </a:r>
            <a:r>
              <a:rPr lang="en-GB" dirty="0"/>
              <a:t> Architecture specification describes the abstract architecture for the W3C Web of Things. It defines terminology that is used by all other </a:t>
            </a:r>
            <a:r>
              <a:rPr lang="en-GB" dirty="0" err="1"/>
              <a:t>WoT</a:t>
            </a:r>
            <a:r>
              <a:rPr lang="en-GB" dirty="0"/>
              <a:t> building blocks </a:t>
            </a:r>
          </a:p>
          <a:p>
            <a:r>
              <a:rPr lang="en-GB" dirty="0"/>
              <a:t>Conceptual framework that can be mapped onto a variety of concrete deployment scenarios.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 err="1"/>
              <a:t>WoT</a:t>
            </a:r>
            <a:r>
              <a:rPr lang="en-GB" u="sng" dirty="0"/>
              <a:t> Profile (W3C Recommendation)</a:t>
            </a:r>
          </a:p>
          <a:p>
            <a:r>
              <a:rPr lang="en-GB" dirty="0"/>
              <a:t>Profiling Mechanism and a </a:t>
            </a:r>
            <a:r>
              <a:rPr lang="en-GB" dirty="0" err="1"/>
              <a:t>WoT</a:t>
            </a:r>
            <a:r>
              <a:rPr lang="en-GB" dirty="0"/>
              <a:t> Core Profile which enables out of the box interoperability among things and devices.</a:t>
            </a:r>
          </a:p>
          <a:p>
            <a:r>
              <a:rPr lang="en-GB" dirty="0"/>
              <a:t>Out of the box interoperability implies that devices can be integrated into various application scenarios without deep level adaptations. Integration can be done by anyone without specific training.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1BF0-629E-F341-8612-14A91AAE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A10C-15C3-D046-9A65-B28FF38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19E54-A6BB-2345-A24F-C4FF334B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916255-5AD6-8945-B502-ABF5171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WoT Architecture 1.1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59CE76-A147-824F-BDB2-8B648213D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85863"/>
            <a:ext cx="3531158" cy="4991100"/>
          </a:xfrm>
          <a:ln>
            <a:solidFill>
              <a:schemeClr val="tx1"/>
            </a:solidFill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EB52A2-C694-404B-8C5F-554997F4A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69358" y="1185863"/>
            <a:ext cx="3531158" cy="4991100"/>
          </a:xfrm>
          <a:ln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5B5CEC-0312-1D41-99B3-4C5F3E2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0B41-4A75-E64F-900F-23F34861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846D1-D1DD-E948-A81A-B3B15D56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D9115B-6B67-524D-83DE-42A9039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84" y="1185597"/>
            <a:ext cx="3531535" cy="4991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92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916255-5AD6-8945-B502-ABF5171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WoT Profile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5B5CEC-0312-1D41-99B3-4C5F3E2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0B41-4A75-E64F-900F-23F34861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846D1-D1DD-E948-A81A-B3B15D56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396BCB-2C00-0C4E-B50D-7F84FF620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85332"/>
            <a:ext cx="3531158" cy="4991100"/>
          </a:xfr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C9EDEA-4399-DF40-A1AA-D98D42DC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58" y="1181743"/>
            <a:ext cx="3531159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554449-BA8F-FC4B-83FB-16DC81C8D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516" y="1136972"/>
            <a:ext cx="3562835" cy="5035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070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2046-7E33-4E4E-8B6E-695FA59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923E-C449-9C40-B5BD-E5B6F6EC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955-FAF2-594B-9959-A5FC2A55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E629-DD79-7844-A1C5-F140BB5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5B9E-A3CF-3447-98A6-063A0B03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3AE5-0160-9540-BC8F-BE04093E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Current work:</a:t>
            </a:r>
            <a:br>
              <a:rPr lang="en-DE" dirty="0"/>
            </a:br>
            <a:r>
              <a:rPr lang="en-DE" dirty="0"/>
              <a:t>Terminology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C82-8F05-1C43-BCB2-A698507A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DE" dirty="0"/>
              <a:t>The WoT Architecture REC defines the common terminology for all WoT specifications.</a:t>
            </a:r>
          </a:p>
          <a:p>
            <a:pPr marL="0" indent="0">
              <a:buNone/>
            </a:pPr>
            <a:r>
              <a:rPr lang="en-DE" dirty="0"/>
              <a:t>Other WoT specifications should contain a reference this terminology.</a:t>
            </a:r>
          </a:p>
          <a:p>
            <a:pPr marL="0" indent="0">
              <a:buNone/>
            </a:pPr>
            <a:r>
              <a:rPr lang="en-DE" dirty="0"/>
              <a:t>Some specifications have their own terminology section, need to align and move common definitions to architecture.</a:t>
            </a:r>
            <a:br>
              <a:rPr lang="en-DE" altLang="en-DE" sz="1600" dirty="0">
                <a:solidFill>
                  <a:srgbClr val="C9D1D9"/>
                </a:solidFill>
                <a:latin typeface="-apple-system"/>
              </a:rPr>
            </a:br>
            <a:endParaRPr lang="en-DE" altLang="en-DE" sz="1800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DE" b="1" dirty="0">
                <a:solidFill>
                  <a:srgbClr val="C9D1D9"/>
                </a:solidFill>
                <a:latin typeface="-apple-system"/>
                <a:hlinkClick r:id="rId2"/>
              </a:rPr>
              <a:t>https://github.com/w3c/wot-architecture/labels/spec%20alignment</a:t>
            </a: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DE" altLang="en-DE" b="1" dirty="0">
              <a:solidFill>
                <a:srgbClr val="C9D1D9"/>
              </a:solidFill>
              <a:latin typeface="-apple-system"/>
              <a:hlinkClick r:id="rId2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DE" altLang="en-DE" b="1" dirty="0">
                <a:solidFill>
                  <a:srgbClr val="C9D1D9"/>
                </a:solidFill>
                <a:latin typeface="-apple-system"/>
                <a:hlinkClick r:id="rId2"/>
              </a:rPr>
              <a:t># 614 - Additional terminology entries for binding spec</a:t>
            </a:r>
            <a:endParaRPr lang="en-DE" altLang="en-DE" sz="1800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DE" altLang="en-DE" b="1" dirty="0">
                <a:solidFill>
                  <a:srgbClr val="C9D1D9"/>
                </a:solidFill>
                <a:latin typeface="-apple-system"/>
                <a:hlinkClick r:id="rId3"/>
              </a:rPr>
              <a:t># 613 - Move terminology section from discovery to architecture spec</a:t>
            </a:r>
            <a:endParaRPr lang="en-DE" altLang="en-DE" sz="1800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DE" altLang="en-DE" b="1" dirty="0">
                <a:solidFill>
                  <a:srgbClr val="C9D1D9"/>
                </a:solidFill>
                <a:latin typeface="-apple-system"/>
                <a:hlinkClick r:id="rId4"/>
              </a:rPr>
              <a:t># 612 - Move terminology from TD to architecture spec</a:t>
            </a:r>
            <a:endParaRPr lang="en-DE" altLang="en-DE" sz="1800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DE" altLang="en-DE" b="1" dirty="0">
                <a:solidFill>
                  <a:srgbClr val="C9D1D9"/>
                </a:solidFill>
                <a:latin typeface="-apple-system"/>
                <a:hlinkClick r:id="rId5"/>
              </a:rPr>
              <a:t># 611 - Update Terminology regarding Binding Templates</a:t>
            </a:r>
            <a:endParaRPr lang="en-DE" altLang="en-DE" b="1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DE" dirty="0">
              <a:solidFill>
                <a:srgbClr val="C9D1D9"/>
              </a:solidFill>
              <a:latin typeface="-apple-system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DE" b="1" dirty="0">
                <a:latin typeface="-apple-system"/>
              </a:rPr>
              <a:t>To avoid confusion and potential ambiguities, the terminology section should be normative.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1F01F-98B3-624E-9C1F-836F05E8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3CE7-FF53-7747-BD41-FE3E7A17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8F7411-64C1-4A49-96D1-90B717A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F63580-6A8E-534B-9365-34DF13C6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9210"/>
            <a:ext cx="0" cy="35842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4742" tIns="34914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@egekorkan">
            <a:hlinkClick r:id="rId6"/>
            <a:extLst>
              <a:ext uri="{FF2B5EF4-FFF2-40B4-BE49-F238E27FC236}">
                <a16:creationId xmlns:a16="http://schemas.microsoft.com/office/drawing/2014/main" id="{7BD300DA-7689-0E40-90DA-7D4884A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-30321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4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EE00-89E7-0340-8642-029DA04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Current work: </a:t>
            </a:r>
            <a:br>
              <a:rPr lang="en-DE" dirty="0"/>
            </a:br>
            <a:r>
              <a:rPr lang="en-DE" dirty="0"/>
              <a:t>Protocol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C495-A4B9-0D40-B2B9-91A8A199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Recent restructuring of the WoT Binding Templates requires updates of the corresponding introduction section to this guideline.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Restructuring of the binding document goes on, some synchronisation is needed.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Initial discussions have started in the WoT editors call, will be continued in the Architecture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63214-BB36-EA40-B06D-0912625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DA03-E830-FC49-968D-10B6D9C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C2723-6F4B-6443-A924-DA678160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2194</Words>
  <Application>Microsoft Macintosh PowerPoint</Application>
  <PresentationFormat>Widescreen</PresentationFormat>
  <Paragraphs>381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Consolas</vt:lpstr>
      <vt:lpstr>Office Theme</vt:lpstr>
      <vt:lpstr>WoT Virtual F2F Architecture + Profiles</vt:lpstr>
      <vt:lpstr>Architecture + Profiles</vt:lpstr>
      <vt:lpstr>WoT Architecture Task Force People</vt:lpstr>
      <vt:lpstr>WoT Architecture Task Force Deliverables</vt:lpstr>
      <vt:lpstr>WoT Architecture 1.1</vt:lpstr>
      <vt:lpstr>WoT Profile</vt:lpstr>
      <vt:lpstr>WoT Architecture</vt:lpstr>
      <vt:lpstr>Current work: Terminology Alignment</vt:lpstr>
      <vt:lpstr>Current work:  Protocol bindings</vt:lpstr>
      <vt:lpstr>Next Steps </vt:lpstr>
      <vt:lpstr>Publication schedule</vt:lpstr>
      <vt:lpstr>WoT Profiles</vt:lpstr>
      <vt:lpstr>What is a WoT profile?</vt:lpstr>
      <vt:lpstr>Core Profile for HTTP</vt:lpstr>
      <vt:lpstr>Use Cases for Profiles</vt:lpstr>
      <vt:lpstr>Use Case  Cross protocol interworking</vt:lpstr>
      <vt:lpstr>Use Case Out of the box interoperability</vt:lpstr>
      <vt:lpstr>Core requirements</vt:lpstr>
      <vt:lpstr>Current work</vt:lpstr>
      <vt:lpstr>Open issues</vt:lpstr>
      <vt:lpstr>Proposal for a “Push” event model (1)</vt:lpstr>
      <vt:lpstr>Proposal for a “Push” event model (2)</vt:lpstr>
      <vt:lpstr>Push event model  </vt:lpstr>
      <vt:lpstr>What are Cloud Events?</vt:lpstr>
      <vt:lpstr>Cloud Event example (JSON) </vt:lpstr>
      <vt:lpstr>Next steps</vt:lpstr>
      <vt:lpstr>Future Work – next charter period</vt:lpstr>
      <vt:lpstr>Publication schedule</vt:lpstr>
      <vt:lpstr>References</vt:lpstr>
      <vt:lpstr>Backup</vt:lpstr>
      <vt:lpstr>PRs</vt:lpstr>
      <vt:lpstr>PRs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45</cp:revision>
  <cp:lastPrinted>2021-10-27T14:32:22Z</cp:lastPrinted>
  <dcterms:created xsi:type="dcterms:W3CDTF">2021-03-09T15:46:26Z</dcterms:created>
  <dcterms:modified xsi:type="dcterms:W3CDTF">2021-10-27T14:35:10Z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