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0F3B-23B5-475F-A243-150177033E0D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211-C98D-4B0A-A15D-C19B394E478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0F3B-23B5-475F-A243-150177033E0D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211-C98D-4B0A-A15D-C19B394E478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0F3B-23B5-475F-A243-150177033E0D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211-C98D-4B0A-A15D-C19B394E478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0F3B-23B5-475F-A243-150177033E0D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211-C98D-4B0A-A15D-C19B394E478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0F3B-23B5-475F-A243-150177033E0D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211-C98D-4B0A-A15D-C19B394E478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0F3B-23B5-475F-A243-150177033E0D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211-C98D-4B0A-A15D-C19B394E478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0F3B-23B5-475F-A243-150177033E0D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211-C98D-4B0A-A15D-C19B394E478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0F3B-23B5-475F-A243-150177033E0D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211-C98D-4B0A-A15D-C19B394E478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0F3B-23B5-475F-A243-150177033E0D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211-C98D-4B0A-A15D-C19B394E478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0F3B-23B5-475F-A243-150177033E0D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211-C98D-4B0A-A15D-C19B394E478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0F3B-23B5-475F-A243-150177033E0D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211-C98D-4B0A-A15D-C19B394E478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0F3B-23B5-475F-A243-150177033E0D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22211-C98D-4B0A-A15D-C19B394E478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“EVRYTHNG Web Thing Model”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4. Web Things Integration Patterns</a:t>
            </a:r>
          </a:p>
          <a:p>
            <a:r>
              <a:rPr lang="en-US" dirty="0" smtClean="0"/>
              <a:t>5. Web Things Requirements</a:t>
            </a:r>
          </a:p>
          <a:p>
            <a:r>
              <a:rPr lang="en-US" dirty="0" smtClean="0"/>
              <a:t>6. Web Things Model</a:t>
            </a:r>
          </a:p>
          <a:p>
            <a:r>
              <a:rPr lang="en-US" dirty="0" smtClean="0"/>
              <a:t>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4" name="Gruppieren 7"/>
          <p:cNvGrpSpPr/>
          <p:nvPr/>
        </p:nvGrpSpPr>
        <p:grpSpPr>
          <a:xfrm>
            <a:off x="1979712" y="4149080"/>
            <a:ext cx="5760640" cy="2592288"/>
            <a:chOff x="1979712" y="4149080"/>
            <a:chExt cx="5760640" cy="2592288"/>
          </a:xfrm>
        </p:grpSpPr>
        <p:sp>
          <p:nvSpPr>
            <p:cNvPr id="5" name="Wolke 4"/>
            <p:cNvSpPr/>
            <p:nvPr/>
          </p:nvSpPr>
          <p:spPr>
            <a:xfrm rot="10800000">
              <a:off x="1979712" y="4149080"/>
              <a:ext cx="5760640" cy="2592288"/>
            </a:xfrm>
            <a:prstGeom prst="cloud">
              <a:avLst/>
            </a:prstGeom>
            <a:solidFill>
              <a:srgbClr val="4A7B7C"/>
            </a:solidFill>
            <a:effectLst>
              <a:outerShdw blurRad="40000" dist="20000" dir="1620000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2555776" y="4554994"/>
              <a:ext cx="4572000" cy="17543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How does it</a:t>
              </a:r>
              <a:br>
                <a:rPr lang="en-US" sz="3600" dirty="0" smtClean="0">
                  <a:solidFill>
                    <a:schemeClr val="bg1"/>
                  </a:solidFill>
                </a:rPr>
              </a:br>
              <a:r>
                <a:rPr lang="en-US" sz="3600" dirty="0" smtClean="0">
                  <a:solidFill>
                    <a:schemeClr val="bg1"/>
                  </a:solidFill>
                </a:rPr>
                <a:t>compare to the</a:t>
              </a:r>
              <a:br>
                <a:rPr lang="en-US" sz="3600" dirty="0" smtClean="0">
                  <a:solidFill>
                    <a:schemeClr val="bg1"/>
                  </a:solidFill>
                </a:rPr>
              </a:br>
              <a:r>
                <a:rPr lang="en-US" sz="3600" dirty="0" smtClean="0">
                  <a:solidFill>
                    <a:schemeClr val="bg1"/>
                  </a:solidFill>
                </a:rPr>
                <a:t>WoT Current Practices?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Web Things Integration 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Connectivity</a:t>
            </a:r>
          </a:p>
          <a:p>
            <a:pPr lvl="1"/>
            <a:r>
              <a:rPr lang="en-US" dirty="0" smtClean="0"/>
              <a:t>WoT API on Things</a:t>
            </a:r>
          </a:p>
          <a:p>
            <a:endParaRPr lang="en-US" dirty="0" smtClean="0"/>
          </a:p>
          <a:p>
            <a:r>
              <a:rPr lang="en-US" dirty="0" smtClean="0"/>
              <a:t>Gateway-based Connectivity</a:t>
            </a:r>
          </a:p>
          <a:p>
            <a:pPr lvl="1"/>
            <a:r>
              <a:rPr lang="en-US" dirty="0" smtClean="0"/>
              <a:t>WoT API on gateways</a:t>
            </a:r>
          </a:p>
          <a:p>
            <a:endParaRPr lang="en-US" dirty="0" smtClean="0"/>
          </a:p>
          <a:p>
            <a:r>
              <a:rPr lang="en-US" dirty="0" smtClean="0"/>
              <a:t>Cloud-based Connectivity</a:t>
            </a:r>
          </a:p>
          <a:p>
            <a:pPr lvl="1"/>
            <a:r>
              <a:rPr lang="en-US" dirty="0" smtClean="0"/>
              <a:t>WoT API in cloud</a:t>
            </a:r>
            <a:endParaRPr lang="en-US" dirty="0"/>
          </a:p>
        </p:txBody>
      </p:sp>
      <p:pic>
        <p:nvPicPr>
          <p:cNvPr id="1026" name="Picture 2" descr="When a Web Thing exposes a Web API, Clients can directly connect to it, potential through a local address if they are both on the same net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2667" y="1556792"/>
            <a:ext cx="2904133" cy="1473848"/>
          </a:xfrm>
          <a:prstGeom prst="rect">
            <a:avLst/>
          </a:prstGeom>
          <a:noFill/>
        </p:spPr>
      </p:pic>
      <p:pic>
        <p:nvPicPr>
          <p:cNvPr id="1028" name="Picture 4" descr="When a Web Thing cannot expose a Web API directly, Clients connect to it through a Gateway that exposes the Web API on their behal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2667" y="3212976"/>
            <a:ext cx="2904134" cy="1473848"/>
          </a:xfrm>
          <a:prstGeom prst="rect">
            <a:avLst/>
          </a:prstGeom>
          <a:noFill/>
        </p:spPr>
      </p:pic>
      <p:pic>
        <p:nvPicPr>
          <p:cNvPr id="1030" name="Picture 6" descr="A cloud service may expose the Web API of a Web Thing for Clients to connect to 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1214" y="4869160"/>
            <a:ext cx="2905586" cy="1656184"/>
          </a:xfrm>
          <a:prstGeom prst="rect">
            <a:avLst/>
          </a:prstGeom>
          <a:noFill/>
        </p:spPr>
      </p:pic>
      <p:sp>
        <p:nvSpPr>
          <p:cNvPr id="7" name="Ellipse 6"/>
          <p:cNvSpPr/>
          <p:nvPr/>
        </p:nvSpPr>
        <p:spPr>
          <a:xfrm>
            <a:off x="7884368" y="1484784"/>
            <a:ext cx="576064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6858150" y="3501008"/>
            <a:ext cx="55837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6813301" y="4797152"/>
            <a:ext cx="64807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4.: W3C WoT Architecture</a:t>
            </a:r>
            <a:endParaRPr lang="en-US" dirty="0"/>
          </a:p>
        </p:txBody>
      </p:sp>
      <p:grpSp>
        <p:nvGrpSpPr>
          <p:cNvPr id="3" name="Group 8"/>
          <p:cNvGrpSpPr/>
          <p:nvPr/>
        </p:nvGrpSpPr>
        <p:grpSpPr>
          <a:xfrm>
            <a:off x="5148064" y="1340768"/>
            <a:ext cx="3096344" cy="2860068"/>
            <a:chOff x="5724128" y="404664"/>
            <a:chExt cx="2304256" cy="2232248"/>
          </a:xfrm>
          <a:solidFill>
            <a:schemeClr val="bg1">
              <a:lumMod val="85000"/>
            </a:schemeClr>
          </a:solidFill>
        </p:grpSpPr>
        <p:sp>
          <p:nvSpPr>
            <p:cNvPr id="5" name="Rectangle 6"/>
            <p:cNvSpPr/>
            <p:nvPr/>
          </p:nvSpPr>
          <p:spPr>
            <a:xfrm>
              <a:off x="6077378" y="1439094"/>
              <a:ext cx="1597756" cy="1197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7"/>
            <p:cNvSpPr/>
            <p:nvPr/>
          </p:nvSpPr>
          <p:spPr>
            <a:xfrm>
              <a:off x="5724128" y="404664"/>
              <a:ext cx="2304256" cy="10344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1"/>
          <p:cNvGrpSpPr/>
          <p:nvPr/>
        </p:nvGrpSpPr>
        <p:grpSpPr>
          <a:xfrm>
            <a:off x="179512" y="1536540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8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角丸四角形 49"/>
          <p:cNvSpPr/>
          <p:nvPr/>
        </p:nvSpPr>
        <p:spPr bwMode="gray">
          <a:xfrm>
            <a:off x="5973263" y="2619247"/>
            <a:ext cx="1445946" cy="1319612"/>
          </a:xfrm>
          <a:prstGeom prst="roundRect">
            <a:avLst>
              <a:gd name="adj" fmla="val 6589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3" name="角丸四角形 49"/>
          <p:cNvSpPr/>
          <p:nvPr/>
        </p:nvSpPr>
        <p:spPr bwMode="gray">
          <a:xfrm>
            <a:off x="1606574" y="2619246"/>
            <a:ext cx="1445948" cy="1319614"/>
          </a:xfrm>
          <a:prstGeom prst="roundRect">
            <a:avLst>
              <a:gd name="adj" fmla="val 6589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" name="角丸四角形 6"/>
          <p:cNvSpPr/>
          <p:nvPr/>
        </p:nvSpPr>
        <p:spPr bwMode="auto">
          <a:xfrm>
            <a:off x="7296521" y="5004302"/>
            <a:ext cx="1190046" cy="1033483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15" name="角丸四角形 24"/>
          <p:cNvSpPr/>
          <p:nvPr/>
        </p:nvSpPr>
        <p:spPr bwMode="auto">
          <a:xfrm>
            <a:off x="7351544" y="5794794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6" name="角丸四角形 21"/>
          <p:cNvSpPr/>
          <p:nvPr/>
        </p:nvSpPr>
        <p:spPr bwMode="auto">
          <a:xfrm>
            <a:off x="7351544" y="5591258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</a:t>
            </a:r>
            <a:r>
              <a:rPr kumimoji="0" lang="en-US" altLang="ja-JP" sz="800" b="0" i="0" u="none" strike="noStrike" kern="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 API</a:t>
            </a:r>
            <a:endParaRPr kumimoji="0" lang="en-US" altLang="ja-JP" sz="800" b="0" i="0" u="none" strike="noStrike" kern="0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7351544" y="5243873"/>
            <a:ext cx="1080000" cy="32385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with</a:t>
            </a:r>
            <a:b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Software Objects</a:t>
            </a:r>
          </a:p>
        </p:txBody>
      </p:sp>
      <p:pic>
        <p:nvPicPr>
          <p:cNvPr id="18" name="図 1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421" y="5973491"/>
            <a:ext cx="1469410" cy="739953"/>
          </a:xfrm>
          <a:prstGeom prst="rect">
            <a:avLst/>
          </a:prstGeom>
        </p:spPr>
      </p:pic>
      <p:sp>
        <p:nvSpPr>
          <p:cNvPr id="19" name="角丸四角形 6"/>
          <p:cNvSpPr/>
          <p:nvPr/>
        </p:nvSpPr>
        <p:spPr bwMode="auto">
          <a:xfrm>
            <a:off x="6084745" y="2760541"/>
            <a:ext cx="1190046" cy="1033483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Virtual Thing</a:t>
            </a:r>
          </a:p>
        </p:txBody>
      </p:sp>
      <p:sp>
        <p:nvSpPr>
          <p:cNvPr id="20" name="角丸四角形 24"/>
          <p:cNvSpPr/>
          <p:nvPr/>
        </p:nvSpPr>
        <p:spPr bwMode="auto">
          <a:xfrm>
            <a:off x="6139768" y="3551033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1" name="角丸四角形 21"/>
          <p:cNvSpPr/>
          <p:nvPr/>
        </p:nvSpPr>
        <p:spPr bwMode="auto">
          <a:xfrm>
            <a:off x="6139768" y="334749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</a:p>
        </p:txBody>
      </p:sp>
      <p:sp>
        <p:nvSpPr>
          <p:cNvPr id="22" name="縦巻き 49"/>
          <p:cNvSpPr/>
          <p:nvPr/>
        </p:nvSpPr>
        <p:spPr bwMode="auto">
          <a:xfrm>
            <a:off x="6139768" y="3000112"/>
            <a:ext cx="1080000" cy="32385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with</a:t>
            </a:r>
            <a:b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Software Objects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1718057" y="2760541"/>
            <a:ext cx="1190046" cy="1033483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Device</a:t>
            </a:r>
            <a:r>
              <a:rPr kumimoji="0" lang="en-US" altLang="ja-JP" sz="1000" b="1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 Shadow</a:t>
            </a:r>
            <a:endParaRPr kumimoji="0" lang="en-US" altLang="ja-JP" sz="1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角丸四角形 24"/>
          <p:cNvSpPr/>
          <p:nvPr/>
        </p:nvSpPr>
        <p:spPr bwMode="auto">
          <a:xfrm>
            <a:off x="1773080" y="3551033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1773080" y="334749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</a:p>
        </p:txBody>
      </p:sp>
      <p:sp>
        <p:nvSpPr>
          <p:cNvPr id="26" name="縦巻き 49"/>
          <p:cNvSpPr/>
          <p:nvPr/>
        </p:nvSpPr>
        <p:spPr bwMode="auto">
          <a:xfrm>
            <a:off x="1773080" y="3000112"/>
            <a:ext cx="1080000" cy="32385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with</a:t>
            </a:r>
            <a:b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Software Objects</a:t>
            </a:r>
          </a:p>
        </p:txBody>
      </p:sp>
      <p:pic>
        <p:nvPicPr>
          <p:cNvPr id="2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23" y="2028965"/>
            <a:ext cx="1193968" cy="477587"/>
          </a:xfrm>
          <a:prstGeom prst="rect">
            <a:avLst/>
          </a:prstGeom>
        </p:spPr>
      </p:pic>
      <p:grpSp>
        <p:nvGrpSpPr>
          <p:cNvPr id="7" name="Gruppieren 93"/>
          <p:cNvGrpSpPr/>
          <p:nvPr/>
        </p:nvGrpSpPr>
        <p:grpSpPr>
          <a:xfrm>
            <a:off x="1734525" y="5002999"/>
            <a:ext cx="1190046" cy="1033483"/>
            <a:chOff x="2828012" y="3702859"/>
            <a:chExt cx="1838118" cy="1596294"/>
          </a:xfrm>
        </p:grpSpPr>
        <p:sp>
          <p:nvSpPr>
            <p:cNvPr id="29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Web Browser</a:t>
              </a:r>
            </a:p>
          </p:txBody>
        </p:sp>
        <p:sp>
          <p:nvSpPr>
            <p:cNvPr id="30" name="角丸四角形 24"/>
            <p:cNvSpPr/>
            <p:nvPr/>
          </p:nvSpPr>
          <p:spPr bwMode="auto">
            <a:xfrm>
              <a:off x="2912999" y="4923835"/>
              <a:ext cx="1668143" cy="278024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31" name="角丸四角形 21"/>
            <p:cNvSpPr/>
            <p:nvPr/>
          </p:nvSpPr>
          <p:spPr bwMode="auto">
            <a:xfrm>
              <a:off x="2912999" y="4609458"/>
              <a:ext cx="1668143" cy="278024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</a:p>
          </p:txBody>
        </p:sp>
        <p:sp>
          <p:nvSpPr>
            <p:cNvPr id="32" name="縦巻き 49"/>
            <p:cNvSpPr/>
            <p:nvPr/>
          </p:nvSpPr>
          <p:spPr bwMode="auto">
            <a:xfrm>
              <a:off x="2912999" y="4072895"/>
              <a:ext cx="1668143" cy="500211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Application with</a:t>
              </a:r>
              <a:br>
                <a:rPr lang="en-US" altLang="ja-JP" sz="800" kern="0" dirty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</a:p>
          </p:txBody>
        </p:sp>
      </p:grpSp>
      <p:pic>
        <p:nvPicPr>
          <p:cNvPr id="33" name="図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20" y="4712700"/>
            <a:ext cx="510204" cy="743617"/>
          </a:xfrm>
          <a:prstGeom prst="rect">
            <a:avLst/>
          </a:prstGeom>
        </p:spPr>
      </p:pic>
      <p:grpSp>
        <p:nvGrpSpPr>
          <p:cNvPr id="28" name="Group 35"/>
          <p:cNvGrpSpPr/>
          <p:nvPr/>
        </p:nvGrpSpPr>
        <p:grpSpPr>
          <a:xfrm>
            <a:off x="7351544" y="4833164"/>
            <a:ext cx="324321" cy="324321"/>
            <a:chOff x="6235706" y="4922175"/>
            <a:chExt cx="268034" cy="268034"/>
          </a:xfrm>
        </p:grpSpPr>
        <p:sp>
          <p:nvSpPr>
            <p:cNvPr id="35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4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7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38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39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0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</p:grpSp>
      </p:grpSp>
      <p:grpSp>
        <p:nvGrpSpPr>
          <p:cNvPr id="36" name="Group 42"/>
          <p:cNvGrpSpPr/>
          <p:nvPr/>
        </p:nvGrpSpPr>
        <p:grpSpPr>
          <a:xfrm>
            <a:off x="5740268" y="3115122"/>
            <a:ext cx="324321" cy="324321"/>
            <a:chOff x="6235706" y="4922175"/>
            <a:chExt cx="268034" cy="268034"/>
          </a:xfrm>
        </p:grpSpPr>
        <p:sp>
          <p:nvSpPr>
            <p:cNvPr id="42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1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44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5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6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7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</p:grpSp>
      </p:grpSp>
      <p:sp>
        <p:nvSpPr>
          <p:cNvPr id="48" name="Textfeld 182"/>
          <p:cNvSpPr txBox="1"/>
          <p:nvPr/>
        </p:nvSpPr>
        <p:spPr>
          <a:xfrm>
            <a:off x="7817617" y="2863555"/>
            <a:ext cx="1290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Standardized</a:t>
            </a:r>
            <a:br>
              <a:rPr lang="en-US" sz="1200" dirty="0" smtClean="0"/>
            </a:br>
            <a:r>
              <a:rPr lang="en-US" sz="1200" dirty="0" smtClean="0"/>
              <a:t>APIs for portable application logic</a:t>
            </a:r>
          </a:p>
          <a:p>
            <a:r>
              <a:rPr lang="en-US" sz="1200" dirty="0" smtClean="0"/>
              <a:t>(Scripting API)</a:t>
            </a:r>
            <a:endParaRPr lang="en-US" sz="1200" dirty="0"/>
          </a:p>
        </p:txBody>
      </p:sp>
      <p:sp>
        <p:nvSpPr>
          <p:cNvPr id="49" name="角丸四角形 6"/>
          <p:cNvSpPr/>
          <p:nvPr/>
        </p:nvSpPr>
        <p:spPr bwMode="auto">
          <a:xfrm>
            <a:off x="4890777" y="5002998"/>
            <a:ext cx="1190046" cy="1033483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pic>
        <p:nvPicPr>
          <p:cNvPr id="50" name="Picture 2" descr="http://www.wink.com/img/product/tcp-led-connected-lighting/variants/762148261636/hero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863" y="5328527"/>
            <a:ext cx="796666" cy="7966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60"/>
          <p:cNvGrpSpPr/>
          <p:nvPr/>
        </p:nvGrpSpPr>
        <p:grpSpPr>
          <a:xfrm>
            <a:off x="5592016" y="5324198"/>
            <a:ext cx="391083" cy="391083"/>
            <a:chOff x="6235706" y="4922175"/>
            <a:chExt cx="268034" cy="268034"/>
          </a:xfrm>
        </p:grpSpPr>
        <p:sp>
          <p:nvSpPr>
            <p:cNvPr id="52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1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54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55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56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57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</p:grpSp>
      </p:grpSp>
      <p:sp>
        <p:nvSpPr>
          <p:cNvPr id="58" name="Textfeld 163"/>
          <p:cNvSpPr txBox="1"/>
          <p:nvPr/>
        </p:nvSpPr>
        <p:spPr>
          <a:xfrm>
            <a:off x="896775" y="4318268"/>
            <a:ext cx="1194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Web integration</a:t>
            </a:r>
            <a:endParaRPr lang="en-US" sz="1200" dirty="0"/>
          </a:p>
        </p:txBody>
      </p:sp>
      <p:sp>
        <p:nvSpPr>
          <p:cNvPr id="59" name="Textfeld 126"/>
          <p:cNvSpPr txBox="1"/>
          <p:nvPr/>
        </p:nvSpPr>
        <p:spPr>
          <a:xfrm>
            <a:off x="3347866" y="4729493"/>
            <a:ext cx="1181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Complementing</a:t>
            </a:r>
          </a:p>
          <a:p>
            <a:pPr algn="ctr"/>
            <a:r>
              <a:rPr lang="en-US" sz="1200" dirty="0" smtClean="0"/>
              <a:t>existing devices</a:t>
            </a:r>
          </a:p>
          <a:p>
            <a:pPr algn="ctr"/>
            <a:r>
              <a:rPr lang="en-US" sz="1200" dirty="0" smtClean="0"/>
              <a:t>and platforms</a:t>
            </a:r>
          </a:p>
        </p:txBody>
      </p:sp>
      <p:sp>
        <p:nvSpPr>
          <p:cNvPr id="60" name="Left-Right Arrow 70"/>
          <p:cNvSpPr/>
          <p:nvPr/>
        </p:nvSpPr>
        <p:spPr>
          <a:xfrm>
            <a:off x="2954656" y="5235048"/>
            <a:ext cx="1906749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 dirty="0"/>
          </a:p>
        </p:txBody>
      </p:sp>
      <p:sp>
        <p:nvSpPr>
          <p:cNvPr id="61" name="Left-Right Arrow 71"/>
          <p:cNvSpPr/>
          <p:nvPr/>
        </p:nvSpPr>
        <p:spPr>
          <a:xfrm rot="16200000">
            <a:off x="1831339" y="4204290"/>
            <a:ext cx="102803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 dirty="0"/>
          </a:p>
        </p:txBody>
      </p:sp>
      <p:sp>
        <p:nvSpPr>
          <p:cNvPr id="62" name="Left-Right Arrow 73"/>
          <p:cNvSpPr/>
          <p:nvPr/>
        </p:nvSpPr>
        <p:spPr>
          <a:xfrm>
            <a:off x="3148405" y="2992590"/>
            <a:ext cx="255197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 dirty="0"/>
          </a:p>
        </p:txBody>
      </p:sp>
      <p:sp>
        <p:nvSpPr>
          <p:cNvPr id="63" name="Textfeld 181"/>
          <p:cNvSpPr txBox="1"/>
          <p:nvPr/>
        </p:nvSpPr>
        <p:spPr>
          <a:xfrm>
            <a:off x="259140" y="3101666"/>
            <a:ext cx="139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Semantic</a:t>
            </a:r>
            <a:br>
              <a:rPr lang="en-US" sz="1200" dirty="0" smtClean="0"/>
            </a:br>
            <a:r>
              <a:rPr lang="en-US" sz="1200" dirty="0" smtClean="0"/>
              <a:t>metadata</a:t>
            </a:r>
          </a:p>
          <a:p>
            <a:pPr algn="ctr"/>
            <a:r>
              <a:rPr lang="en-US" sz="1200" dirty="0" smtClean="0"/>
              <a:t>(Thing Description)</a:t>
            </a:r>
            <a:endParaRPr lang="en-US" sz="1200" dirty="0"/>
          </a:p>
        </p:txBody>
      </p:sp>
      <p:sp>
        <p:nvSpPr>
          <p:cNvPr id="64" name="Left-Right-Up Arrow 59"/>
          <p:cNvSpPr/>
          <p:nvPr/>
        </p:nvSpPr>
        <p:spPr>
          <a:xfrm>
            <a:off x="6126132" y="3990417"/>
            <a:ext cx="1140210" cy="1814016"/>
          </a:xfrm>
          <a:prstGeom prst="leftRightUpArrow">
            <a:avLst>
              <a:gd name="adj1" fmla="val 23663"/>
              <a:gd name="adj2" fmla="val 25000"/>
              <a:gd name="adj3" fmla="val 22995"/>
            </a:avLst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feld 162"/>
          <p:cNvSpPr txBox="1"/>
          <p:nvPr/>
        </p:nvSpPr>
        <p:spPr>
          <a:xfrm>
            <a:off x="5425613" y="4278751"/>
            <a:ext cx="1095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Direct</a:t>
            </a:r>
            <a:br>
              <a:rPr lang="en-US" sz="1200" dirty="0" smtClean="0"/>
            </a:br>
            <a:r>
              <a:rPr lang="en-US" sz="1200" dirty="0" smtClean="0"/>
              <a:t>Thing-to-Thing</a:t>
            </a:r>
            <a:br>
              <a:rPr lang="en-US" sz="1200" dirty="0" smtClean="0"/>
            </a:br>
            <a:r>
              <a:rPr lang="en-US" sz="1200" dirty="0" smtClean="0"/>
              <a:t>interaction</a:t>
            </a:r>
            <a:endParaRPr lang="en-US" sz="1200" dirty="0"/>
          </a:p>
        </p:txBody>
      </p:sp>
      <p:sp>
        <p:nvSpPr>
          <p:cNvPr id="66" name="Textfeld 181"/>
          <p:cNvSpPr txBox="1"/>
          <p:nvPr/>
        </p:nvSpPr>
        <p:spPr>
          <a:xfrm>
            <a:off x="6151635" y="1702042"/>
            <a:ext cx="1089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Local Hubs</a:t>
            </a:r>
            <a:endParaRPr lang="en-US" sz="1200" b="1" dirty="0"/>
          </a:p>
        </p:txBody>
      </p:sp>
      <p:sp>
        <p:nvSpPr>
          <p:cNvPr id="67" name="Textfeld 181"/>
          <p:cNvSpPr txBox="1"/>
          <p:nvPr/>
        </p:nvSpPr>
        <p:spPr>
          <a:xfrm>
            <a:off x="1453096" y="1970169"/>
            <a:ext cx="1395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Cloud Mirrors</a:t>
            </a:r>
            <a:endParaRPr lang="en-US" sz="1200" b="1" dirty="0"/>
          </a:p>
        </p:txBody>
      </p:sp>
      <p:sp>
        <p:nvSpPr>
          <p:cNvPr id="68" name="Textfeld 126"/>
          <p:cNvSpPr txBox="1"/>
          <p:nvPr/>
        </p:nvSpPr>
        <p:spPr>
          <a:xfrm>
            <a:off x="5354995" y="538124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+</a:t>
            </a:r>
            <a:endParaRPr lang="en-US" sz="1200" dirty="0"/>
          </a:p>
        </p:txBody>
      </p:sp>
      <p:grpSp>
        <p:nvGrpSpPr>
          <p:cNvPr id="53" name="Group 49"/>
          <p:cNvGrpSpPr/>
          <p:nvPr/>
        </p:nvGrpSpPr>
        <p:grpSpPr>
          <a:xfrm>
            <a:off x="1369357" y="3115122"/>
            <a:ext cx="324321" cy="324321"/>
            <a:chOff x="6235706" y="4922175"/>
            <a:chExt cx="268034" cy="268034"/>
          </a:xfrm>
        </p:grpSpPr>
        <p:sp>
          <p:nvSpPr>
            <p:cNvPr id="70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9" name="Group 51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72" name="Isosceles Triangle 52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73" name="Oval 53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74" name="Oval 54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75" name="Oval 55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</p:grpSp>
      </p:grpSp>
      <p:sp>
        <p:nvSpPr>
          <p:cNvPr id="76" name="Shape 92"/>
          <p:cNvSpPr/>
          <p:nvPr/>
        </p:nvSpPr>
        <p:spPr>
          <a:xfrm>
            <a:off x="7396899" y="5609263"/>
            <a:ext cx="144016" cy="143991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5A9C"/>
            </a:solidFill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7" name="Shape 92"/>
          <p:cNvSpPr/>
          <p:nvPr/>
        </p:nvSpPr>
        <p:spPr>
          <a:xfrm>
            <a:off x="1829644" y="5609263"/>
            <a:ext cx="144016" cy="143991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5A9C"/>
            </a:solidFill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8" name="Shape 92"/>
          <p:cNvSpPr/>
          <p:nvPr/>
        </p:nvSpPr>
        <p:spPr>
          <a:xfrm>
            <a:off x="1829644" y="3365502"/>
            <a:ext cx="144016" cy="143991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5A9C"/>
            </a:solidFill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9" name="Shape 92"/>
          <p:cNvSpPr/>
          <p:nvPr/>
        </p:nvSpPr>
        <p:spPr>
          <a:xfrm>
            <a:off x="6196714" y="3365502"/>
            <a:ext cx="144016" cy="143991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5A9C"/>
            </a:solidFill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0" name="Textfeld 126"/>
          <p:cNvSpPr txBox="1"/>
          <p:nvPr/>
        </p:nvSpPr>
        <p:spPr>
          <a:xfrm>
            <a:off x="3229222" y="5652681"/>
            <a:ext cx="1357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(Protocol </a:t>
            </a:r>
            <a:r>
              <a:rPr lang="en-US" sz="1200" dirty="0" smtClean="0"/>
              <a:t>Bindings,</a:t>
            </a:r>
            <a:br>
              <a:rPr lang="en-US" sz="1200" dirty="0" smtClean="0"/>
            </a:br>
            <a:r>
              <a:rPr lang="en-US" sz="1200" dirty="0" smtClean="0"/>
              <a:t>Thing Description)</a:t>
            </a:r>
            <a:endParaRPr lang="en-US" sz="1200" dirty="0"/>
          </a:p>
        </p:txBody>
      </p:sp>
      <p:sp>
        <p:nvSpPr>
          <p:cNvPr id="81" name="Textfeld 162"/>
          <p:cNvSpPr txBox="1"/>
          <p:nvPr/>
        </p:nvSpPr>
        <p:spPr>
          <a:xfrm>
            <a:off x="4205762" y="2843647"/>
            <a:ext cx="1113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Remote access</a:t>
            </a:r>
            <a:endParaRPr lang="en-US" sz="1200" dirty="0"/>
          </a:p>
        </p:txBody>
      </p:sp>
      <p:sp>
        <p:nvSpPr>
          <p:cNvPr id="82" name="Textfeld 126"/>
          <p:cNvSpPr txBox="1"/>
          <p:nvPr/>
        </p:nvSpPr>
        <p:spPr>
          <a:xfrm>
            <a:off x="5502280" y="5781024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7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25452" y="5041737"/>
            <a:ext cx="168316" cy="184666"/>
          </a:xfrm>
          <a:prstGeom prst="rect">
            <a:avLst/>
          </a:prstGeom>
          <a:blipFill>
            <a:blip r:embed="rId6" cstate="print"/>
            <a:stretch>
              <a:fillRect l="-14286" r="-17857" b="-3333"/>
            </a:stretch>
          </a:blipFill>
        </p:spPr>
        <p:txBody>
          <a:bodyPr/>
          <a:lstStyle/>
          <a:p>
            <a:r>
              <a:rPr lang="de-CH">
                <a:noFill/>
              </a:rPr>
              <a:t> </a:t>
            </a:r>
          </a:p>
        </p:txBody>
      </p:sp>
      <p:sp>
        <p:nvSpPr>
          <p:cNvPr id="85" name="Wolke 84"/>
          <p:cNvSpPr/>
          <p:nvPr/>
        </p:nvSpPr>
        <p:spPr>
          <a:xfrm>
            <a:off x="3779912" y="5085184"/>
            <a:ext cx="3024336" cy="1656184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Direct</a:t>
            </a:r>
            <a:endParaRPr lang="en-US" sz="4400" b="1" dirty="0"/>
          </a:p>
        </p:txBody>
      </p:sp>
      <p:sp>
        <p:nvSpPr>
          <p:cNvPr id="86" name="Wolke 85"/>
          <p:cNvSpPr/>
          <p:nvPr/>
        </p:nvSpPr>
        <p:spPr>
          <a:xfrm>
            <a:off x="5048897" y="2222970"/>
            <a:ext cx="3240360" cy="1728192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4400" b="1" dirty="0" smtClean="0"/>
              <a:t>Gateway</a:t>
            </a:r>
            <a:endParaRPr lang="en-US" sz="4400" b="1" dirty="0"/>
          </a:p>
        </p:txBody>
      </p:sp>
      <p:sp>
        <p:nvSpPr>
          <p:cNvPr id="87" name="Wolke 86"/>
          <p:cNvSpPr/>
          <p:nvPr/>
        </p:nvSpPr>
        <p:spPr>
          <a:xfrm>
            <a:off x="674515" y="2204864"/>
            <a:ext cx="3240360" cy="1728192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Cloud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5.1 Web Things Requirements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R0.1: MUST use HTTP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Too restrictive for IoT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but a good default</a:t>
            </a:r>
          </a:p>
          <a:p>
            <a:r>
              <a:rPr lang="en-US" dirty="0" smtClean="0"/>
              <a:t>R0.1: MUST have Entry point URI (</a:t>
            </a:r>
            <a:r>
              <a:rPr lang="en-US" sz="2400" dirty="0" smtClean="0"/>
              <a:t>“root resource”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Yes</a:t>
            </a:r>
          </a:p>
          <a:p>
            <a:r>
              <a:rPr lang="en-US" dirty="0" smtClean="0"/>
              <a:t>R0.3: MUST support GET, POST, PUT, DELETE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Yes, uniform interface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4A7B7C"/>
                </a:solidFill>
              </a:rPr>
              <a:t>make it multi-protocol</a:t>
            </a:r>
          </a:p>
          <a:p>
            <a:r>
              <a:rPr lang="en-US" dirty="0" smtClean="0"/>
              <a:t>R0.4: MUST utilize HTTP status codes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Yes, </a:t>
            </a:r>
            <a:r>
              <a:rPr lang="en-US" dirty="0" smtClean="0"/>
              <a:t>and even better </a:t>
            </a:r>
            <a:r>
              <a:rPr lang="en-US" b="1" dirty="0" smtClean="0">
                <a:solidFill>
                  <a:srgbClr val="4A7B7C"/>
                </a:solidFill>
              </a:rPr>
              <a:t>multi-protocol REST status codes</a:t>
            </a:r>
          </a:p>
          <a:p>
            <a:r>
              <a:rPr lang="en-US" dirty="0" smtClean="0"/>
              <a:t>R0.5: MUST support JSON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Too restrictive for IoT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but a good default</a:t>
            </a:r>
          </a:p>
          <a:p>
            <a:r>
              <a:rPr lang="en-US" dirty="0" smtClean="0"/>
              <a:t>R0.6 == R0.1 (MUST support GET on it)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Web Things Requirements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R1.1: SHOULD use secure protocol (“HTTP</a:t>
            </a:r>
            <a:r>
              <a:rPr lang="en-US" b="1" dirty="0" smtClean="0"/>
              <a:t>S</a:t>
            </a:r>
            <a:r>
              <a:rPr lang="en-US" dirty="0" smtClean="0"/>
              <a:t>”)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Yes</a:t>
            </a:r>
            <a:endParaRPr lang="en-US" dirty="0" smtClean="0"/>
          </a:p>
          <a:p>
            <a:r>
              <a:rPr lang="en-US" dirty="0" smtClean="0"/>
              <a:t>R1.2: SHOULD use </a:t>
            </a:r>
            <a:r>
              <a:rPr lang="en-US" dirty="0" err="1" smtClean="0"/>
              <a:t>WebSockets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Yes</a:t>
            </a:r>
            <a:r>
              <a:rPr lang="en-US" dirty="0" smtClean="0"/>
              <a:t>, there is </a:t>
            </a:r>
            <a:r>
              <a:rPr lang="en-US" b="1" dirty="0" smtClean="0">
                <a:solidFill>
                  <a:srgbClr val="4A7B7C"/>
                </a:solidFill>
              </a:rPr>
              <a:t>need for more protocols than just HTTP</a:t>
            </a:r>
          </a:p>
          <a:p>
            <a:r>
              <a:rPr lang="en-US" dirty="0" smtClean="0"/>
              <a:t>R1.3: SHOULD support [6.] Web Thing Model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Yes</a:t>
            </a:r>
            <a:r>
              <a:rPr lang="en-US" dirty="0" smtClean="0"/>
              <a:t>, we should agree on an interaction model</a:t>
            </a:r>
          </a:p>
          <a:p>
            <a:r>
              <a:rPr lang="en-US" dirty="0" smtClean="0"/>
              <a:t>R1.4:  SHOULD use status codes properly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Yes</a:t>
            </a:r>
            <a:endParaRPr lang="en-US" b="1" dirty="0" smtClean="0">
              <a:solidFill>
                <a:srgbClr val="4A7B7C"/>
              </a:solidFill>
            </a:endParaRPr>
          </a:p>
          <a:p>
            <a:r>
              <a:rPr lang="en-US" dirty="0" smtClean="0"/>
              <a:t>R1.5: SHOULD provide human-readable doc.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Yes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4A7B7C"/>
                </a:solidFill>
              </a:rPr>
              <a:t>MUST provide machine-readable doc. (TD)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 Web Things Requirements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R2.1: MAY support more to optimize (</a:t>
            </a:r>
            <a:r>
              <a:rPr lang="en-US" sz="2200" dirty="0" smtClean="0"/>
              <a:t>“OPTIONS verb”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Yes</a:t>
            </a:r>
            <a:endParaRPr lang="en-US" dirty="0" smtClean="0"/>
          </a:p>
          <a:p>
            <a:r>
              <a:rPr lang="en-US" dirty="0" smtClean="0"/>
              <a:t>R2.2: MAY support more representation formats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Yes</a:t>
            </a:r>
            <a:endParaRPr lang="en-US" b="1" dirty="0" smtClean="0">
              <a:solidFill>
                <a:srgbClr val="4A7B7C"/>
              </a:solidFill>
            </a:endParaRPr>
          </a:p>
          <a:p>
            <a:r>
              <a:rPr lang="en-US" dirty="0" smtClean="0"/>
              <a:t>R2.3: MAY offer HTML-based UI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Yes</a:t>
            </a:r>
            <a:endParaRPr lang="en-US" dirty="0" smtClean="0"/>
          </a:p>
          <a:p>
            <a:r>
              <a:rPr lang="en-US" dirty="0" smtClean="0"/>
              <a:t>R2.4: MAY provide semantic metadata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Yes</a:t>
            </a:r>
            <a:r>
              <a:rPr lang="en-US" dirty="0" smtClean="0"/>
              <a:t> , and </a:t>
            </a:r>
            <a:r>
              <a:rPr lang="en-US" b="1" dirty="0" smtClean="0">
                <a:solidFill>
                  <a:srgbClr val="4A7B7C"/>
                </a:solidFill>
              </a:rPr>
              <a:t>MUST for machines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Web Things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6.0: Standardized relative URI paths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, use </a:t>
            </a:r>
            <a:r>
              <a:rPr lang="en-US" b="1" dirty="0" smtClean="0">
                <a:solidFill>
                  <a:srgbClr val="4A7B7C"/>
                </a:solidFill>
              </a:rPr>
              <a:t>hypermedia controls </a:t>
            </a:r>
            <a:r>
              <a:rPr lang="en-US" dirty="0" smtClean="0"/>
              <a:t>(Web Linking and Forms)</a:t>
            </a:r>
          </a:p>
          <a:p>
            <a:r>
              <a:rPr lang="en-US" dirty="0" smtClean="0"/>
              <a:t>6.1: Common Constructs (~semantic core)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Yes</a:t>
            </a:r>
            <a:r>
              <a:rPr lang="en-US" dirty="0" smtClean="0"/>
              <a:t>, best as </a:t>
            </a:r>
            <a:r>
              <a:rPr lang="en-US" b="1" dirty="0" smtClean="0">
                <a:solidFill>
                  <a:srgbClr val="4A7B7C"/>
                </a:solidFill>
              </a:rPr>
              <a:t>Linked Data vocabulary</a:t>
            </a:r>
          </a:p>
          <a:p>
            <a:r>
              <a:rPr lang="en-US" dirty="0" smtClean="0"/>
              <a:t>6.2: Link to related resources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Yes</a:t>
            </a:r>
            <a:endParaRPr lang="en-US" dirty="0" smtClean="0"/>
          </a:p>
          <a:p>
            <a:r>
              <a:rPr lang="en-US" dirty="0" smtClean="0"/>
              <a:t>6.3: Values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Yes</a:t>
            </a:r>
            <a:r>
              <a:rPr lang="en-US" dirty="0" smtClean="0"/>
              <a:t>, and provide semantically annotated schemas</a:t>
            </a:r>
          </a:p>
          <a:p>
            <a:r>
              <a:rPr lang="en-US" dirty="0" smtClean="0"/>
              <a:t>6.4: Typed resources (allowed verbs and responses)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, use </a:t>
            </a:r>
            <a:r>
              <a:rPr lang="en-US" b="1" dirty="0" smtClean="0">
                <a:solidFill>
                  <a:srgbClr val="4A7B7C"/>
                </a:solidFill>
              </a:rPr>
              <a:t>hypermedia controls</a:t>
            </a:r>
            <a:r>
              <a:rPr lang="en-US" dirty="0" smtClean="0"/>
              <a:t> (Web Linking and Forms)</a:t>
            </a:r>
          </a:p>
          <a:p>
            <a:r>
              <a:rPr lang="en-US" dirty="0" smtClean="0"/>
              <a:t>6.5: Semantic Extensions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Yes</a:t>
            </a:r>
            <a:r>
              <a:rPr lang="en-US" dirty="0" smtClean="0"/>
              <a:t>, TD extensible @context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Delta </a:t>
            </a:r>
            <a:r>
              <a:rPr lang="de-DE" dirty="0" err="1" smtClean="0"/>
              <a:t>to</a:t>
            </a:r>
            <a:r>
              <a:rPr lang="de-DE" dirty="0" smtClean="0"/>
              <a:t> EVRYTHNG </a:t>
            </a:r>
            <a:r>
              <a:rPr lang="en-US" dirty="0" smtClean="0"/>
              <a:t>Web Thing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R0.1: MUST use HTTP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Too restrictive for IoT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but a good default</a:t>
            </a:r>
          </a:p>
          <a:p>
            <a:r>
              <a:rPr lang="en-US" sz="2800" dirty="0" smtClean="0"/>
              <a:t>R0.5: MUST support JSON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Too restrictive for IoT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but a good default</a:t>
            </a:r>
          </a:p>
          <a:p>
            <a:r>
              <a:rPr lang="en-US" sz="2800" dirty="0" smtClean="0"/>
              <a:t>6.0: Standardized relative URI paths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No</a:t>
            </a:r>
            <a:r>
              <a:rPr lang="en-US" sz="2400" dirty="0" smtClean="0"/>
              <a:t>, use </a:t>
            </a:r>
            <a:r>
              <a:rPr lang="en-US" sz="2400" b="1" dirty="0" smtClean="0">
                <a:solidFill>
                  <a:srgbClr val="4A7B7C"/>
                </a:solidFill>
              </a:rPr>
              <a:t>hypermedia controls </a:t>
            </a:r>
            <a:r>
              <a:rPr lang="en-US" sz="2400" dirty="0" smtClean="0"/>
              <a:t>(Web Linking and Forms)</a:t>
            </a:r>
          </a:p>
          <a:p>
            <a:r>
              <a:rPr lang="en-US" sz="2800" dirty="0" smtClean="0"/>
              <a:t>6.4: Typed resources (allowed verbs and responses)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No</a:t>
            </a:r>
            <a:r>
              <a:rPr lang="en-US" sz="2400" dirty="0" smtClean="0"/>
              <a:t>, use </a:t>
            </a:r>
            <a:r>
              <a:rPr lang="en-US" sz="2400" b="1" dirty="0" smtClean="0">
                <a:solidFill>
                  <a:srgbClr val="4A7B7C"/>
                </a:solidFill>
              </a:rPr>
              <a:t>hypermedia controls</a:t>
            </a:r>
            <a:r>
              <a:rPr lang="en-US" sz="2400" dirty="0" smtClean="0"/>
              <a:t> (Web Linking and Forms)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Bildschirmpräsentation (4:3)</PresentationFormat>
  <Paragraphs>114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On “EVRYTHNG Web Thing Model”</vt:lpstr>
      <vt:lpstr>4. Web Things Integration Patterns</vt:lpstr>
      <vt:lpstr>On 4.: W3C WoT Architecture</vt:lpstr>
      <vt:lpstr>5.1 Web Things Requirements</vt:lpstr>
      <vt:lpstr>5.2 Web Things Requirements</vt:lpstr>
      <vt:lpstr>5.3 Web Things Requirements</vt:lpstr>
      <vt:lpstr>6. Web Things Model</vt:lpstr>
      <vt:lpstr>Delta to EVRYTHNG Web Thing Model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“EVRYTHNG Web Thing Model”</dc:title>
  <dc:creator>Matthias Kovatsch</dc:creator>
  <cp:lastModifiedBy>Matthias Kovatsch</cp:lastModifiedBy>
  <cp:revision>1</cp:revision>
  <dcterms:created xsi:type="dcterms:W3CDTF">2017-07-26T13:42:10Z</dcterms:created>
  <dcterms:modified xsi:type="dcterms:W3CDTF">2017-07-26T13:43:26Z</dcterms:modified>
</cp:coreProperties>
</file>