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1992-5058-4E47-B802-A6C9396A3636}" type="datetimeFigureOut">
              <a:rPr lang="en-US" smtClean="0"/>
              <a:t>2019-02-13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vulnerability-scanners" TargetMode="External"/><Relationship Id="rId3" Type="http://schemas.openxmlformats.org/officeDocument/2006/relationships/hyperlink" Target="https://cdn.staticaly.com/gh/w3c/wot-security-testing-plan/master/index.html#static-code-analysis" TargetMode="External"/><Relationship Id="rId7" Type="http://schemas.openxmlformats.org/officeDocument/2006/relationships/hyperlink" Target="https://cdn.staticaly.com/gh/w3c/wot-security-testing-plan/master/index.html#protocol-analysis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fuzz-testing" TargetMode="External"/><Relationship Id="rId5" Type="http://schemas.openxmlformats.org/officeDocument/2006/relationships/hyperlink" Target="https://cdn.staticaly.com/gh/w3c/wot-security-testing-plan/master/index.html#runtime-vulnerability-discovery" TargetMode="External"/><Relationship Id="rId4" Type="http://schemas.openxmlformats.org/officeDocument/2006/relationships/hyperlink" Target="https://cdn.staticaly.com/gh/w3c/wot-security-testing-plan/master/index.html#known-vulnerability-checking" TargetMode="External"/><Relationship Id="rId9" Type="http://schemas.openxmlformats.org/officeDocument/2006/relationships/hyperlink" Target="https://cdn.staticaly.com/gh/w3c/wot-security-testing-plan/master/index.html#exploit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taticaly.com/gh/w3c/wot-security-testing-plan/master/index.html#runtime-vulnerability-discovery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taticaly.com/gh/w3c/wot-security-testing-plan/master/index.html#exploi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security-testing-pl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known-vulnerability-checking" TargetMode="External"/><Relationship Id="rId13" Type="http://schemas.openxmlformats.org/officeDocument/2006/relationships/hyperlink" Target="https://cdn.staticaly.com/gh/w3c/wot-security-testing-plan/master/index.html#exploitation" TargetMode="External"/><Relationship Id="rId18" Type="http://schemas.openxmlformats.org/officeDocument/2006/relationships/hyperlink" Target="https://cdn.staticaly.com/gh/w3c/wot-security-testing-plan/master/index.html#references" TargetMode="External"/><Relationship Id="rId3" Type="http://schemas.openxmlformats.org/officeDocument/2006/relationships/hyperlink" Target="https://cdn.staticaly.com/gh/w3c/wot-security-testing-plan/master/index.html#best-practices" TargetMode="External"/><Relationship Id="rId7" Type="http://schemas.openxmlformats.org/officeDocument/2006/relationships/hyperlink" Target="https://cdn.staticaly.com/gh/w3c/wot-security-testing-plan/master/index.html#static-code-analysis" TargetMode="External"/><Relationship Id="rId12" Type="http://schemas.openxmlformats.org/officeDocument/2006/relationships/hyperlink" Target="https://cdn.staticaly.com/gh/w3c/wot-security-testing-plan/master/index.html#vulnerability-scanners" TargetMode="External"/><Relationship Id="rId17" Type="http://schemas.openxmlformats.org/officeDocument/2006/relationships/hyperlink" Target="https://cdn.staticaly.com/gh/w3c/wot-security-testing-plan/master/index.html#summary" TargetMode="External"/><Relationship Id="rId2" Type="http://schemas.openxmlformats.org/officeDocument/2006/relationships/hyperlink" Target="https://cdn.staticaly.com/gh/w3c/wot-security-testing-plan/master/index.html#introduction" TargetMode="External"/><Relationship Id="rId16" Type="http://schemas.openxmlformats.org/officeDocument/2006/relationships/hyperlink" Target="https://cdn.staticaly.com/gh/w3c/wot-security-testing-plan/master/index.html#termin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static-vulnerability-discovery" TargetMode="External"/><Relationship Id="rId11" Type="http://schemas.openxmlformats.org/officeDocument/2006/relationships/hyperlink" Target="https://cdn.staticaly.com/gh/w3c/wot-security-testing-plan/master/index.html#protocol-analysis" TargetMode="External"/><Relationship Id="rId5" Type="http://schemas.openxmlformats.org/officeDocument/2006/relationships/hyperlink" Target="https://cdn.staticaly.com/gh/w3c/wot-security-testing-plan/master/index.html#adversarial-security-testing" TargetMode="External"/><Relationship Id="rId15" Type="http://schemas.openxmlformats.org/officeDocument/2006/relationships/hyperlink" Target="https://cdn.staticaly.com/gh/w3c/wot-security-testing-plan/master/index.html#suggested-testing-frequency" TargetMode="External"/><Relationship Id="rId10" Type="http://schemas.openxmlformats.org/officeDocument/2006/relationships/hyperlink" Target="https://cdn.staticaly.com/gh/w3c/wot-security-testing-plan/master/index.html#fuzz-testing" TargetMode="External"/><Relationship Id="rId19" Type="http://schemas.openxmlformats.org/officeDocument/2006/relationships/hyperlink" Target="https://cdn.staticaly.com/gh/w3c/wot-security-testing-plan/master/index.html#normative-references" TargetMode="External"/><Relationship Id="rId4" Type="http://schemas.openxmlformats.org/officeDocument/2006/relationships/hyperlink" Target="https://cdn.staticaly.com/gh/w3c/wot-security-testing-plan/master/index.html#functional-security-testing" TargetMode="External"/><Relationship Id="rId9" Type="http://schemas.openxmlformats.org/officeDocument/2006/relationships/hyperlink" Target="https://cdn.staticaly.com/gh/w3c/wot-security-testing-plan/master/index.html#runtime-vulnerability-discovery" TargetMode="External"/><Relationship Id="rId14" Type="http://schemas.openxmlformats.org/officeDocument/2006/relationships/hyperlink" Target="https://cdn.staticaly.com/gh/w3c/wot-security-testing-plan/master/index.html#security-testing-plan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Testing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 and Elena Reshetova</a:t>
            </a:r>
          </a:p>
          <a:p>
            <a:r>
              <a:rPr lang="en-US" dirty="0" smtClean="0"/>
              <a:t>January 30,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Vulnerability Scanner:</a:t>
            </a:r>
            <a:r>
              <a:rPr lang="en-US" dirty="0" smtClean="0"/>
              <a:t> Attempt to run a known set of exploits or vulnerability trigger inputs against the target and report the outcomes.</a:t>
            </a:r>
          </a:p>
          <a:p>
            <a:pPr lvl="1"/>
            <a:r>
              <a:rPr lang="en-US" dirty="0" smtClean="0"/>
              <a:t>Example tools: w3af, Burp vulnerability scanner, </a:t>
            </a:r>
            <a:r>
              <a:rPr lang="en-US" dirty="0" err="1" smtClean="0"/>
              <a:t>Nikto</a:t>
            </a:r>
            <a:r>
              <a:rPr lang="en-US" dirty="0" smtClean="0"/>
              <a:t>, WATOBO.</a:t>
            </a:r>
          </a:p>
        </p:txBody>
      </p:sp>
    </p:spTree>
    <p:extLst>
      <p:ext uri="{BB962C8B-B14F-4D97-AF65-F5344CB8AC3E}">
        <p14:creationId xmlns:p14="http://schemas.microsoft.com/office/powerpoint/2010/main" val="40589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Plan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165"/>
            <a:ext cx="10515600" cy="4351338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b="1" dirty="0">
                <a:hlinkClick r:id="rId3"/>
              </a:rPr>
              <a:t>Static Code Analysis:</a:t>
            </a:r>
            <a:r>
              <a:rPr lang="en-US" dirty="0"/>
              <a:t> If source code is available, a static code checker should be used to check for vulnerabilities in new purpose-written code.</a:t>
            </a:r>
          </a:p>
          <a:p>
            <a:pPr lvl="1"/>
            <a:r>
              <a:rPr lang="en-US" b="1" dirty="0">
                <a:hlinkClick r:id="rId4"/>
              </a:rPr>
              <a:t>Known Vulnerability Checking:</a:t>
            </a:r>
            <a:r>
              <a:rPr lang="en-US" dirty="0"/>
              <a:t> If binaries and/or a list of package dependencies are available, a vulnerability checker should be used to check for known vulnerabilities in libraries used.</a:t>
            </a:r>
          </a:p>
          <a:p>
            <a:r>
              <a:rPr lang="en-US" b="1" dirty="0">
                <a:hlinkClick r:id="rId5"/>
              </a:rPr>
              <a:t>Runtime Vulnerability </a:t>
            </a:r>
            <a:r>
              <a:rPr lang="en-US" b="1" dirty="0" smtClean="0">
                <a:hlinkClick r:id="rId5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Appropriate </a:t>
            </a:r>
            <a:r>
              <a:rPr lang="en-US" dirty="0"/>
              <a:t>tools such as </a:t>
            </a:r>
            <a:r>
              <a:rPr lang="en-US" dirty="0">
                <a:hlinkClick r:id="rId6"/>
              </a:rPr>
              <a:t>Fuzz Testing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Protocol Analysis</a:t>
            </a:r>
            <a:r>
              <a:rPr lang="en-US" dirty="0"/>
              <a:t>, and </a:t>
            </a:r>
            <a:r>
              <a:rPr lang="en-US" dirty="0">
                <a:hlinkClick r:id="rId8"/>
              </a:rPr>
              <a:t>Vulnerability Scanners</a:t>
            </a:r>
            <a:r>
              <a:rPr lang="en-US" dirty="0"/>
              <a:t> can be discover problems even when only the network interface is available, and are complementary to other kinds of checks.</a:t>
            </a:r>
          </a:p>
          <a:p>
            <a:r>
              <a:rPr lang="en-US" b="1" dirty="0">
                <a:hlinkClick r:id="rId9"/>
              </a:rPr>
              <a:t>Exploitation </a:t>
            </a:r>
            <a:r>
              <a:rPr lang="en-US" b="1" dirty="0" smtClean="0">
                <a:hlinkClick r:id="rId9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This can be used to prioritize which </a:t>
            </a:r>
            <a:r>
              <a:rPr lang="en-US" dirty="0" smtClean="0"/>
              <a:t>vulnerabilities </a:t>
            </a:r>
            <a:r>
              <a:rPr lang="en-US" dirty="0"/>
              <a:t>should be addressed first or whether a given vulnerable system can even be used in a given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728409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regularly, ideally integrated into the development work flow for a </a:t>
            </a:r>
            <a:r>
              <a:rPr lang="en-US" dirty="0" err="1"/>
              <a:t>WoT</a:t>
            </a:r>
            <a:r>
              <a:rPr lang="en-US" dirty="0"/>
              <a:t> component. This is important, since any even small code changes can introduce development mistakes, or alternatively new vulnerabilities can be discovered in the libraries that a program depends on. New vulnerabilities are discovered in existing libraries almost daily.</a:t>
            </a:r>
          </a:p>
          <a:p>
            <a:r>
              <a:rPr lang="en-US" b="1" dirty="0">
                <a:hlinkClick r:id="rId3"/>
              </a:rPr>
              <a:t>Runtime Vulnerability </a:t>
            </a:r>
            <a:r>
              <a:rPr lang="en-US" b="1" dirty="0" smtClean="0">
                <a:hlinkClick r:id="rId3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also done on a regular basis, for example for each major release or development milestone.</a:t>
            </a:r>
          </a:p>
          <a:p>
            <a:r>
              <a:rPr lang="en-US" b="1" dirty="0">
                <a:hlinkClick r:id="rId4"/>
              </a:rPr>
              <a:t>Exploitation </a:t>
            </a:r>
            <a:r>
              <a:rPr lang="en-US" b="1" dirty="0" smtClean="0">
                <a:hlinkClick r:id="rId4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occasionally, whenever possible. It is the most time and resource consuming activity, often requires external resources with specialized knowledge, and cannot in general be automated.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608"/>
            <a:ext cx="10515600" cy="4719355"/>
          </a:xfrm>
        </p:spPr>
        <p:txBody>
          <a:bodyPr/>
          <a:lstStyle/>
          <a:p>
            <a:r>
              <a:rPr lang="en-US" dirty="0" smtClean="0"/>
              <a:t>Have created a first draft of a testing plan; </a:t>
            </a:r>
            <a:r>
              <a:rPr lang="en-US" i="1" dirty="0" smtClean="0"/>
              <a:t>please review</a:t>
            </a:r>
          </a:p>
          <a:p>
            <a:r>
              <a:rPr lang="en-US" dirty="0" smtClean="0"/>
              <a:t>Provides a framework and a set of tool categories</a:t>
            </a:r>
          </a:p>
          <a:p>
            <a:r>
              <a:rPr lang="en-US" dirty="0" smtClean="0"/>
              <a:t>Lists example tools in each category</a:t>
            </a:r>
          </a:p>
          <a:p>
            <a:r>
              <a:rPr lang="en-US" dirty="0" smtClean="0"/>
              <a:t>Does not provide a "universal testing plan" for all possible </a:t>
            </a:r>
            <a:r>
              <a:rPr lang="en-US" dirty="0" err="1" smtClean="0"/>
              <a:t>WoT</a:t>
            </a:r>
            <a:r>
              <a:rPr lang="en-US" dirty="0" smtClean="0"/>
              <a:t> systems; this is not feasible</a:t>
            </a:r>
          </a:p>
          <a:p>
            <a:r>
              <a:rPr lang="en-US" dirty="0" smtClean="0"/>
              <a:t>We should, however, do some "demonstration" adversarial testing against </a:t>
            </a:r>
            <a:r>
              <a:rPr lang="en-US" dirty="0" err="1" smtClean="0"/>
              <a:t>WoT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We did not do this at this </a:t>
            </a:r>
            <a:r>
              <a:rPr lang="en-US" dirty="0" err="1" smtClean="0"/>
              <a:t>TestFest</a:t>
            </a:r>
            <a:r>
              <a:rPr lang="en-US" dirty="0" smtClean="0"/>
              <a:t>, unfortunately, but should do at least some basic testing against specific systems as soon as possible.</a:t>
            </a:r>
          </a:p>
          <a:p>
            <a:pPr marL="0" indent="0">
              <a:buNone/>
            </a:pPr>
            <a:r>
              <a:rPr lang="en-US" b="1" dirty="0" smtClean="0"/>
              <a:t>Limitations:</a:t>
            </a:r>
          </a:p>
          <a:p>
            <a:pPr lvl="1"/>
            <a:r>
              <a:rPr lang="en-US" dirty="0" smtClean="0"/>
              <a:t>Few tools for </a:t>
            </a:r>
            <a:r>
              <a:rPr lang="en-US" dirty="0" err="1" smtClean="0"/>
              <a:t>CoAP</a:t>
            </a:r>
            <a:r>
              <a:rPr lang="en-US" dirty="0" smtClean="0"/>
              <a:t>, MQTT; plan does not consider physical attacks.</a:t>
            </a:r>
          </a:p>
        </p:txBody>
      </p:sp>
    </p:spTree>
    <p:extLst>
      <p:ext uri="{BB962C8B-B14F-4D97-AF65-F5344CB8AC3E}">
        <p14:creationId xmlns:p14="http://schemas.microsoft.com/office/powerpoint/2010/main" val="42634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W3C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10515600" cy="4583553"/>
          </a:xfrm>
        </p:spPr>
        <p:txBody>
          <a:bodyPr/>
          <a:lstStyle/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https://github.com/w3c/wot-security-testing-plan</a:t>
            </a:r>
            <a:endParaRPr lang="en-US" dirty="0" smtClean="0"/>
          </a:p>
          <a:p>
            <a:r>
              <a:rPr lang="en-US" dirty="0" smtClean="0"/>
              <a:t>Rendered version:</a:t>
            </a:r>
          </a:p>
          <a:p>
            <a:pPr lvl="1"/>
            <a:r>
              <a:rPr lang="en-US" dirty="0" smtClean="0">
                <a:hlinkClick r:id="rId2"/>
              </a:rPr>
              <a:t>https://cdn.staticaly.com/gh/w3c/wot-security-testing-plan/master/index.html</a:t>
            </a:r>
            <a:endParaRPr lang="en-US" dirty="0" smtClean="0"/>
          </a:p>
          <a:p>
            <a:r>
              <a:rPr lang="en-US" dirty="0" smtClean="0"/>
              <a:t>To be submitted for publication at the same time as the CR transition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charter only requires a security testing </a:t>
            </a:r>
            <a:r>
              <a:rPr lang="en-US" i="1" dirty="0" smtClean="0"/>
              <a:t>plan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ot actual test results</a:t>
            </a:r>
          </a:p>
          <a:p>
            <a:r>
              <a:rPr lang="en-US" dirty="0" smtClean="0"/>
              <a:t>Some "demonstration" security testing might be useful, however</a:t>
            </a:r>
          </a:p>
          <a:p>
            <a:pPr lvl="1"/>
            <a:r>
              <a:rPr lang="en-US" dirty="0" smtClean="0"/>
              <a:t>There is not really a single test suite that will work for all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512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Charter: Security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enhance the security of </a:t>
            </a:r>
            <a:r>
              <a:rPr lang="en-US" dirty="0" err="1"/>
              <a:t>WoT</a:t>
            </a:r>
            <a:r>
              <a:rPr lang="en-US" dirty="0"/>
              <a:t> systems, we will also </a:t>
            </a:r>
            <a:r>
              <a:rPr lang="en-US" i="1" dirty="0"/>
              <a:t>generate</a:t>
            </a:r>
            <a:r>
              <a:rPr lang="en-US" dirty="0"/>
              <a:t> and </a:t>
            </a:r>
            <a:r>
              <a:rPr lang="en-US" i="1" dirty="0"/>
              <a:t>implement</a:t>
            </a:r>
            <a:r>
              <a:rPr lang="en-US" dirty="0"/>
              <a:t> a security testing plan which will include both functional and adversarial testing of the proposed standards and their implementations.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only recommend an implementation of the proposed standards for use in production once it has passed such testing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56"/>
            <a:ext cx="5209515" cy="48164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2"/>
              </a:rPr>
              <a:t>Introduction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3"/>
              </a:rPr>
              <a:t>Best Practices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4"/>
              </a:rPr>
              <a:t>Functional </a:t>
            </a:r>
            <a:r>
              <a:rPr lang="en-US" sz="2400" b="1" dirty="0">
                <a:hlinkClick r:id="rId4"/>
              </a:rPr>
              <a:t>Security </a:t>
            </a:r>
            <a:r>
              <a:rPr lang="en-US" sz="2400" b="1" dirty="0" smtClean="0">
                <a:hlinkClick r:id="rId4"/>
              </a:rPr>
              <a:t>Testing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5"/>
              </a:rPr>
              <a:t>Adversarial </a:t>
            </a:r>
            <a:r>
              <a:rPr lang="en-US" sz="2400" b="1" dirty="0">
                <a:hlinkClick r:id="rId5"/>
              </a:rPr>
              <a:t>Security </a:t>
            </a:r>
            <a:r>
              <a:rPr lang="en-US" sz="2400" b="1" dirty="0" smtClean="0">
                <a:hlinkClick r:id="rId5"/>
              </a:rPr>
              <a:t>Testing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Static </a:t>
            </a:r>
            <a:r>
              <a:rPr lang="en-US" sz="2000" dirty="0">
                <a:hlinkClick r:id="rId6"/>
              </a:rPr>
              <a:t>Vulnerability </a:t>
            </a:r>
            <a:r>
              <a:rPr lang="en-US" sz="2000" dirty="0" smtClean="0">
                <a:hlinkClick r:id="rId6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7"/>
              </a:rPr>
              <a:t>Static </a:t>
            </a:r>
            <a:r>
              <a:rPr lang="en-US" sz="1800" dirty="0">
                <a:hlinkClick r:id="rId7"/>
              </a:rPr>
              <a:t>Code </a:t>
            </a:r>
            <a:r>
              <a:rPr lang="en-US" sz="1800" dirty="0" smtClean="0">
                <a:hlinkClick r:id="rId7"/>
              </a:rPr>
              <a:t>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8"/>
              </a:rPr>
              <a:t>Known </a:t>
            </a:r>
            <a:r>
              <a:rPr lang="en-US" sz="1800" dirty="0">
                <a:hlinkClick r:id="rId8"/>
              </a:rPr>
              <a:t>vulnerability </a:t>
            </a:r>
            <a:r>
              <a:rPr lang="en-US" sz="1800" dirty="0" smtClean="0">
                <a:hlinkClick r:id="rId8"/>
              </a:rPr>
              <a:t>checking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9"/>
              </a:rPr>
              <a:t>Runtime </a:t>
            </a:r>
            <a:r>
              <a:rPr lang="en-US" sz="2000" dirty="0">
                <a:hlinkClick r:id="rId9"/>
              </a:rPr>
              <a:t>(Dynamic) Vulnerability </a:t>
            </a:r>
            <a:r>
              <a:rPr lang="en-US" sz="2000" dirty="0" smtClean="0">
                <a:hlinkClick r:id="rId9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0"/>
              </a:rPr>
              <a:t>Fuzz Testing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1"/>
              </a:rPr>
              <a:t>Protocol 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2"/>
              </a:rPr>
              <a:t>Vulnerability Scanners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13"/>
              </a:rPr>
              <a:t>Exploitation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038" y="1584356"/>
            <a:ext cx="5209515" cy="4592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4"/>
              </a:rPr>
              <a:t>Security Testing Plan Framework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5"/>
              </a:rPr>
              <a:t>Suggested Testing Frequency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6"/>
              </a:rPr>
              <a:t>Terminology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7"/>
              </a:rPr>
              <a:t>Summary</a:t>
            </a:r>
            <a:endParaRPr lang="en-US" sz="2400" b="1" dirty="0"/>
          </a:p>
          <a:p>
            <a:pPr marL="514350" indent="-514350">
              <a:buFont typeface="+mj-lt"/>
              <a:buAutoNum type="alphaUcPeriod"/>
            </a:pPr>
            <a:r>
              <a:rPr lang="en-US" sz="2400" b="1" dirty="0" smtClean="0">
                <a:hlinkClick r:id="rId18"/>
              </a:rPr>
              <a:t>References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>
                <a:hlinkClick r:id="rId19"/>
              </a:rPr>
              <a:t>Normative references</a:t>
            </a:r>
            <a:endParaRPr lang="en-US" sz="1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53"/>
            <a:ext cx="10515600" cy="4351338"/>
          </a:xfrm>
        </p:spPr>
        <p:txBody>
          <a:bodyPr/>
          <a:lstStyle/>
          <a:p>
            <a:r>
              <a:rPr lang="en-US" dirty="0" smtClean="0"/>
              <a:t>Related to "Behavioral" assertions for security in spec:</a:t>
            </a:r>
          </a:p>
          <a:p>
            <a:pPr lvl="1"/>
            <a:r>
              <a:rPr lang="en-US" dirty="0" smtClean="0"/>
              <a:t>Security mechanisms supported by a Thing should be consistent with its description in its Thing Description</a:t>
            </a:r>
          </a:p>
          <a:p>
            <a:pPr lvl="1"/>
            <a:r>
              <a:rPr lang="en-US" dirty="0" smtClean="0"/>
              <a:t>Generally, we cannot constrain a server, which may be pre-existing device…</a:t>
            </a:r>
          </a:p>
          <a:p>
            <a:pPr lvl="2"/>
            <a:r>
              <a:rPr lang="en-US" dirty="0" smtClean="0"/>
              <a:t>TD cannot "correct" insecure behavior by a described Thing</a:t>
            </a:r>
          </a:p>
          <a:p>
            <a:pPr lvl="2"/>
            <a:r>
              <a:rPr lang="en-US" dirty="0" smtClean="0"/>
              <a:t>A TD should describe exactly what the Thing does and needs, no more or less</a:t>
            </a:r>
          </a:p>
          <a:p>
            <a:pPr lvl="2"/>
            <a:r>
              <a:rPr lang="en-US" dirty="0" smtClean="0"/>
              <a:t>If the TD does not correctly describe a Thing, then the </a:t>
            </a:r>
            <a:r>
              <a:rPr lang="en-US" b="1" i="1" dirty="0" smtClean="0"/>
              <a:t>TD</a:t>
            </a:r>
            <a:r>
              <a:rPr lang="en-US" dirty="0" smtClean="0"/>
              <a:t> is incorrect, not the Thing</a:t>
            </a:r>
          </a:p>
          <a:p>
            <a:r>
              <a:rPr lang="en-US" dirty="0" smtClean="0"/>
              <a:t>"Functional Testing" just checks for correct implementation of described security mechanisms:</a:t>
            </a:r>
          </a:p>
          <a:p>
            <a:pPr lvl="1"/>
            <a:r>
              <a:rPr lang="en-US" dirty="0" smtClean="0"/>
              <a:t>Accesses with proper authentication should be allowed</a:t>
            </a:r>
          </a:p>
          <a:p>
            <a:pPr lvl="1"/>
            <a:r>
              <a:rPr lang="en-US" dirty="0" smtClean="0"/>
              <a:t>Accessed without proper authentication should be denied</a:t>
            </a:r>
          </a:p>
          <a:p>
            <a:pPr lvl="1"/>
            <a:r>
              <a:rPr lang="en-US" dirty="0" smtClean="0"/>
              <a:t>Correct encryption and authentication mechanisms should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Mimics what an attacker would try to do</a:t>
            </a:r>
          </a:p>
          <a:p>
            <a:pPr lvl="1"/>
            <a:r>
              <a:rPr lang="en-US" dirty="0" smtClean="0"/>
              <a:t>We can re-use tools intended for attacking web services, although we should extend these with tools for IoT protocols (</a:t>
            </a:r>
            <a:r>
              <a:rPr lang="en-US" dirty="0" err="1" smtClean="0"/>
              <a:t>CoAP</a:t>
            </a:r>
            <a:r>
              <a:rPr lang="en-US" dirty="0" smtClean="0"/>
              <a:t>, MQTT,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Three stages: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Information gathering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Vulnerability discovery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Exploitation</a:t>
            </a:r>
          </a:p>
          <a:p>
            <a:r>
              <a:rPr lang="en-US" dirty="0" smtClean="0"/>
              <a:t>Adversarial testing focuses on </a:t>
            </a:r>
            <a:r>
              <a:rPr lang="en-US" i="1" dirty="0" smtClean="0"/>
              <a:t>Vulnerability Discovery</a:t>
            </a:r>
          </a:p>
          <a:p>
            <a:pPr lvl="1"/>
            <a:r>
              <a:rPr lang="en-US" dirty="0" smtClean="0"/>
              <a:t>We assume the attacker has FULL knowledge of the target, potentially including source code, and of course the information in the TD</a:t>
            </a:r>
          </a:p>
          <a:p>
            <a:pPr lvl="1"/>
            <a:r>
              <a:rPr lang="en-US" dirty="0" smtClean="0"/>
              <a:t>Knowing how or whether a vulnerability is exploitable is important to testing only to prioritize which vulnerabilities should be fixed first (since we are not actually trying to break into the system)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Static Code Analysis</a:t>
            </a:r>
          </a:p>
          <a:p>
            <a:pPr lvl="1"/>
            <a:r>
              <a:rPr lang="en-US" dirty="0" smtClean="0"/>
              <a:t>Tools with access to source code can find coding practices likely to lead to vulnerabilities, such as missing boundary checks on arrays accesses, lack of input validation, etc.</a:t>
            </a:r>
          </a:p>
          <a:p>
            <a:pPr lvl="2"/>
            <a:r>
              <a:rPr lang="en-US" dirty="0" smtClean="0"/>
              <a:t>Example tools: Klocwork, </a:t>
            </a:r>
            <a:r>
              <a:rPr lang="en-US" dirty="0" err="1" smtClean="0"/>
              <a:t>Coverity</a:t>
            </a:r>
            <a:r>
              <a:rPr lang="en-US" dirty="0" smtClean="0"/>
              <a:t>, </a:t>
            </a:r>
            <a:r>
              <a:rPr lang="en-US" dirty="0" err="1" smtClean="0"/>
              <a:t>Checkmarx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access to the binary or library/package list, known vulnerabilities in any libraries used can be checked.</a:t>
            </a:r>
          </a:p>
          <a:p>
            <a:pPr lvl="2"/>
            <a:r>
              <a:rPr lang="en-US" dirty="0" smtClean="0"/>
              <a:t>Example tools: </a:t>
            </a:r>
            <a:r>
              <a:rPr lang="en-US" dirty="0" err="1" smtClean="0"/>
              <a:t>Protecode</a:t>
            </a:r>
            <a:r>
              <a:rPr lang="en-US" dirty="0" smtClean="0"/>
              <a:t>, OWASP's Dependency-Check, </a:t>
            </a:r>
            <a:r>
              <a:rPr lang="en-US" dirty="0" err="1" smtClean="0"/>
              <a:t>Snyk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audit.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Fuzz Testing: </a:t>
            </a:r>
            <a:r>
              <a:rPr lang="en-US" dirty="0" smtClean="0"/>
              <a:t>Send randomly-generated inputs to interfaces, designed to bypass early checks (</a:t>
            </a:r>
            <a:r>
              <a:rPr lang="en-US" dirty="0" err="1" smtClean="0"/>
              <a:t>eg</a:t>
            </a:r>
            <a:r>
              <a:rPr lang="en-US" dirty="0" smtClean="0"/>
              <a:t> for protocol, JSON syntax checks, etc.) but trigger errors (</a:t>
            </a:r>
            <a:r>
              <a:rPr lang="en-US" dirty="0" err="1" smtClean="0"/>
              <a:t>eg</a:t>
            </a:r>
            <a:r>
              <a:rPr lang="en-US" dirty="0" smtClean="0"/>
              <a:t> buffer overruns, unexpected parameters, </a:t>
            </a:r>
            <a:r>
              <a:rPr lang="en-US" dirty="0" err="1" smtClean="0"/>
              <a:t>etc</a:t>
            </a:r>
            <a:r>
              <a:rPr lang="en-US" dirty="0" smtClean="0"/>
              <a:t>) in backend code.</a:t>
            </a:r>
          </a:p>
          <a:p>
            <a:pPr lvl="1"/>
            <a:r>
              <a:rPr lang="en-US" dirty="0" smtClean="0"/>
              <a:t>Example HTTP tools: Burp Suite, </a:t>
            </a:r>
            <a:r>
              <a:rPr lang="en-US" dirty="0" err="1" smtClean="0"/>
              <a:t>Wfuzz</a:t>
            </a:r>
            <a:r>
              <a:rPr lang="en-US" dirty="0" smtClean="0"/>
              <a:t>, Wapiti. 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CoAP</a:t>
            </a:r>
            <a:r>
              <a:rPr lang="en-US" dirty="0" smtClean="0"/>
              <a:t> tools: </a:t>
            </a:r>
            <a:r>
              <a:rPr lang="en-US" dirty="0" err="1" smtClean="0"/>
              <a:t>FuzzCoAP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CoAP</a:t>
            </a:r>
            <a:r>
              <a:rPr lang="en-US" dirty="0" smtClean="0"/>
              <a:t> Peach Pit.</a:t>
            </a:r>
          </a:p>
          <a:p>
            <a:pPr lvl="1"/>
            <a:r>
              <a:rPr lang="en-US" dirty="0" smtClean="0"/>
              <a:t>Example MQTT tools: 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Protocol Analysis:</a:t>
            </a:r>
            <a:r>
              <a:rPr lang="en-US" dirty="0" smtClean="0"/>
              <a:t> Look at data on wire, looking for misconfigured headers, insecure encryption options or combination of options, etc.  Often manual, but some scripted tools available.</a:t>
            </a:r>
          </a:p>
          <a:p>
            <a:pPr lvl="1"/>
            <a:r>
              <a:rPr lang="en-US" dirty="0" smtClean="0"/>
              <a:t>Example tools: Wireshark,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7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832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W3C Web of Things Security Testing Plan</vt:lpstr>
      <vt:lpstr>Draft W3C Note</vt:lpstr>
      <vt:lpstr>WG Charter: Security Deliverables</vt:lpstr>
      <vt:lpstr>Document Outline</vt:lpstr>
      <vt:lpstr>Functional Security Testing</vt:lpstr>
      <vt:lpstr>Adversarial Security Testing</vt:lpstr>
      <vt:lpstr>Discovering Vulnerabilities (1)</vt:lpstr>
      <vt:lpstr>Discovering Vulnerabilities (2)</vt:lpstr>
      <vt:lpstr>Discovering Vulnerabilities (3)</vt:lpstr>
      <vt:lpstr>Discovering Vulnerabilities (4)</vt:lpstr>
      <vt:lpstr>Security Testing Plan Framework</vt:lpstr>
      <vt:lpstr>Suggested Testing Frequency</vt:lpstr>
      <vt:lpstr>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Testing Plan</dc:title>
  <dc:creator>Mccool, Michael</dc:creator>
  <cp:keywords>CTPClassification=CTP_NT</cp:keywords>
  <cp:lastModifiedBy>Mccool, Michael</cp:lastModifiedBy>
  <cp:revision>24</cp:revision>
  <dcterms:created xsi:type="dcterms:W3CDTF">2019-01-30T11:58:50Z</dcterms:created>
  <dcterms:modified xsi:type="dcterms:W3CDTF">2019-02-13T12:51:22Z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3584369b-93c7-4226-94a4-36e5eafedf80</vt:lpwstr>
  </property>
  <property fmtid="{D5CDD505-2E9C-101B-9397-08002B2CF9AE}" pid="3" name="CTP_TimeStamp">
    <vt:lpwstr>2019-02-13 12:51:22Z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