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696" r:id="rId16"/>
    <p:sldMasterId id="2147483705" r:id="rId17"/>
    <p:sldMasterId id="2147483707" r:id="rId18"/>
    <p:sldMasterId id="2147483709" r:id="rId19"/>
    <p:sldMasterId id="2147483711" r:id="rId20"/>
    <p:sldMasterId id="2147483713" r:id="rId21"/>
    <p:sldMasterId id="2147483715" r:id="rId22"/>
    <p:sldMasterId id="2147483717" r:id="rId23"/>
    <p:sldMasterId id="2147483718" r:id="rId24"/>
    <p:sldMasterId id="2147483720" r:id="rId25"/>
  </p:sldMasterIdLst>
  <p:notesMasterIdLst>
    <p:notesMasterId r:id="rId41"/>
  </p:notesMasterIdLst>
  <p:sldIdLst>
    <p:sldId id="1449" r:id="rId26"/>
    <p:sldId id="262" r:id="rId27"/>
    <p:sldId id="1126" r:id="rId28"/>
    <p:sldId id="1130" r:id="rId29"/>
    <p:sldId id="1127" r:id="rId30"/>
    <p:sldId id="1129" r:id="rId31"/>
    <p:sldId id="1128" r:id="rId32"/>
    <p:sldId id="301" r:id="rId33"/>
    <p:sldId id="1457" r:id="rId34"/>
    <p:sldId id="1439" r:id="rId35"/>
    <p:sldId id="1454" r:id="rId36"/>
    <p:sldId id="1456" r:id="rId37"/>
    <p:sldId id="1455" r:id="rId38"/>
    <p:sldId id="297" r:id="rId39"/>
    <p:sldId id="1125" r:id="rId40"/>
  </p:sldIdLst>
  <p:sldSz cx="12198350" cy="6858000"/>
  <p:notesSz cx="6858000" cy="9144000"/>
  <p:custDataLst>
    <p:tags r:id="rId4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7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34" Type="http://schemas.openxmlformats.org/officeDocument/2006/relationships/slide" Target="slides/slide9.xml"/><Relationship Id="rId42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Master" Target="slideMasters/slideMaster12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1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4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65834-9CD6-4E94-8FF1-0A9EBCF6012F}" type="datetime1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9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C6D46-8883-4C59-8F41-21D7EAD29FB2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2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statically.io/gh/mmccool/wot/wg-charter-draft/charters/wot-wg-charter-draft-2019.html?env=dev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www.w3.org/WoT/W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WoT Status Update and Next Steps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178" y="188640"/>
            <a:ext cx="7981475" cy="4248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Next Steps: Munich Workshop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45943" y="823116"/>
            <a:ext cx="2666772" cy="639763"/>
          </a:xfrm>
        </p:spPr>
        <p:txBody>
          <a:bodyPr>
            <a:normAutofit/>
          </a:bodyPr>
          <a:lstStyle/>
          <a:p>
            <a:r>
              <a:rPr lang="en-US" sz="2000" dirty="0"/>
              <a:t>Update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548480"/>
            <a:ext cx="2807210" cy="5309518"/>
          </a:xfrm>
        </p:spPr>
        <p:txBody>
          <a:bodyPr>
            <a:normAutofit/>
          </a:bodyPr>
          <a:lstStyle/>
          <a:p>
            <a:r>
              <a:rPr lang="en-US" sz="1600" dirty="0"/>
              <a:t>TD Security Schemes</a:t>
            </a:r>
          </a:p>
          <a:p>
            <a:pPr lvl="1"/>
            <a:r>
              <a:rPr lang="en-US" sz="1600" dirty="0"/>
              <a:t>Oauth2 flows</a:t>
            </a:r>
          </a:p>
          <a:p>
            <a:pPr lvl="1"/>
            <a:r>
              <a:rPr lang="de-DE" sz="1600" dirty="0"/>
              <a:t>PoP tokens</a:t>
            </a:r>
            <a:endParaRPr lang="en-US" sz="1600" dirty="0"/>
          </a:p>
          <a:p>
            <a:pPr lvl="1"/>
            <a:r>
              <a:rPr lang="en-US" sz="1600" dirty="0"/>
              <a:t>ACE</a:t>
            </a:r>
          </a:p>
          <a:p>
            <a:r>
              <a:rPr lang="en-US" sz="1600" dirty="0"/>
              <a:t>TD Link Relation types</a:t>
            </a:r>
          </a:p>
          <a:p>
            <a:pPr lvl="1"/>
            <a:r>
              <a:rPr lang="en-US" sz="1600" dirty="0"/>
              <a:t>TD hierarchies</a:t>
            </a:r>
          </a:p>
          <a:p>
            <a:pPr lvl="1"/>
            <a:r>
              <a:rPr lang="en-US" sz="1600" dirty="0"/>
              <a:t>IANA</a:t>
            </a:r>
          </a:p>
          <a:p>
            <a:r>
              <a:rPr lang="de-DE" sz="1600" dirty="0"/>
              <a:t>TD Vocabulary</a:t>
            </a:r>
          </a:p>
          <a:p>
            <a:pPr lvl="1"/>
            <a:r>
              <a:rPr lang="de-DE" sz="1600" dirty="0"/>
              <a:t>Producer</a:t>
            </a:r>
          </a:p>
          <a:p>
            <a:pPr lvl="1"/>
            <a:r>
              <a:rPr lang="de-DE" sz="1600" dirty="0"/>
              <a:t>Full JSON Schema</a:t>
            </a:r>
            <a:endParaRPr lang="en-US" sz="1600" dirty="0"/>
          </a:p>
          <a:p>
            <a:pPr lvl="1"/>
            <a:r>
              <a:rPr lang="en-US" sz="1600" dirty="0"/>
              <a:t>TD Default Values</a:t>
            </a:r>
          </a:p>
          <a:p>
            <a:r>
              <a:rPr lang="en-US" sz="1600" dirty="0"/>
              <a:t>Refactoring</a:t>
            </a:r>
          </a:p>
          <a:p>
            <a:pPr lvl="1"/>
            <a:r>
              <a:rPr lang="en-US" sz="1600" dirty="0"/>
              <a:t>Readability etc.</a:t>
            </a:r>
          </a:p>
          <a:p>
            <a:pPr lvl="1"/>
            <a:r>
              <a:rPr lang="en-US" sz="1600" dirty="0"/>
              <a:t>Update WoT Arch</a:t>
            </a:r>
            <a:br>
              <a:rPr lang="en-US" sz="1600" dirty="0"/>
            </a:br>
            <a:r>
              <a:rPr lang="en-US" sz="1600" dirty="0"/>
              <a:t>use cases</a:t>
            </a:r>
          </a:p>
          <a:p>
            <a:pPr lvl="1"/>
            <a:r>
              <a:rPr lang="en-US" sz="1600" dirty="0"/>
              <a:t>More examples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13773" y="823118"/>
            <a:ext cx="2687262" cy="639763"/>
          </a:xfrm>
        </p:spPr>
        <p:txBody>
          <a:bodyPr>
            <a:normAutofit/>
          </a:bodyPr>
          <a:lstStyle/>
          <a:p>
            <a:r>
              <a:rPr lang="en-US" sz="2000" dirty="0"/>
              <a:t>Next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548481"/>
            <a:ext cx="2808312" cy="530951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“Profile” for </a:t>
            </a:r>
            <a:r>
              <a:rPr lang="en-US" sz="1600" dirty="0" err="1"/>
              <a:t>Plug&amp;Play</a:t>
            </a:r>
            <a:endParaRPr lang="en-US" sz="1600" dirty="0"/>
          </a:p>
          <a:p>
            <a:pPr lvl="1"/>
            <a:r>
              <a:rPr lang="en-US" sz="1600" dirty="0"/>
              <a:t>TD default values without override</a:t>
            </a:r>
          </a:p>
          <a:p>
            <a:pPr lvl="1"/>
            <a:r>
              <a:rPr lang="en-US" sz="1600" dirty="0"/>
              <a:t>Limit URI schemes, media types, etc.</a:t>
            </a:r>
          </a:p>
          <a:p>
            <a:r>
              <a:rPr lang="en-US" sz="1600" dirty="0"/>
              <a:t>Implementation View Spec</a:t>
            </a:r>
          </a:p>
          <a:p>
            <a:pPr lvl="1"/>
            <a:r>
              <a:rPr lang="en-US" sz="1600" dirty="0"/>
              <a:t>“Web Thing API”-like</a:t>
            </a:r>
          </a:p>
          <a:p>
            <a:pPr lvl="1"/>
            <a:r>
              <a:rPr lang="en-US" sz="1600" dirty="0"/>
              <a:t>Specify details such as error responses, common features,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Could represent</a:t>
            </a:r>
            <a:br>
              <a:rPr lang="en-US" sz="1600" dirty="0"/>
            </a:br>
            <a:r>
              <a:rPr lang="en-US" sz="1600" dirty="0"/>
              <a:t>the “Profile”</a:t>
            </a:r>
          </a:p>
          <a:p>
            <a:r>
              <a:rPr lang="en-US" sz="1600" dirty="0"/>
              <a:t>Complex Interactions</a:t>
            </a:r>
          </a:p>
          <a:p>
            <a:pPr lvl="1"/>
            <a:r>
              <a:rPr lang="en-US" sz="1600" dirty="0"/>
              <a:t>Monitor, cancel Actions</a:t>
            </a:r>
          </a:p>
          <a:p>
            <a:pPr lvl="1"/>
            <a:r>
              <a:rPr lang="en-US" sz="1600" dirty="0"/>
              <a:t>Action/Event queues</a:t>
            </a:r>
          </a:p>
          <a:p>
            <a:pPr lvl="1"/>
            <a:r>
              <a:rPr lang="en-US" sz="1600" dirty="0"/>
              <a:t>Error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/>
              <a:t>Hypermedia responses</a:t>
            </a:r>
            <a:endParaRPr lang="en-US" sz="1600" dirty="0"/>
          </a:p>
          <a:p>
            <a:r>
              <a:rPr lang="en-US" sz="1600" dirty="0"/>
              <a:t>Observe Defaults</a:t>
            </a:r>
          </a:p>
          <a:p>
            <a:pPr lvl="1"/>
            <a:r>
              <a:rPr lang="en-US" sz="1600" dirty="0"/>
              <a:t>Method / </a:t>
            </a:r>
            <a:r>
              <a:rPr lang="en-US" sz="1600" dirty="0" err="1"/>
              <a:t>subprotocol</a:t>
            </a:r>
            <a:endParaRPr lang="en-US" sz="1600" dirty="0"/>
          </a:p>
          <a:p>
            <a:r>
              <a:rPr lang="en-US" sz="1600" dirty="0"/>
              <a:t>Protocol Vocabulary</a:t>
            </a:r>
          </a:p>
          <a:p>
            <a:pPr lvl="1"/>
            <a:r>
              <a:rPr lang="en-US" sz="1600" dirty="0"/>
              <a:t>CoAP(S)</a:t>
            </a:r>
            <a:br>
              <a:rPr lang="en-US" sz="1600" dirty="0"/>
            </a:br>
            <a:r>
              <a:rPr lang="en-US" sz="1600" dirty="0"/>
              <a:t>(including </a:t>
            </a:r>
            <a:r>
              <a:rPr lang="en-US" sz="1600" dirty="0" err="1"/>
              <a:t>CoAPS+WS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8716709" y="823117"/>
            <a:ext cx="2448272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</a:t>
            </a: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688073" y="1578714"/>
            <a:ext cx="2808312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Privacy-preserving lifecycle and identity management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Thing Templates</a:t>
            </a: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Discovery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Directory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Peer-to-Peer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288000" marR="0" lvl="0" indent="-288000" algn="l" defTabSz="121953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Protocol Vocabulary</a:t>
            </a:r>
          </a:p>
          <a:p>
            <a:pPr marL="648000" marR="0" lvl="1" indent="-28800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MQTT(S)</a:t>
            </a:r>
            <a:b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(including MQTT+WS)</a:t>
            </a:r>
          </a:p>
          <a:p>
            <a:pPr marL="360000" marR="0" lvl="1" indent="0" algn="l" defTabSz="121953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8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Work Items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3281024" cy="530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Architectural Requirements, Use Cases, and Vocabulary</a:t>
            </a:r>
          </a:p>
          <a:p>
            <a:pPr lvl="1"/>
            <a:r>
              <a:rPr lang="en-US" sz="1400" dirty="0"/>
              <a:t>Understand and state requirements for new use cases, architectural patterns, and concepts.</a:t>
            </a:r>
          </a:p>
          <a:p>
            <a:pPr marL="0" indent="0">
              <a:buNone/>
            </a:pPr>
            <a:r>
              <a:rPr lang="en-US" sz="1800" b="1" dirty="0"/>
              <a:t>Link Relation Types:</a:t>
            </a:r>
          </a:p>
          <a:p>
            <a:pPr lvl="1"/>
            <a:r>
              <a:rPr lang="en-US" sz="1400" dirty="0"/>
              <a:t>Definition of specific link relation types for specific relationships.</a:t>
            </a:r>
          </a:p>
          <a:p>
            <a:pPr marL="0" indent="0">
              <a:buNone/>
            </a:pPr>
            <a:r>
              <a:rPr lang="en-US" sz="1800" b="1" dirty="0"/>
              <a:t>Observe Defaults:</a:t>
            </a:r>
          </a:p>
          <a:p>
            <a:pPr lvl="1"/>
            <a:r>
              <a:rPr lang="en-US" sz="1400" dirty="0"/>
              <a:t>For protocols such as HTTP where multiple ways to implement "observe" is possible, define a default.</a:t>
            </a:r>
          </a:p>
          <a:p>
            <a:pPr marL="0" indent="0">
              <a:buNone/>
            </a:pPr>
            <a:r>
              <a:rPr lang="en-US" sz="1800" b="1" dirty="0"/>
              <a:t>Implementation View Spec:</a:t>
            </a:r>
          </a:p>
          <a:p>
            <a:pPr lvl="1"/>
            <a:r>
              <a:rPr lang="en-US" sz="1400" dirty="0"/>
              <a:t>More fully define details of implementations.</a:t>
            </a:r>
            <a:endParaRPr lang="de-DE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844825"/>
            <a:ext cx="3529618" cy="5309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Interoperability Profiles:</a:t>
            </a:r>
          </a:p>
          <a:p>
            <a:pPr lvl="1"/>
            <a:r>
              <a:rPr lang="en-US" sz="1400" dirty="0"/>
              <a:t>Support plug-and-play </a:t>
            </a:r>
            <a:r>
              <a:rPr lang="en-US" sz="1400" dirty="0" err="1"/>
              <a:t>interoperabilty</a:t>
            </a:r>
            <a:r>
              <a:rPr lang="en-US" sz="1400" dirty="0"/>
              <a:t> via a profile mechanism</a:t>
            </a:r>
          </a:p>
          <a:p>
            <a:pPr lvl="1"/>
            <a:r>
              <a:rPr lang="en-US" sz="1400" dirty="0"/>
              <a:t>Define profiles for specific application domains and use cases.</a:t>
            </a:r>
          </a:p>
          <a:p>
            <a:pPr marL="0" indent="0">
              <a:buNone/>
            </a:pPr>
            <a:r>
              <a:rPr lang="en-US" sz="1800" b="1" dirty="0"/>
              <a:t>Thing Description Templates:</a:t>
            </a:r>
          </a:p>
          <a:p>
            <a:pPr lvl="1"/>
            <a:r>
              <a:rPr lang="en-US" sz="1400" dirty="0"/>
              <a:t>Define how Thing Descriptions can defined in a modular way.</a:t>
            </a:r>
          </a:p>
          <a:p>
            <a:pPr marL="0" indent="0">
              <a:buNone/>
            </a:pPr>
            <a:r>
              <a:rPr lang="en-US" sz="1800" b="1" dirty="0"/>
              <a:t>Complex Interactions:</a:t>
            </a:r>
          </a:p>
          <a:p>
            <a:pPr lvl="1"/>
            <a:r>
              <a:rPr lang="en-US" sz="1400" dirty="0"/>
              <a:t>Document how complex interactions can be supported via hypermedia controls.</a:t>
            </a:r>
          </a:p>
          <a:p>
            <a:pPr marL="0" indent="0">
              <a:buNone/>
            </a:pPr>
            <a:r>
              <a:rPr lang="en-US" sz="1800" b="1" dirty="0"/>
              <a:t>Discovery:</a:t>
            </a:r>
          </a:p>
          <a:p>
            <a:pPr lvl="1"/>
            <a:r>
              <a:rPr lang="en-US" sz="1400" dirty="0"/>
              <a:t>Define how Things are discovered in both local and global contexts and Thing Descriptions are distributed.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330197" y="1875058"/>
            <a:ext cx="3166188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Identifier Management:</a:t>
            </a:r>
          </a:p>
          <a:p>
            <a:pPr lvl="1"/>
            <a:r>
              <a:rPr lang="en-US" sz="1400" dirty="0"/>
              <a:t>Mitigate privacy risks by defining how identifiers are managed and updated.</a:t>
            </a:r>
          </a:p>
          <a:p>
            <a:pPr marL="0" indent="0">
              <a:buNone/>
            </a:pPr>
            <a:r>
              <a:rPr lang="en-US" sz="1800" b="1" dirty="0"/>
              <a:t>Security Schemes:</a:t>
            </a:r>
          </a:p>
          <a:p>
            <a:pPr lvl="1"/>
            <a:r>
              <a:rPr lang="en-US" sz="1400" dirty="0"/>
              <a:t>Vocabulary for new security schemes supporting targeted protocols and use cases.</a:t>
            </a:r>
          </a:p>
          <a:p>
            <a:pPr marL="0" indent="0">
              <a:buNone/>
            </a:pPr>
            <a:r>
              <a:rPr lang="en-US" sz="1800" b="1" dirty="0"/>
              <a:t>Thing Description Vocabulary:</a:t>
            </a:r>
          </a:p>
          <a:p>
            <a:pPr lvl="1"/>
            <a:r>
              <a:rPr lang="en-US" sz="1400" b="1" dirty="0"/>
              <a:t>Extensions to Thing </a:t>
            </a:r>
            <a:r>
              <a:rPr lang="en-US" sz="1400" dirty="0"/>
              <a:t>Description vocabulary definitions.</a:t>
            </a:r>
          </a:p>
          <a:p>
            <a:pPr marL="0" indent="0">
              <a:buNone/>
            </a:pPr>
            <a:r>
              <a:rPr lang="en-US" sz="1800" b="1" dirty="0"/>
              <a:t>Protocol Vocabulary and Bindings:</a:t>
            </a:r>
          </a:p>
          <a:p>
            <a:pPr lvl="1"/>
            <a:r>
              <a:rPr lang="en-US" sz="1400" dirty="0"/>
              <a:t>Extensions to protocol vocabulary definitions and protocol bindings.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300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Work Items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3281024" cy="530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Architectural Requirements, Use Cases, and Vocabulary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Understand and state requirements for new use cases, architectural patterns, and concepts.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Link Relation Types: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Definition of specific link relation types for specific relationships.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Observe Defaults: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For protocols such as HTTP where multiple ways to implement "observe" is possible, define a default.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Implementation View Spec: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More fully define details of implementations.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13773" y="1844825"/>
            <a:ext cx="3529618" cy="5309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Interoperability Profiles: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Support plug-and-play </a:t>
            </a:r>
            <a:r>
              <a:rPr lang="en-US" sz="1400" dirty="0" err="1">
                <a:solidFill>
                  <a:srgbClr val="FF0000"/>
                </a:solidFill>
              </a:rPr>
              <a:t>interoperabilty</a:t>
            </a:r>
            <a:r>
              <a:rPr lang="en-US" sz="1400" dirty="0">
                <a:solidFill>
                  <a:srgbClr val="FF0000"/>
                </a:solidFill>
              </a:rPr>
              <a:t> via a profile mechanism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Define profiles for specific application domains and use cases.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Thing Description Templates: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Define how Thing Descriptions can defined in a modular way.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Complex Interactions: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Document how complex interactions can be supported via hypermedia controls.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Discovery: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Define how Things are discovered in both local and global contexts and Thing Descriptions are distributed.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8330197" y="1875058"/>
            <a:ext cx="3166188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Identifier Management: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Mitigate privacy risks by defining how identifiers are managed and updated.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Security Schemes: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Vocabulary for new security schemes supporting targeted protocols and use cases.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Thing Description Vocabulary:</a:t>
            </a:r>
          </a:p>
          <a:p>
            <a:pPr lvl="1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Extensions to Thing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Description vocabulary definitions.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Protocol Vocabulary and Bindings:</a:t>
            </a:r>
          </a:p>
          <a:p>
            <a:pPr lvl="1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Extensions to protocol vocabulary definitions and protocol bindings.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589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 Proposal: Deliverables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45943" y="1844824"/>
            <a:ext cx="5801304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Normative:</a:t>
            </a:r>
          </a:p>
          <a:p>
            <a:pPr lvl="1"/>
            <a:r>
              <a:rPr lang="en-US" sz="2800" dirty="0"/>
              <a:t>Architecture (Update)</a:t>
            </a:r>
          </a:p>
          <a:p>
            <a:pPr lvl="1"/>
            <a:r>
              <a:rPr lang="en-US" sz="2800" dirty="0"/>
              <a:t>Thing Description (Update)</a:t>
            </a:r>
          </a:p>
          <a:p>
            <a:pPr lvl="1"/>
            <a:r>
              <a:rPr lang="en-US" sz="2800" dirty="0"/>
              <a:t>Thing Description (Next)</a:t>
            </a:r>
          </a:p>
          <a:p>
            <a:pPr lvl="1"/>
            <a:r>
              <a:rPr lang="en-US" sz="2800" dirty="0"/>
              <a:t>Interoperability Profiles </a:t>
            </a:r>
          </a:p>
          <a:p>
            <a:pPr lvl="1"/>
            <a:r>
              <a:rPr lang="en-US" sz="2800" dirty="0"/>
              <a:t>Discovery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64719-00ED-40AD-AF49-5F6D6B9333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9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E57B1C-B066-489E-80C2-D7B21604D55E}"/>
              </a:ext>
            </a:extLst>
          </p:cNvPr>
          <p:cNvSpPr txBox="1">
            <a:spLocks/>
          </p:cNvSpPr>
          <p:nvPr/>
        </p:nvSpPr>
        <p:spPr>
          <a:xfrm>
            <a:off x="1037057" y="1020984"/>
            <a:ext cx="10246694" cy="639763"/>
          </a:xfrm>
          <a:prstGeom prst="rect">
            <a:avLst/>
          </a:prstGeom>
        </p:spPr>
        <p:txBody>
          <a:bodyPr vert="horz" lIns="121954" tIns="60977" rIns="121954" bIns="60977" rtlCol="0" anchor="b">
            <a:normAutofit fontScale="92500" lnSpcReduction="20000"/>
          </a:bodyPr>
          <a:lstStyle>
            <a:lvl1pPr marL="0" indent="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68" indent="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535" indent="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303" indent="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71" indent="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838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606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373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141" indent="0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hlinkClick r:id="rId2"/>
              </a:rPr>
              <a:t>https://cdn.statically.io/gh/mmccool/wot/wg-charter-draft/charters/wot-wg-charter-draft-2019.html?env=dev</a:t>
            </a:r>
            <a:endParaRPr lang="en-US" sz="2000" b="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9552180-70FF-4CEA-8666-4DC3F2F4F9AE}"/>
              </a:ext>
            </a:extLst>
          </p:cNvPr>
          <p:cNvSpPr txBox="1">
            <a:spLocks/>
          </p:cNvSpPr>
          <p:nvPr/>
        </p:nvSpPr>
        <p:spPr>
          <a:xfrm>
            <a:off x="6315199" y="1844824"/>
            <a:ext cx="5496920" cy="5309518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Informative:</a:t>
            </a:r>
          </a:p>
          <a:p>
            <a:pPr lvl="1"/>
            <a:r>
              <a:rPr lang="en-US" sz="1800" dirty="0"/>
              <a:t>Use case and requirement documents</a:t>
            </a:r>
          </a:p>
          <a:p>
            <a:pPr lvl="1"/>
            <a:r>
              <a:rPr lang="en-US" sz="1800" dirty="0"/>
              <a:t>Test suites and implementation reports for the specifications</a:t>
            </a:r>
          </a:p>
          <a:p>
            <a:pPr lvl="1"/>
            <a:r>
              <a:rPr lang="en-US" sz="1800" dirty="0"/>
              <a:t>Security and Privacy Guidelines (W3C Note)</a:t>
            </a:r>
          </a:p>
          <a:p>
            <a:pPr lvl="1"/>
            <a:r>
              <a:rPr lang="en-US" sz="1800" dirty="0"/>
              <a:t>Security and Privacy Best Practices (W3C Note)</a:t>
            </a:r>
          </a:p>
          <a:p>
            <a:pPr lvl="1"/>
            <a:r>
              <a:rPr lang="en-US" sz="1800" dirty="0"/>
              <a:t>Protocol Bindings (W3C Note)</a:t>
            </a:r>
          </a:p>
          <a:p>
            <a:pPr lvl="1"/>
            <a:r>
              <a:rPr lang="en-US" sz="1800" dirty="0"/>
              <a:t>Scripting API (W3C Note)</a:t>
            </a:r>
          </a:p>
          <a:p>
            <a:pPr lvl="1"/>
            <a:r>
              <a:rPr lang="en-US" sz="1800" dirty="0"/>
              <a:t>Management API Template (W3C Note)</a:t>
            </a:r>
          </a:p>
          <a:p>
            <a:pPr lvl="1"/>
            <a:r>
              <a:rPr lang="en-US" sz="1800" dirty="0"/>
              <a:t>Script Packaging (W3C Note)</a:t>
            </a:r>
          </a:p>
          <a:p>
            <a:pPr lvl="1"/>
            <a:r>
              <a:rPr lang="en-US" sz="1800" dirty="0"/>
              <a:t>Developer's Guide (W3C Note)</a:t>
            </a:r>
          </a:p>
          <a:p>
            <a:pPr lvl="1"/>
            <a:r>
              <a:rPr lang="en-US" sz="1800" dirty="0"/>
              <a:t>Other Primer or Best Practice documents to support developers and users</a:t>
            </a:r>
          </a:p>
          <a:p>
            <a:endParaRPr lang="en-US" sz="180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C48DA21-31EB-4BC3-857E-49BFDAA5B11C}"/>
              </a:ext>
            </a:extLst>
          </p:cNvPr>
          <p:cNvSpPr txBox="1">
            <a:spLocks/>
          </p:cNvSpPr>
          <p:nvPr/>
        </p:nvSpPr>
        <p:spPr>
          <a:xfrm>
            <a:off x="945943" y="5206268"/>
            <a:ext cx="8352928" cy="1286607"/>
          </a:xfrm>
          <a:prstGeom prst="rect">
            <a:avLst/>
          </a:prstGeom>
        </p:spPr>
        <p:txBody>
          <a:bodyPr vert="horz" lIns="121954" tIns="60977" rIns="121954" bIns="60977" rtlCol="0">
            <a:normAutofit lnSpcReduction="10000"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Key Collaborations:</a:t>
            </a:r>
          </a:p>
          <a:p>
            <a:pPr lvl="1"/>
            <a:r>
              <a:rPr lang="en-US" sz="1700" dirty="0"/>
              <a:t>Privacy</a:t>
            </a:r>
          </a:p>
          <a:p>
            <a:pPr lvl="1"/>
            <a:r>
              <a:rPr lang="en-US" sz="1700" dirty="0"/>
              <a:t>Distributed ID</a:t>
            </a:r>
          </a:p>
          <a:p>
            <a:pPr lvl="1"/>
            <a:r>
              <a:rPr lang="en-US" sz="1700" dirty="0"/>
              <a:t>JSON-LD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613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/>
              <a:t> </a:t>
            </a:r>
            <a:r>
              <a:rPr lang="en-US" sz="2900"/>
              <a:t>Candidate </a:t>
            </a:r>
            <a:r>
              <a:rPr lang="en-US" sz="2900" dirty="0"/>
              <a:t>Recommendations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W3C WoT Working Drafts / Group Notes</a:t>
            </a:r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pPr marL="0" indent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9378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917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r>
              <a:rPr lang="de-DE" dirty="0"/>
              <a:t>Principal Engineer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r>
              <a:rPr lang="de-DE" dirty="0"/>
              <a:t>Technology Pathfinding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200828" y="2492896"/>
            <a:ext cx="5387605" cy="363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r>
              <a:rPr lang="en-US" dirty="0"/>
              <a:t>Principal Researcher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Huawei Technologies</a:t>
            </a:r>
          </a:p>
          <a:p>
            <a:pPr marL="0" indent="0">
              <a:buNone/>
            </a:pPr>
            <a:r>
              <a:rPr lang="en-US" dirty="0"/>
              <a:t>Applied Network Technology Lab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3578895" y="908720"/>
            <a:ext cx="538760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4"/>
              </a:rPr>
              <a:t>https://www.w3.org/WoT/WG/</a:t>
            </a:r>
            <a:endParaRPr lang="en-US" dirty="0"/>
          </a:p>
        </p:txBody>
      </p:sp>
      <p:pic>
        <p:nvPicPr>
          <p:cNvPr id="9" name="Picture 4" descr="C:\Users\z0010w1v\Pictures\wot-logo.png">
            <a:extLst>
              <a:ext uri="{FF2B5EF4-FFF2-40B4-BE49-F238E27FC236}">
                <a16:creationId xmlns:a16="http://schemas.microsoft.com/office/drawing/2014/main" id="{C60061A1-9E31-477F-AE9F-54D30014E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9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539950"/>
            <a:ext cx="5387605" cy="46148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held 3-5 June 2019  in Munich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Charter renewal submitted Sept 2019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539950"/>
            <a:ext cx="5514971" cy="5129410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W3C WoT Working Group (WG)</a:t>
            </a:r>
            <a:br>
              <a:rPr lang="en-US" sz="3000" dirty="0"/>
            </a:br>
            <a:r>
              <a:rPr lang="en-US" sz="1700" dirty="0">
                <a:hlinkClick r:id="rId3"/>
              </a:rPr>
              <a:t>https://www.w3.org/2016/12/wot-wg-2016.html</a:t>
            </a:r>
            <a:endParaRPr lang="en-US" sz="3000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Architecture and Thing Description were published as Candidate Recommendations  on 16 May 2019</a:t>
            </a:r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Charter renewal in progress; work items and deliverables under discussion</a:t>
            </a:r>
            <a:endParaRPr lang="en-US" dirty="0">
              <a:solidFill>
                <a:srgbClr val="FF0000"/>
              </a:solidFill>
            </a:endParaRPr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  <p:pic>
        <p:nvPicPr>
          <p:cNvPr id="6" name="Picture 4" descr="C:\Users\z0010w1v\Pictures\wot-logo.png">
            <a:extLst>
              <a:ext uri="{FF2B5EF4-FFF2-40B4-BE49-F238E27FC236}">
                <a16:creationId xmlns:a16="http://schemas.microsoft.com/office/drawing/2014/main" id="{5BBB8541-D4A8-4848-9556-B27FF8E27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55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Behavior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pic>
        <p:nvPicPr>
          <p:cNvPr id="35" name="Picture 4" descr="C:\Users\z0010w1v\Pictures\wot-logo.png">
            <a:extLst>
              <a:ext uri="{FF2B5EF4-FFF2-40B4-BE49-F238E27FC236}">
                <a16:creationId xmlns:a16="http://schemas.microsoft.com/office/drawing/2014/main" id="{1175B75E-051F-4E92-807C-2D97C3151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4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Behavior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8619455" y="2800359"/>
            <a:ext cx="2520280" cy="1485964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pic>
        <p:nvPicPr>
          <p:cNvPr id="35" name="Picture 4" descr="C:\Users\z0010w1v\Pictures\wot-logo.png">
            <a:extLst>
              <a:ext uri="{FF2B5EF4-FFF2-40B4-BE49-F238E27FC236}">
                <a16:creationId xmlns:a16="http://schemas.microsoft.com/office/drawing/2014/main" id="{447B968C-512D-4BF8-B2AF-6AED2D679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27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 that define the difference between IoT and W3C WoT</a:t>
            </a:r>
          </a:p>
          <a:p>
            <a:pPr lvl="1"/>
            <a:r>
              <a:rPr lang="de-DE" dirty="0"/>
              <a:t>Definition of Interaction Affordances</a:t>
            </a:r>
          </a:p>
          <a:p>
            <a:pPr lvl="1"/>
            <a:r>
              <a:rPr lang="de-DE" dirty="0"/>
              <a:t>Definition of Web forms</a:t>
            </a:r>
          </a:p>
          <a:p>
            <a:pPr lvl="1"/>
            <a:endParaRPr lang="de-DE" dirty="0"/>
          </a:p>
          <a:p>
            <a:pPr marL="360000" lvl="1" indent="0">
              <a:buNone/>
            </a:pPr>
            <a:endParaRPr lang="de-DE" dirty="0"/>
          </a:p>
          <a:p>
            <a:pPr lvl="1"/>
            <a:r>
              <a:rPr lang="de-DE" dirty="0"/>
              <a:t>Use cases and requirements</a:t>
            </a:r>
          </a:p>
          <a:p>
            <a:pPr lvl="1"/>
            <a:r>
              <a:rPr lang="de-DE" dirty="0"/>
              <a:t>Terminology</a:t>
            </a:r>
          </a:p>
          <a:p>
            <a:pPr lvl="1"/>
            <a:r>
              <a:rPr lang="de-DE" dirty="0"/>
              <a:t>Interplay of W3C WoT building blocks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WoT Thing Description (TD)</a:t>
            </a:r>
          </a:p>
          <a:p>
            <a:pPr lvl="1"/>
            <a:r>
              <a:rPr lang="de-DE" dirty="0"/>
              <a:t>Information model &amp; representation format for Thing metadata, generic data model, and hypermedia-based interface desriptions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Namespace and vocabulary definitions</a:t>
            </a:r>
          </a:p>
          <a:p>
            <a:pPr lvl="1"/>
            <a:r>
              <a:rPr lang="de-DE" dirty="0"/>
              <a:t>Parsing and serialization rules</a:t>
            </a:r>
          </a:p>
          <a:p>
            <a:pPr lvl="1"/>
            <a:r>
              <a:rPr lang="de-DE" dirty="0"/>
              <a:t>Extension points</a:t>
            </a:r>
          </a:p>
          <a:p>
            <a:pPr lvl="1"/>
            <a:r>
              <a:rPr lang="de-DE" dirty="0"/>
              <a:t>Examples</a:t>
            </a:r>
            <a:endParaRPr lang="en-US" dirty="0"/>
          </a:p>
        </p:txBody>
      </p:sp>
      <p:pic>
        <p:nvPicPr>
          <p:cNvPr id="5" name="Picture 4" descr="C:\Users\z0010w1v\Pictures\wot-logo.png">
            <a:extLst>
              <a:ext uri="{FF2B5EF4-FFF2-40B4-BE49-F238E27FC236}">
                <a16:creationId xmlns:a16="http://schemas.microsoft.com/office/drawing/2014/main" id="{51B6DEC2-38B9-4B7A-82FC-E9B1FAD8B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116632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7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36" y="1143000"/>
            <a:ext cx="5514971" cy="4525963"/>
          </a:xfrm>
        </p:spPr>
        <p:txBody>
          <a:bodyPr/>
          <a:lstStyle/>
          <a:p>
            <a:r>
              <a:rPr lang="de-DE" b="1" dirty="0"/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787225" y="1625991"/>
            <a:ext cx="3888432" cy="459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"https://www.w3.org/2019/wot/td/v1"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"http://iotschema.org/"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id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"urn:dev:org:32473:1234567890"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de-DE" sz="1300" b="1" dirty="0">
                <a:solidFill>
                  <a:srgbClr val="4A7B7C"/>
                </a:solidFill>
                <a:latin typeface="Consolas" panose="020B0609020204030204" pitchFamily="49" charset="0"/>
              </a:rPr>
              <a:t>"title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"MyLEDThing"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description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"RGB LED </a:t>
            </a:r>
            <a:r>
              <a:rPr kumimoji="0" lang="de-DE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torchiere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"Thing"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iot:Light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"securityDefinitions"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"scheme"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"bearer</a:t>
            </a:r>
            <a:r>
              <a:rPr lang="de-DE" sz="13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endParaRPr lang="de-DE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}],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lang="de-DE" sz="1300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"brightness"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lang="de-DE" sz="13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3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3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300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"integer",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minimum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0,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"maximum"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100,</a:t>
            </a:r>
            <a:endParaRPr lang="de-DE" sz="1300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"forms"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 ... ]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actions</a:t>
            </a:r>
            <a:r>
              <a:rPr kumimoji="0" lang="de-DE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"fadeIn"</a:t>
            </a:r>
            <a:r>
              <a:rPr kumimoji="0" lang="de-DE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...</a:t>
            </a: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B09F6-4094-4071-8EF0-8E4411D2DA75}"/>
              </a:ext>
            </a:extLst>
          </p:cNvPr>
          <p:cNvGrpSpPr/>
          <p:nvPr/>
        </p:nvGrpSpPr>
        <p:grpSpPr>
          <a:xfrm>
            <a:off x="1065749" y="4797152"/>
            <a:ext cx="4825866" cy="1885836"/>
            <a:chOff x="1065749" y="5147330"/>
            <a:chExt cx="4825866" cy="18858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631" y="5392042"/>
              <a:ext cx="1116361" cy="11163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879" y="5980430"/>
              <a:ext cx="1052736" cy="10527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26" y="5147330"/>
              <a:ext cx="971104" cy="97110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866507" y="590273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5749" y="648110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Door = Thing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6177" y="5783948"/>
              <a:ext cx="210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Handle</a:t>
              </a:r>
              <a:r>
                <a:rPr lang="de-DE" sz="1800" dirty="0">
                  <a:solidFill>
                    <a:srgbClr val="4A7B7C"/>
                  </a:solidFill>
                </a:rPr>
                <a:t> </a:t>
              </a:r>
              <a:r>
                <a:rPr lang="de-DE" sz="1800" dirty="0"/>
                <a:t>= Affordance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899" y="6077096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FF0000"/>
                  </a:solidFill>
                </a:rPr>
                <a:t>What?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902" y="6075283"/>
              <a:ext cx="73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00B050"/>
                  </a:solidFill>
                </a:rPr>
                <a:t>How?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4557" y="6481109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>
                  <a:solidFill>
                    <a:srgbClr val="FF0000"/>
                  </a:solidFill>
                </a:rPr>
                <a:t>Open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12313" y="5895965"/>
              <a:ext cx="614524" cy="32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12313" y="6277705"/>
              <a:ext cx="626566" cy="229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54117" y="561897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Pull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0453" y="6411206"/>
              <a:ext cx="60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Turn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152569" y="6372450"/>
              <a:ext cx="0" cy="21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964" y="1062032"/>
            <a:ext cx="5489258" cy="4525963"/>
          </a:xfrm>
        </p:spPr>
        <p:txBody>
          <a:bodyPr/>
          <a:lstStyle/>
          <a:p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</a:t>
            </a:r>
          </a:p>
          <a:p>
            <a:pPr lvl="2"/>
            <a:r>
              <a:rPr lang="de-DE" dirty="0"/>
              <a:t>Things must have TD (W3C WoT)</a:t>
            </a:r>
          </a:p>
          <a:p>
            <a:pPr lvl="2"/>
            <a:r>
              <a:rPr lang="de-DE" dirty="0"/>
              <a:t>Must use hypermedia controls (general WoT)</a:t>
            </a:r>
          </a:p>
          <a:p>
            <a:pPr lvl="3"/>
            <a:r>
              <a:rPr lang="de-DE" dirty="0"/>
              <a:t>URIs</a:t>
            </a:r>
          </a:p>
          <a:p>
            <a:pPr lvl="3"/>
            <a:r>
              <a:rPr lang="de-DE" dirty="0"/>
              <a:t>Standard set of methods</a:t>
            </a:r>
          </a:p>
          <a:p>
            <a:pPr lvl="3"/>
            <a:r>
              <a:rPr lang="de-DE" dirty="0"/>
              <a:t>Media Types</a:t>
            </a:r>
          </a:p>
          <a:p>
            <a:pPr lvl="1"/>
            <a:r>
              <a:rPr lang="de-DE" dirty="0"/>
              <a:t>Interaction Affordances</a:t>
            </a:r>
          </a:p>
          <a:p>
            <a:pPr lvl="2"/>
            <a:r>
              <a:rPr lang="en-US" dirty="0"/>
              <a:t>Metadata of a Thing that shows and describes the possible choices (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) to Consumers, thereby suggesting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Consumers may interact with the Thing</a:t>
            </a:r>
          </a:p>
        </p:txBody>
      </p:sp>
      <p:pic>
        <p:nvPicPr>
          <p:cNvPr id="22" name="Picture 21" descr="C:\Users\z0010w1v\Pictures\wot-logo.png">
            <a:extLst>
              <a:ext uri="{FF2B5EF4-FFF2-40B4-BE49-F238E27FC236}">
                <a16:creationId xmlns:a16="http://schemas.microsoft.com/office/drawing/2014/main" id="{452DAC49-5F5B-4177-BFE9-C8BB00CDE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23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WG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WoT Security and Privacy Guidelines</a:t>
            </a:r>
          </a:p>
          <a:p>
            <a:pPr lvl="1"/>
            <a:r>
              <a:rPr lang="de-DE" dirty="0"/>
              <a:t>Details beyond the security considerations in each specification for a holistic security and privacy configuration of Things</a:t>
            </a:r>
          </a:p>
          <a:p>
            <a:pPr lvl="1"/>
            <a:r>
              <a:rPr lang="de-DE" dirty="0"/>
              <a:t>Security testing plan</a:t>
            </a:r>
          </a:p>
          <a:p>
            <a:endParaRPr lang="de-DE" dirty="0"/>
          </a:p>
          <a:p>
            <a:r>
              <a:rPr lang="de-DE" b="1" dirty="0"/>
              <a:t>WoT Binding Templates</a:t>
            </a:r>
            <a:endParaRPr lang="en-US" b="1" dirty="0"/>
          </a:p>
          <a:p>
            <a:pPr lvl="1"/>
            <a:r>
              <a:rPr lang="de-DE"/>
              <a:t>Documentation </a:t>
            </a:r>
            <a:r>
              <a:rPr lang="de-DE" dirty="0"/>
              <a:t>for how to describe existing IoT ecosystems (e.g., OCF or generic Web) with WoT Thing Description</a:t>
            </a:r>
          </a:p>
          <a:p>
            <a:pPr lvl="1"/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/>
              <a:t>WoT Scripting API</a:t>
            </a:r>
          </a:p>
          <a:p>
            <a:pPr lvl="1"/>
            <a:r>
              <a:rPr lang="de-DE" dirty="0"/>
              <a:t>Proposal for a standard API to consume and produce WoT Thing Descriptions</a:t>
            </a:r>
          </a:p>
          <a:p>
            <a:pPr lvl="1"/>
            <a:r>
              <a:rPr lang="de-DE" dirty="0"/>
              <a:t>Provides interface between applications and network-facing API of IoT devices</a:t>
            </a:r>
            <a:br>
              <a:rPr lang="de-DE" dirty="0"/>
            </a:br>
            <a:r>
              <a:rPr lang="de-DE" dirty="0"/>
              <a:t>(cf. Web browser APIs)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Documents learnings from the design process</a:t>
            </a:r>
            <a:endParaRPr lang="en-US" dirty="0"/>
          </a:p>
        </p:txBody>
      </p:sp>
      <p:pic>
        <p:nvPicPr>
          <p:cNvPr id="5" name="Picture 4" descr="C:\Users\z0010w1v\Pictures\wot-logo.png">
            <a:extLst>
              <a:ext uri="{FF2B5EF4-FFF2-40B4-BE49-F238E27FC236}">
                <a16:creationId xmlns:a16="http://schemas.microsoft.com/office/drawing/2014/main" id="{B0880B65-257F-4E27-A278-5B4E13E8A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10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notation (name: value) instead of arrays</a:t>
            </a:r>
          </a:p>
          <a:p>
            <a:pPr lvl="1"/>
            <a:r>
              <a:rPr lang="en-US" dirty="0"/>
              <a:t>Alignment with common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HTTPS (Basic </a:t>
            </a:r>
            <a:r>
              <a:rPr lang="en-US" dirty="0" err="1"/>
              <a:t>Auth</a:t>
            </a:r>
            <a:r>
              <a:rPr lang="en-US" dirty="0"/>
              <a:t>, Digest, Tokens, OAuth2)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 and structured payloads compatible with JSON</a:t>
            </a:r>
          </a:p>
          <a:p>
            <a:pPr lvl="1"/>
            <a:r>
              <a:rPr lang="en-US" dirty="0"/>
              <a:t>Support for Events also using </a:t>
            </a:r>
            <a:r>
              <a:rPr lang="en-US" dirty="0" err="1"/>
              <a:t>subprotocols</a:t>
            </a:r>
            <a:r>
              <a:rPr lang="en-US" dirty="0"/>
              <a:t> (e.g., long polling in HTTP)</a:t>
            </a:r>
          </a:p>
          <a:p>
            <a:r>
              <a:rPr lang="de-DE" dirty="0"/>
              <a:t>Extension Points</a:t>
            </a:r>
          </a:p>
          <a:p>
            <a:pPr lvl="1"/>
            <a:r>
              <a:rPr lang="de-DE" dirty="0"/>
              <a:t>CoAP(S), MQTT(S), and further security schemes (e.g., ACE)</a:t>
            </a:r>
          </a:p>
          <a:p>
            <a:pPr lvl="1"/>
            <a:r>
              <a:rPr lang="de-DE" dirty="0"/>
              <a:t>Semantic annotations with custom vocabularies (JSON-LD @context and @type)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 descr="C:\Users\z0010w1v\Pictures\wot-logo.png">
            <a:extLst>
              <a:ext uri="{FF2B5EF4-FFF2-40B4-BE49-F238E27FC236}">
                <a16:creationId xmlns:a16="http://schemas.microsoft.com/office/drawing/2014/main" id="{E5C3476F-E6BE-43E5-B66C-E28476D28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75" t="3620" r="25561" b="1"/>
          <a:stretch/>
        </p:blipFill>
        <p:spPr bwMode="auto">
          <a:xfrm>
            <a:off x="11283751" y="94320"/>
            <a:ext cx="855062" cy="954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5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FFB-B100-45E7-A238-1F3C21E2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, Use Cases, and Demos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7FDF5-72D2-4174-B199-384E0CFF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4639" y="1110174"/>
            <a:ext cx="9937104" cy="5417234"/>
          </a:xfrm>
        </p:spPr>
      </p:pic>
    </p:spTree>
    <p:extLst>
      <p:ext uri="{BB962C8B-B14F-4D97-AF65-F5344CB8AC3E}">
        <p14:creationId xmlns:p14="http://schemas.microsoft.com/office/powerpoint/2010/main" val="43927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</Name>
  <PpLayout>11</PpLayout>
  <Index>9</Index>
</p4ppTags>
</file>

<file path=customXml/item10.xml><?xml version="1.0" encoding="utf-8"?>
<p4ppTags>
  <Name>Three columns</Name>
  <PpLayout>32</PpLayout>
  <Index>14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Text + Index</Name>
  <PpLayout>32</PpLayout>
  <Index>8</Index>
</p4ppTags>
</file>

<file path=customXml/item2.xml><?xml version="1.0" encoding="utf-8"?>
<p4ppTags>
  <Name>Two rows</Name>
  <PpLayout>32</PpLayout>
  <Index>13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Two columns</Name>
  <PpLayout>29</PpLayout>
  <Index>12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Three columns + Navigation</Name>
  <PpLayout>32</PpLayout>
  <Index>20</Index>
</p4ppTags>
</file>

<file path=customXml/itemProps1.xml><?xml version="1.0" encoding="utf-8"?>
<ds:datastoreItem xmlns:ds="http://schemas.openxmlformats.org/officeDocument/2006/customXml" ds:itemID="{B5096DD8-53C8-4E83-8664-FC4F8BE8B725}">
  <ds:schemaRefs/>
</ds:datastoreItem>
</file>

<file path=customXml/itemProps10.xml><?xml version="1.0" encoding="utf-8"?>
<ds:datastoreItem xmlns:ds="http://schemas.openxmlformats.org/officeDocument/2006/customXml" ds:itemID="{8699A006-2152-4093-B4FC-C6BF20D5E592}">
  <ds:schemaRefs/>
</ds:datastoreItem>
</file>

<file path=customXml/itemProps11.xml><?xml version="1.0" encoding="utf-8"?>
<ds:datastoreItem xmlns:ds="http://schemas.openxmlformats.org/officeDocument/2006/customXml" ds:itemID="{3C206999-0CDF-47B3-B85E-D5652B9D7810}">
  <ds:schemaRefs/>
</ds:datastoreItem>
</file>

<file path=customXml/itemProps12.xml><?xml version="1.0" encoding="utf-8"?>
<ds:datastoreItem xmlns:ds="http://schemas.openxmlformats.org/officeDocument/2006/customXml" ds:itemID="{4E8C063E-54DF-40B8-B6B7-24C91B170904}">
  <ds:schemaRefs/>
</ds:datastoreItem>
</file>

<file path=customXml/itemProps13.xml><?xml version="1.0" encoding="utf-8"?>
<ds:datastoreItem xmlns:ds="http://schemas.openxmlformats.org/officeDocument/2006/customXml" ds:itemID="{0D9599B2-641B-429C-8C85-C591ECF8C990}">
  <ds:schemaRefs/>
</ds:datastoreItem>
</file>

<file path=customXml/itemProps2.xml><?xml version="1.0" encoding="utf-8"?>
<ds:datastoreItem xmlns:ds="http://schemas.openxmlformats.org/officeDocument/2006/customXml" ds:itemID="{F14BB4E7-BF22-46E2-AA3C-1ABA12A0B021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864B6C15-1FF1-4ADA-8DBE-CD1DAF35B070}">
  <ds:schemaRefs/>
</ds:datastoreItem>
</file>

<file path=customXml/itemProps5.xml><?xml version="1.0" encoding="utf-8"?>
<ds:datastoreItem xmlns:ds="http://schemas.openxmlformats.org/officeDocument/2006/customXml" ds:itemID="{A27DC4FC-F9FA-4AC8-AAAA-729E607CE7E5}">
  <ds:schemaRefs/>
</ds:datastoreItem>
</file>

<file path=customXml/itemProps6.xml><?xml version="1.0" encoding="utf-8"?>
<ds:datastoreItem xmlns:ds="http://schemas.openxmlformats.org/officeDocument/2006/customXml" ds:itemID="{9299034F-B9D7-46FC-B241-DC94BF0E67F6}">
  <ds:schemaRefs/>
</ds:datastoreItem>
</file>

<file path=customXml/itemProps7.xml><?xml version="1.0" encoding="utf-8"?>
<ds:datastoreItem xmlns:ds="http://schemas.openxmlformats.org/officeDocument/2006/customXml" ds:itemID="{B19D05D1-AE0E-4B0D-AA6A-E4DC4507B75E}">
  <ds:schemaRefs/>
</ds:datastoreItem>
</file>

<file path=customXml/itemProps8.xml><?xml version="1.0" encoding="utf-8"?>
<ds:datastoreItem xmlns:ds="http://schemas.openxmlformats.org/officeDocument/2006/customXml" ds:itemID="{0091252C-F36F-40C9-984C-22582B3E6FB3}">
  <ds:schemaRefs/>
</ds:datastoreItem>
</file>

<file path=customXml/itemProps9.xml><?xml version="1.0" encoding="utf-8"?>
<ds:datastoreItem xmlns:ds="http://schemas.openxmlformats.org/officeDocument/2006/customXml" ds:itemID="{69E3DA23-9724-4848-A6F6-2F0F36B1F91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1773</Words>
  <Application>Microsoft Office PowerPoint</Application>
  <PresentationFormat>Custom</PresentationFormat>
  <Paragraphs>344</Paragraphs>
  <Slides>15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Wingdings</vt:lpstr>
      <vt:lpstr>Larissa</vt:lpstr>
      <vt:lpstr>4_intel16x9</vt:lpstr>
      <vt:lpstr>1_Larissa</vt:lpstr>
      <vt:lpstr>1_Intel 20150715</vt:lpstr>
      <vt:lpstr>9_Intel 20150715</vt:lpstr>
      <vt:lpstr>5_Intel 20150715</vt:lpstr>
      <vt:lpstr>6_Intel 20150715</vt:lpstr>
      <vt:lpstr>Content Slides</vt:lpstr>
      <vt:lpstr>2_Intel 20150715</vt:lpstr>
      <vt:lpstr>10_Intel 20150715</vt:lpstr>
      <vt:lpstr>3_Intel 20150715</vt:lpstr>
      <vt:lpstr>11_Intel 20150715</vt:lpstr>
      <vt:lpstr>WoT Status Update and Next Steps</vt:lpstr>
      <vt:lpstr>W3C Web of Things</vt:lpstr>
      <vt:lpstr>W3C Web of Things – Building Blocks</vt:lpstr>
      <vt:lpstr>W3C Web of Things – Building Blocks</vt:lpstr>
      <vt:lpstr>Published Candidate Recommendations</vt:lpstr>
      <vt:lpstr>Published Candidate Recommendations</vt:lpstr>
      <vt:lpstr>Published WG Notes</vt:lpstr>
      <vt:lpstr>Status and Recent Developments</vt:lpstr>
      <vt:lpstr>Plugfest, Use Cases, and Demos</vt:lpstr>
      <vt:lpstr>WoT Next Steps: Munich Workshop</vt:lpstr>
      <vt:lpstr>WG Charter Proposal: Work Items</vt:lpstr>
      <vt:lpstr>WG Charter Proposal: Work Items</vt:lpstr>
      <vt:lpstr>WG Charter Proposal: Deliverables</vt:lpstr>
      <vt:lpstr>W3C WoT Resources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302</cp:revision>
  <dcterms:created xsi:type="dcterms:W3CDTF">2018-05-15T12:31:41Z</dcterms:created>
  <dcterms:modified xsi:type="dcterms:W3CDTF">2019-09-19T00:56:14Z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e2a4d6ce-cd2a-43aa-acfc-f42f7448afd3</vt:lpwstr>
  </property>
  <property fmtid="{D5CDD505-2E9C-101B-9397-08002B2CF9AE}" pid="3" name="CTP_TimeStamp">
    <vt:lpwstr>2019-09-19 00:56:14Z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