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2"/>
  </p:notesMasterIdLst>
  <p:sldIdLst>
    <p:sldId id="258" r:id="rId2"/>
    <p:sldId id="264" r:id="rId3"/>
    <p:sldId id="265" r:id="rId4"/>
    <p:sldId id="267" r:id="rId5"/>
    <p:sldId id="270" r:id="rId6"/>
    <p:sldId id="271" r:id="rId7"/>
    <p:sldId id="268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4570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9" algn="l" defTabSz="4570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16" algn="l" defTabSz="4570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31" algn="l" defTabSz="4570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89" algn="l" defTabSz="4570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46" algn="l" defTabSz="4570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04" algn="l" defTabSz="4570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62" algn="l" defTabSz="4570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0400" autoAdjust="0"/>
  </p:normalViewPr>
  <p:slideViewPr>
    <p:cSldViewPr snapToGrid="0" snapToObjects="1" showGuides="1">
      <p:cViewPr varScale="1">
        <p:scale>
          <a:sx n="68" d="100"/>
          <a:sy n="68" d="100"/>
        </p:scale>
        <p:origin x="798" y="72"/>
      </p:cViewPr>
      <p:guideLst>
        <p:guide orient="horz" pos="2153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513DF-3BE3-B349-90EE-2C5D281B0BD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65158-EAA1-364E-8289-C6CA3BB875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43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9" algn="l" defTabSz="4570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16" algn="l" defTabSz="4570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31" algn="l" defTabSz="4570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89" algn="l" defTabSz="4570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6" algn="l" defTabSz="4570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4" algn="l" defTabSz="4570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2" algn="l" defTabSz="4570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2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6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6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2CA8-17AE-8746-A899-6D5D1AA70F9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3"/>
            <a:ext cx="533400" cy="365125"/>
          </a:xfrm>
        </p:spPr>
        <p:txBody>
          <a:bodyPr/>
          <a:lstStyle/>
          <a:p>
            <a:fld id="{E76FF339-C289-BD4E-BE3A-0EFF8D97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62" y="1466853"/>
            <a:ext cx="8308039" cy="1128432"/>
          </a:xfrm>
        </p:spPr>
        <p:txBody>
          <a:bodyPr vert="horz" lIns="91410" tIns="45706" rIns="91410" bIns="45706" rtlCol="0" anchor="b" anchorCtr="0">
            <a:noAutofit/>
          </a:bodyPr>
          <a:lstStyle>
            <a:lvl1pPr algn="l" defTabSz="914116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6" indent="0">
              <a:buNone/>
              <a:defRPr sz="2400"/>
            </a:lvl3pPr>
            <a:lvl4pPr marL="1371174" indent="0">
              <a:buNone/>
              <a:defRPr sz="2000"/>
            </a:lvl4pPr>
            <a:lvl5pPr marL="1828231" indent="0">
              <a:buNone/>
              <a:defRPr sz="2000"/>
            </a:lvl5pPr>
            <a:lvl6pPr marL="2285289" indent="0">
              <a:buNone/>
              <a:defRPr sz="2000"/>
            </a:lvl6pPr>
            <a:lvl7pPr marL="2742346" indent="0">
              <a:buNone/>
              <a:defRPr sz="2000"/>
            </a:lvl7pPr>
            <a:lvl8pPr marL="3199404" indent="0">
              <a:buNone/>
              <a:defRPr sz="2000"/>
            </a:lvl8pPr>
            <a:lvl9pPr marL="3656462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6" y="2770190"/>
            <a:ext cx="3429093" cy="35768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059" indent="0">
              <a:buNone/>
              <a:defRPr sz="1200"/>
            </a:lvl2pPr>
            <a:lvl3pPr marL="914116" indent="0">
              <a:buNone/>
              <a:defRPr sz="1000"/>
            </a:lvl3pPr>
            <a:lvl4pPr marL="1371174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6" indent="0">
              <a:buNone/>
              <a:defRPr sz="900"/>
            </a:lvl7pPr>
            <a:lvl8pPr marL="3199404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2CA8-17AE-8746-A899-6D5D1AA70F9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339-C289-BD4E-BE3A-0EFF8D97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3" y="1179578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62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62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059" indent="0">
              <a:buNone/>
              <a:defRPr sz="1200"/>
            </a:lvl2pPr>
            <a:lvl3pPr marL="914116" indent="0">
              <a:buNone/>
              <a:defRPr sz="1000"/>
            </a:lvl3pPr>
            <a:lvl4pPr marL="1371174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6" indent="0">
              <a:buNone/>
              <a:defRPr sz="900"/>
            </a:lvl7pPr>
            <a:lvl8pPr marL="3199404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2CA8-17AE-8746-A899-6D5D1AA70F9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7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62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62" y="4343402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059" indent="0">
              <a:buNone/>
              <a:defRPr sz="1200"/>
            </a:lvl2pPr>
            <a:lvl3pPr marL="914116" indent="0">
              <a:buNone/>
              <a:defRPr sz="1000"/>
            </a:lvl3pPr>
            <a:lvl4pPr marL="1371174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6" indent="0">
              <a:buNone/>
              <a:defRPr sz="900"/>
            </a:lvl7pPr>
            <a:lvl8pPr marL="3199404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2CA8-17AE-8746-A899-6D5D1AA70F9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6" rIns="91410" bIns="45706"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5" y="1179578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3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3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059" indent="0">
              <a:buNone/>
              <a:defRPr sz="1200"/>
            </a:lvl2pPr>
            <a:lvl3pPr marL="914116" indent="0">
              <a:buNone/>
              <a:defRPr sz="1000"/>
            </a:lvl3pPr>
            <a:lvl4pPr marL="1371174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6" indent="0">
              <a:buNone/>
              <a:defRPr sz="900"/>
            </a:lvl7pPr>
            <a:lvl8pPr marL="3199404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2CA8-17AE-8746-A899-6D5D1AA70F9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3"/>
            <a:ext cx="533400" cy="365125"/>
          </a:xfrm>
        </p:spPr>
        <p:txBody>
          <a:bodyPr/>
          <a:lstStyle/>
          <a:p>
            <a:fld id="{E76FF339-C289-BD4E-BE3A-0EFF8D97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2CA8-17AE-8746-A899-6D5D1AA70F9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339-C289-BD4E-BE3A-0EFF8D97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31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8" y="1398496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6" y="1398496"/>
            <a:ext cx="6669087" cy="4849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2CA8-17AE-8746-A899-6D5D1AA70F9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339-C289-BD4E-BE3A-0EFF8D97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2CA8-17AE-8746-A899-6D5D1AA70F9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339-C289-BD4E-BE3A-0EFF8D97C3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6" rIns="91410" bIns="45706"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91" y="538166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01042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6" y="2295836"/>
            <a:ext cx="8308975" cy="39525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2CA8-17AE-8746-A899-6D5D1AA70F9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339-C289-BD4E-BE3A-0EFF8D97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8002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2CA8-17AE-8746-A899-6D5D1AA70F9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339-C289-BD4E-BE3A-0EFF8D97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3" y="3429003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3" y="4800602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2CA8-17AE-8746-A899-6D5D1AA70F9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339-C289-BD4E-BE3A-0EFF8D97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60" y="2770191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6" y="2770191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2CA8-17AE-8746-A899-6D5D1AA70F9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339-C289-BD4E-BE3A-0EFF8D97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60" y="2675967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059" indent="0">
              <a:buNone/>
              <a:defRPr sz="2000" b="1"/>
            </a:lvl2pPr>
            <a:lvl3pPr marL="914116" indent="0">
              <a:buNone/>
              <a:defRPr sz="1800" b="1"/>
            </a:lvl3pPr>
            <a:lvl4pPr marL="1371174" indent="0">
              <a:buNone/>
              <a:defRPr sz="1600" b="1"/>
            </a:lvl4pPr>
            <a:lvl5pPr marL="1828231" indent="0">
              <a:buNone/>
              <a:defRPr sz="1600" b="1"/>
            </a:lvl5pPr>
            <a:lvl6pPr marL="2285289" indent="0">
              <a:buNone/>
              <a:defRPr sz="1600" b="1"/>
            </a:lvl6pPr>
            <a:lvl7pPr marL="2742346" indent="0">
              <a:buNone/>
              <a:defRPr sz="1600" b="1"/>
            </a:lvl7pPr>
            <a:lvl8pPr marL="3199404" indent="0">
              <a:buNone/>
              <a:defRPr sz="1600" b="1"/>
            </a:lvl8pPr>
            <a:lvl9pPr marL="36564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60" y="3307977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3" y="2675967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059" indent="0">
              <a:buNone/>
              <a:defRPr sz="2000" b="1"/>
            </a:lvl2pPr>
            <a:lvl3pPr marL="914116" indent="0">
              <a:buNone/>
              <a:defRPr sz="1800" b="1"/>
            </a:lvl3pPr>
            <a:lvl4pPr marL="1371174" indent="0">
              <a:buNone/>
              <a:defRPr sz="1600" b="1"/>
            </a:lvl4pPr>
            <a:lvl5pPr marL="1828231" indent="0">
              <a:buNone/>
              <a:defRPr sz="1600" b="1"/>
            </a:lvl5pPr>
            <a:lvl6pPr marL="2285289" indent="0">
              <a:buNone/>
              <a:defRPr sz="1600" b="1"/>
            </a:lvl6pPr>
            <a:lvl7pPr marL="2742346" indent="0">
              <a:buNone/>
              <a:defRPr sz="1600" b="1"/>
            </a:lvl7pPr>
            <a:lvl8pPr marL="3199404" indent="0">
              <a:buNone/>
              <a:defRPr sz="1600" b="1"/>
            </a:lvl8pPr>
            <a:lvl9pPr marL="36564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3" y="3307977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2CA8-17AE-8746-A899-6D5D1AA70F9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339-C289-BD4E-BE3A-0EFF8D97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8"/>
            <a:ext cx="8787384" cy="10104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2CA8-17AE-8746-A899-6D5D1AA70F9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339-C289-BD4E-BE3A-0EFF8D97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2CA8-17AE-8746-A899-6D5D1AA70F9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339-C289-BD4E-BE3A-0EFF8D97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8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62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4" y="1600203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62" y="2837329"/>
            <a:ext cx="3697941" cy="3415834"/>
          </a:xfrm>
        </p:spPr>
        <p:txBody>
          <a:bodyPr vert="horz" lIns="91410" tIns="45706" rIns="91410" bIns="45706" rtlCol="0">
            <a:normAutofit/>
          </a:bodyPr>
          <a:lstStyle>
            <a:lvl1pPr marL="0" indent="0"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059" indent="0">
              <a:buNone/>
              <a:defRPr sz="1200"/>
            </a:lvl2pPr>
            <a:lvl3pPr marL="914116" indent="0">
              <a:buNone/>
              <a:defRPr sz="1000"/>
            </a:lvl3pPr>
            <a:lvl4pPr marL="1371174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6" indent="0">
              <a:buNone/>
              <a:defRPr sz="900"/>
            </a:lvl7pPr>
            <a:lvl8pPr marL="3199404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marL="0" lvl="0" indent="0" algn="l" defTabSz="914116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2CA8-17AE-8746-A899-6D5D1AA70F9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339-C289-BD4E-BE3A-0EFF8D97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79294" y="1179576"/>
            <a:ext cx="8787384" cy="101042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068" y="1253240"/>
            <a:ext cx="8308975" cy="936761"/>
          </a:xfrm>
          <a:prstGeom prst="rect">
            <a:avLst/>
          </a:prstGeom>
        </p:spPr>
        <p:txBody>
          <a:bodyPr vert="horz" lIns="91410" tIns="45706" rIns="91410" bIns="45706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6" y="2295841"/>
            <a:ext cx="8308975" cy="3928139"/>
          </a:xfrm>
          <a:prstGeom prst="rect">
            <a:avLst/>
          </a:prstGeom>
        </p:spPr>
        <p:txBody>
          <a:bodyPr vert="horz" lIns="91410" tIns="45706" rIns="91410" bIns="4570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032CA8-17AE-8746-A899-6D5D1AA70F9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3"/>
            <a:ext cx="533400" cy="365125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76FF339-C289-BD4E-BE3A-0EFF8D97C3C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2451" y="526119"/>
            <a:ext cx="457200" cy="352425"/>
          </a:xfrm>
          <a:prstGeom prst="rect">
            <a:avLst/>
          </a:prstGeom>
        </p:spPr>
      </p:pic>
      <p:pic>
        <p:nvPicPr>
          <p:cNvPr id="9" name="Picture 8" descr="w3c_home_nb-transparent.png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695767" y="416626"/>
            <a:ext cx="1029133" cy="5694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914116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29" indent="-228529" algn="l" defTabSz="914116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059" indent="-228529" algn="l" defTabSz="914116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587" indent="-228529" algn="l" defTabSz="914116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116" indent="-228529" algn="l" defTabSz="914116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2646" indent="-228529" algn="l" defTabSz="914116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18" indent="-228529" algn="l" defTabSz="9141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76" indent="-228529" algn="l" defTabSz="9141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34" indent="-228529" algn="l" defTabSz="9141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91" indent="-228529" algn="l" defTabSz="9141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6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4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1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89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6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04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62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Initial Discussion on </a:t>
            </a:r>
            <a:br>
              <a:rPr lang="en-US" dirty="0" smtClean="0"/>
            </a:br>
            <a:r>
              <a:rPr lang="en-US" dirty="0" smtClean="0"/>
              <a:t>WoT-oneM2M Interworking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Yongjing Zhang</a:t>
            </a:r>
          </a:p>
          <a:p>
            <a:r>
              <a:rPr lang="en-US" dirty="0"/>
              <a:t>z</a:t>
            </a:r>
            <a:r>
              <a:rPr lang="en-US" dirty="0" smtClean="0"/>
              <a:t>hangyongjing@huawei.com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 model mapping 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 bwMode="auto">
          <a:xfrm>
            <a:off x="206455" y="2110740"/>
            <a:ext cx="8686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W3C WoT TD vs. oneM2M resources in general</a:t>
            </a:r>
            <a:endParaRPr lang="zh-CN" altLang="en-US" dirty="0" smtClean="0"/>
          </a:p>
        </p:txBody>
      </p:sp>
      <p:grpSp>
        <p:nvGrpSpPr>
          <p:cNvPr id="20" name="组合 4"/>
          <p:cNvGrpSpPr>
            <a:grpSpLocks/>
          </p:cNvGrpSpPr>
          <p:nvPr/>
        </p:nvGrpSpPr>
        <p:grpSpPr bwMode="auto">
          <a:xfrm>
            <a:off x="1295400" y="2377440"/>
            <a:ext cx="5638800" cy="4076115"/>
            <a:chOff x="251520" y="1052735"/>
            <a:chExt cx="6192688" cy="5116908"/>
          </a:xfrm>
        </p:grpSpPr>
        <p:pic>
          <p:nvPicPr>
            <p:cNvPr id="21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228698"/>
              <a:ext cx="3115821" cy="494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图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40791"/>
            <a:stretch>
              <a:fillRect/>
            </a:stretch>
          </p:blipFill>
          <p:spPr bwMode="auto">
            <a:xfrm>
              <a:off x="3491880" y="1052735"/>
              <a:ext cx="2952328" cy="5015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任意多边形 19"/>
            <p:cNvSpPr>
              <a:spLocks/>
            </p:cNvSpPr>
            <p:nvPr/>
          </p:nvSpPr>
          <p:spPr bwMode="auto">
            <a:xfrm flipH="1">
              <a:off x="2267744" y="3284984"/>
              <a:ext cx="2592288" cy="1008112"/>
            </a:xfrm>
            <a:custGeom>
              <a:avLst/>
              <a:gdLst>
                <a:gd name="T0" fmla="*/ 1295587 w 3666837"/>
                <a:gd name="T1" fmla="*/ 0 h 2733964"/>
                <a:gd name="T2" fmla="*/ 0 w 3666837"/>
                <a:gd name="T3" fmla="*/ 0 h 2733964"/>
                <a:gd name="T4" fmla="*/ 0 w 3666837"/>
                <a:gd name="T5" fmla="*/ 137070 h 27339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9" name="任意多边形 20"/>
            <p:cNvSpPr>
              <a:spLocks/>
            </p:cNvSpPr>
            <p:nvPr/>
          </p:nvSpPr>
          <p:spPr bwMode="auto">
            <a:xfrm flipH="1">
              <a:off x="2267744" y="3293368"/>
              <a:ext cx="2736304" cy="1287760"/>
            </a:xfrm>
            <a:custGeom>
              <a:avLst/>
              <a:gdLst>
                <a:gd name="T0" fmla="*/ 1523736 w 3666837"/>
                <a:gd name="T1" fmla="*/ 0 h 2733964"/>
                <a:gd name="T2" fmla="*/ 0 w 3666837"/>
                <a:gd name="T3" fmla="*/ 0 h 2733964"/>
                <a:gd name="T4" fmla="*/ 0 w 3666837"/>
                <a:gd name="T5" fmla="*/ 285706 h 27339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" name="任意多边形 21"/>
            <p:cNvSpPr>
              <a:spLocks/>
            </p:cNvSpPr>
            <p:nvPr/>
          </p:nvSpPr>
          <p:spPr bwMode="auto">
            <a:xfrm flipH="1">
              <a:off x="2282612" y="4509120"/>
              <a:ext cx="2577420" cy="1008112"/>
            </a:xfrm>
            <a:custGeom>
              <a:avLst/>
              <a:gdLst>
                <a:gd name="T0" fmla="*/ 1273422 w 3666837"/>
                <a:gd name="T1" fmla="*/ 0 h 2733964"/>
                <a:gd name="T2" fmla="*/ 0 w 3666837"/>
                <a:gd name="T3" fmla="*/ 0 h 2733964"/>
                <a:gd name="T4" fmla="*/ 0 w 3666837"/>
                <a:gd name="T5" fmla="*/ 137070 h 27339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1" name="直接连接符 22"/>
            <p:cNvCxnSpPr>
              <a:cxnSpLocks noChangeShapeType="1"/>
            </p:cNvCxnSpPr>
            <p:nvPr/>
          </p:nvCxnSpPr>
          <p:spPr bwMode="auto">
            <a:xfrm>
              <a:off x="2282612" y="4507984"/>
              <a:ext cx="3657540" cy="113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任意多边形 25"/>
            <p:cNvSpPr>
              <a:spLocks/>
            </p:cNvSpPr>
            <p:nvPr/>
          </p:nvSpPr>
          <p:spPr bwMode="auto">
            <a:xfrm flipH="1" flipV="1">
              <a:off x="2252524" y="5308425"/>
              <a:ext cx="3759636" cy="321158"/>
            </a:xfrm>
            <a:custGeom>
              <a:avLst/>
              <a:gdLst>
                <a:gd name="T0" fmla="*/ 3952339 w 3666837"/>
                <a:gd name="T1" fmla="*/ 0 h 2733964"/>
                <a:gd name="T2" fmla="*/ 0 w 3666837"/>
                <a:gd name="T3" fmla="*/ 0 h 2733964"/>
                <a:gd name="T4" fmla="*/ 0 w 3666837"/>
                <a:gd name="T5" fmla="*/ 4432 h 27339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3" name="任意多边形 26"/>
            <p:cNvSpPr>
              <a:spLocks/>
            </p:cNvSpPr>
            <p:nvPr/>
          </p:nvSpPr>
          <p:spPr bwMode="auto">
            <a:xfrm flipH="1">
              <a:off x="2791276" y="2515801"/>
              <a:ext cx="2068756" cy="553159"/>
            </a:xfrm>
            <a:custGeom>
              <a:avLst/>
              <a:gdLst>
                <a:gd name="T0" fmla="*/ 658483 w 3666837"/>
                <a:gd name="T1" fmla="*/ 0 h 2733964"/>
                <a:gd name="T2" fmla="*/ 0 w 3666837"/>
                <a:gd name="T3" fmla="*/ 0 h 2733964"/>
                <a:gd name="T4" fmla="*/ 0 w 3666837"/>
                <a:gd name="T5" fmla="*/ 22645 h 27339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4" name="任意多边形 27"/>
            <p:cNvSpPr>
              <a:spLocks/>
            </p:cNvSpPr>
            <p:nvPr/>
          </p:nvSpPr>
          <p:spPr bwMode="auto">
            <a:xfrm flipH="1">
              <a:off x="2195736" y="2022742"/>
              <a:ext cx="2736304" cy="277036"/>
            </a:xfrm>
            <a:custGeom>
              <a:avLst/>
              <a:gdLst>
                <a:gd name="T0" fmla="*/ 1523736 w 3666837"/>
                <a:gd name="T1" fmla="*/ 0 h 2733964"/>
                <a:gd name="T2" fmla="*/ 0 w 3666837"/>
                <a:gd name="T3" fmla="*/ 0 h 2733964"/>
                <a:gd name="T4" fmla="*/ 0 w 3666837"/>
                <a:gd name="T5" fmla="*/ 2845 h 27339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5" name="文本框 41"/>
          <p:cNvSpPr txBox="1">
            <a:spLocks noChangeArrowheads="1"/>
          </p:cNvSpPr>
          <p:nvPr/>
        </p:nvSpPr>
        <p:spPr bwMode="auto">
          <a:xfrm>
            <a:off x="7071163" y="3802530"/>
            <a:ext cx="170021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B050"/>
                </a:solidFill>
              </a:rPr>
              <a:t>WoT metadata/data is stored in a more centralized way in TD, while oneM2M metadata/data is more scattered into different resource types.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6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Interworking Scenarios</a:t>
            </a:r>
          </a:p>
          <a:p>
            <a:r>
              <a:rPr lang="en-US" altLang="zh-CN" dirty="0"/>
              <a:t>Information Model Mapping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5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Interworking Scenarios (1)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190001"/>
            <a:ext cx="8229600" cy="3936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400" dirty="0" smtClean="0"/>
              <a:t>Exposing oneM2M interfaces to WoT systems</a:t>
            </a:r>
          </a:p>
          <a:p>
            <a:pPr lvl="1" eaLnBrk="1" hangingPunct="1"/>
            <a:r>
              <a:rPr lang="en-US" altLang="zh-CN" sz="2000" dirty="0" smtClean="0"/>
              <a:t>benefit: oneM2M services/data can be consumed by WoT entities (</a:t>
            </a:r>
            <a:r>
              <a:rPr lang="en-US" altLang="zh-CN" sz="2000" dirty="0" err="1" smtClean="0"/>
              <a:t>servients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</p:txBody>
      </p:sp>
      <p:pic>
        <p:nvPicPr>
          <p:cNvPr id="1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2" b="8752"/>
          <a:stretch>
            <a:fillRect/>
          </a:stretch>
        </p:blipFill>
        <p:spPr bwMode="auto">
          <a:xfrm>
            <a:off x="609600" y="3806483"/>
            <a:ext cx="53816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263683"/>
            <a:ext cx="447675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238" y="3011146"/>
            <a:ext cx="2805112" cy="30527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14" name="任意多边形 13"/>
          <p:cNvSpPr/>
          <p:nvPr/>
        </p:nvSpPr>
        <p:spPr>
          <a:xfrm>
            <a:off x="3749675" y="3339758"/>
            <a:ext cx="2241550" cy="923925"/>
          </a:xfrm>
          <a:custGeom>
            <a:avLst/>
            <a:gdLst>
              <a:gd name="connsiteX0" fmla="*/ 2124363 w 2124363"/>
              <a:gd name="connsiteY0" fmla="*/ 0 h 923637"/>
              <a:gd name="connsiteX1" fmla="*/ 0 w 2124363"/>
              <a:gd name="connsiteY1" fmla="*/ 0 h 923637"/>
              <a:gd name="connsiteX2" fmla="*/ 0 w 2124363"/>
              <a:gd name="connsiteY2" fmla="*/ 923637 h 92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4363" h="923637">
                <a:moveTo>
                  <a:pt x="2124363" y="0"/>
                </a:moveTo>
                <a:lnTo>
                  <a:pt x="0" y="0"/>
                </a:lnTo>
                <a:lnTo>
                  <a:pt x="0" y="923637"/>
                </a:lnTo>
              </a:path>
            </a:pathLst>
          </a:custGeom>
          <a:noFill/>
          <a:ln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Interworking Scenarios 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/>
        </p:nvSpPr>
        <p:spPr bwMode="auto">
          <a:xfrm>
            <a:off x="457200" y="2177135"/>
            <a:ext cx="8229600" cy="392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dirty="0" smtClean="0"/>
              <a:t>Transparent Interworking (encapsulate whole WoT data model into oneM2M (flex)containers)</a:t>
            </a:r>
          </a:p>
          <a:p>
            <a:pPr lvl="1" eaLnBrk="1" hangingPunct="1"/>
            <a:r>
              <a:rPr lang="en-US" altLang="zh-CN" sz="2000" dirty="0" smtClean="0"/>
              <a:t>benefit: easy integration with WoT systems</a:t>
            </a:r>
          </a:p>
          <a:p>
            <a:pPr lvl="1" eaLnBrk="1" hangingPunct="1"/>
            <a:r>
              <a:rPr lang="en-US" altLang="zh-CN" sz="2000" dirty="0" smtClean="0"/>
              <a:t>limitation: non-semantic interoperability</a:t>
            </a: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762001" y="3237996"/>
            <a:ext cx="7826377" cy="2905125"/>
            <a:chOff x="2411759" y="420343"/>
            <a:chExt cx="5869546" cy="3375546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5467971" y="2209567"/>
              <a:ext cx="1363211" cy="765492"/>
            </a:xfrm>
            <a:prstGeom prst="roundRect">
              <a:avLst/>
            </a:prstGeom>
            <a:noFill/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04396" tIns="52201" rIns="104396" bIns="52201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7920" eaLnBrk="1" hangingPunct="1">
                <a:defRPr/>
              </a:pPr>
              <a:endParaRPr lang="zh-CN" altLang="en-US" sz="1467" dirty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411759" y="1204281"/>
              <a:ext cx="881027" cy="359690"/>
            </a:xfrm>
            <a:prstGeom prst="rect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lIns="87783" tIns="43891" rIns="87783" bIns="43891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333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Sensor/Meter</a:t>
              </a:r>
              <a:endParaRPr lang="fr-FR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348744" y="3203784"/>
              <a:ext cx="716728" cy="260084"/>
            </a:xfrm>
            <a:prstGeom prst="rect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lIns="87783" tIns="43891" rIns="87783" bIns="43891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CSE</a:t>
              </a:r>
              <a:endParaRPr lang="fr-FR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2632016" y="1700468"/>
              <a:ext cx="776256" cy="175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 dirty="0">
                  <a:solidFill>
                    <a:srgbClr val="FF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WoT i/f</a:t>
              </a:r>
              <a:endParaRPr lang="fr-FR" altLang="zh-CN" sz="2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2466526" y="2194810"/>
              <a:ext cx="771494" cy="440849"/>
            </a:xfrm>
            <a:prstGeom prst="rect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lIns="87783" tIns="43891" rIns="87783" bIns="43891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lnSpc>
                  <a:spcPts val="800"/>
                </a:lnSpc>
                <a:defRPr/>
              </a:pPr>
              <a:r>
                <a:rPr lang="fr-FR" altLang="zh-CN" sz="1067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 AE </a:t>
              </a:r>
              <a:endParaRPr lang="fr-FR" altLang="zh-CN" sz="1067"/>
            </a:p>
            <a:p>
              <a:pPr defTabSz="1219170">
                <a:lnSpc>
                  <a:spcPts val="800"/>
                </a:lnSpc>
                <a:defRPr/>
              </a:pPr>
              <a:r>
                <a:rPr lang="fr-FR" altLang="zh-CN" sz="1067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Inter-working Proxy</a:t>
              </a:r>
              <a:endParaRPr lang="fr-FR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23" name="Straight Connector 16"/>
            <p:cNvSpPr>
              <a:spLocks noChangeShapeType="1"/>
            </p:cNvSpPr>
            <p:nvPr/>
          </p:nvSpPr>
          <p:spPr bwMode="auto">
            <a:xfrm flipV="1">
              <a:off x="2853109" y="2636500"/>
              <a:ext cx="4445" cy="331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Straight Connector 21"/>
            <p:cNvSpPr>
              <a:spLocks noChangeShapeType="1"/>
            </p:cNvSpPr>
            <p:nvPr/>
          </p:nvSpPr>
          <p:spPr bwMode="auto">
            <a:xfrm>
              <a:off x="2799766" y="2760990"/>
              <a:ext cx="103511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TextBox 22"/>
            <p:cNvSpPr txBox="1">
              <a:spLocks noChangeArrowheads="1"/>
            </p:cNvSpPr>
            <p:nvPr/>
          </p:nvSpPr>
          <p:spPr bwMode="auto">
            <a:xfrm>
              <a:off x="2962997" y="2635660"/>
              <a:ext cx="677438" cy="178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Mca</a:t>
              </a:r>
              <a:endParaRPr lang="fr-FR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26" name="Straight Connector 17"/>
            <p:cNvSpPr>
              <a:spLocks noChangeShapeType="1"/>
            </p:cNvSpPr>
            <p:nvPr/>
          </p:nvSpPr>
          <p:spPr bwMode="auto">
            <a:xfrm>
              <a:off x="2583855" y="1865426"/>
              <a:ext cx="103511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Straight Connector 14"/>
            <p:cNvSpPr>
              <a:spLocks noChangeShapeType="1"/>
            </p:cNvSpPr>
            <p:nvPr/>
          </p:nvSpPr>
          <p:spPr bwMode="auto">
            <a:xfrm flipV="1">
              <a:off x="2632117" y="1589770"/>
              <a:ext cx="0" cy="6059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6737554" y="420343"/>
              <a:ext cx="1543751" cy="1144023"/>
            </a:xfrm>
            <a:prstGeom prst="rect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lIns="87783" tIns="43891" rIns="87783" bIns="43891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fr-FR" altLang="zh-CN" sz="140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r>
                <a:rPr lang="fr-FR" altLang="ja-JP" sz="140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Application (AE)</a:t>
              </a:r>
            </a:p>
            <a:p>
              <a:r>
                <a:rPr lang="en-US" altLang="ja-JP" sz="1400" i="1">
                  <a:solidFill>
                    <a:srgbClr val="C00000"/>
                  </a:solidFill>
                  <a:cs typeface="Calibri" panose="020F0502020204030204" pitchFamily="34" charset="0"/>
                </a:rPr>
                <a:t>(Hybrid: WoT data model aware </a:t>
              </a:r>
              <a:r>
                <a:rPr lang="en-US" altLang="zh-CN" sz="1400" i="1">
                  <a:solidFill>
                    <a:srgbClr val="C00000"/>
                  </a:solidFill>
                  <a:cs typeface="Calibri" panose="020F0502020204030204" pitchFamily="34" charset="0"/>
                </a:rPr>
                <a:t>+ oneM2M i/f compliant</a:t>
              </a:r>
              <a:r>
                <a:rPr lang="en-US" altLang="ja-JP" sz="1400" i="1">
                  <a:solidFill>
                    <a:srgbClr val="C00000"/>
                  </a:solidFill>
                  <a:cs typeface="Calibri" panose="020F0502020204030204" pitchFamily="34" charset="0"/>
                </a:rPr>
                <a:t>)</a:t>
              </a:r>
              <a:endParaRPr lang="fr-FR" altLang="ja-JP" sz="1400" i="1">
                <a:solidFill>
                  <a:srgbClr val="C00000"/>
                </a:solidFill>
                <a:cs typeface="Calibri" panose="020F0502020204030204" pitchFamily="34" charset="0"/>
              </a:endParaRPr>
            </a:p>
            <a:p>
              <a:endParaRPr lang="fr-FR" altLang="ja-JP" sz="1400">
                <a:solidFill>
                  <a:srgbClr val="FF0000"/>
                </a:solidFill>
                <a:latin typeface="Arial" panose="020B0604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Straight Connector 16"/>
            <p:cNvSpPr>
              <a:spLocks noChangeShapeType="1"/>
            </p:cNvSpPr>
            <p:nvPr/>
          </p:nvSpPr>
          <p:spPr bwMode="auto">
            <a:xfrm flipV="1">
              <a:off x="7271659" y="1589770"/>
              <a:ext cx="7620" cy="15986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Straight Connector 21"/>
            <p:cNvSpPr>
              <a:spLocks noChangeShapeType="1"/>
            </p:cNvSpPr>
            <p:nvPr/>
          </p:nvSpPr>
          <p:spPr bwMode="auto">
            <a:xfrm>
              <a:off x="7216411" y="2485334"/>
              <a:ext cx="102876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TextBox 22"/>
            <p:cNvSpPr txBox="1">
              <a:spLocks noChangeArrowheads="1"/>
            </p:cNvSpPr>
            <p:nvPr/>
          </p:nvSpPr>
          <p:spPr bwMode="auto">
            <a:xfrm>
              <a:off x="7330034" y="2397712"/>
              <a:ext cx="364317" cy="167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Mca</a:t>
              </a:r>
              <a:endParaRPr lang="fr-FR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845034" y="2912156"/>
              <a:ext cx="55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Straight Connector 14"/>
            <p:cNvSpPr>
              <a:spLocks noChangeShapeType="1"/>
            </p:cNvSpPr>
            <p:nvPr/>
          </p:nvSpPr>
          <p:spPr bwMode="auto">
            <a:xfrm flipH="1" flipV="1">
              <a:off x="3844399" y="2912156"/>
              <a:ext cx="635" cy="2762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3708298" y="1204281"/>
              <a:ext cx="903648" cy="359690"/>
            </a:xfrm>
            <a:prstGeom prst="rect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lIns="87783" tIns="43891" rIns="87783" bIns="43891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333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Sensor/Meter</a:t>
              </a:r>
              <a:endParaRPr lang="fr-FR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5" name="TextBox 20"/>
            <p:cNvSpPr txBox="1">
              <a:spLocks noChangeArrowheads="1"/>
            </p:cNvSpPr>
            <p:nvPr/>
          </p:nvSpPr>
          <p:spPr bwMode="auto">
            <a:xfrm>
              <a:off x="4176195" y="1652510"/>
              <a:ext cx="776256" cy="33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 dirty="0">
                  <a:solidFill>
                    <a:srgbClr val="FF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WoT i/f</a:t>
              </a:r>
              <a:endParaRPr lang="fr-FR" altLang="zh-CN" sz="2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4010705" y="2194810"/>
              <a:ext cx="771494" cy="440849"/>
            </a:xfrm>
            <a:prstGeom prst="rect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lIns="87783" tIns="43891" rIns="87783" bIns="43891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lnSpc>
                  <a:spcPts val="800"/>
                </a:lnSpc>
                <a:defRPr/>
              </a:pPr>
              <a:r>
                <a:rPr lang="fr-FR" altLang="zh-CN" sz="1067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 AE </a:t>
              </a:r>
              <a:endParaRPr lang="fr-FR" altLang="zh-CN" sz="1067" dirty="0"/>
            </a:p>
            <a:p>
              <a:pPr defTabSz="1219170">
                <a:lnSpc>
                  <a:spcPts val="800"/>
                </a:lnSpc>
                <a:defRPr/>
              </a:pPr>
              <a:r>
                <a:rPr lang="fr-FR" altLang="zh-CN" sz="1067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Inter-working Proxy</a:t>
              </a:r>
              <a:endParaRPr lang="fr-FR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7" name="Straight Connector 16"/>
            <p:cNvSpPr>
              <a:spLocks noChangeShapeType="1"/>
            </p:cNvSpPr>
            <p:nvPr/>
          </p:nvSpPr>
          <p:spPr bwMode="auto">
            <a:xfrm flipV="1">
              <a:off x="4400690" y="2636500"/>
              <a:ext cx="0" cy="275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Straight Connector 21"/>
            <p:cNvSpPr>
              <a:spLocks noChangeShapeType="1"/>
            </p:cNvSpPr>
            <p:nvPr/>
          </p:nvSpPr>
          <p:spPr bwMode="auto">
            <a:xfrm>
              <a:off x="4343537" y="2760990"/>
              <a:ext cx="102876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TextBox 22"/>
            <p:cNvSpPr txBox="1">
              <a:spLocks noChangeArrowheads="1"/>
            </p:cNvSpPr>
            <p:nvPr/>
          </p:nvSpPr>
          <p:spPr bwMode="auto">
            <a:xfrm>
              <a:off x="4384546" y="2672551"/>
              <a:ext cx="677438" cy="178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Mca</a:t>
              </a:r>
              <a:endParaRPr lang="fr-FR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40" name="Straight Connector 17"/>
            <p:cNvSpPr>
              <a:spLocks noChangeShapeType="1"/>
            </p:cNvSpPr>
            <p:nvPr/>
          </p:nvSpPr>
          <p:spPr bwMode="auto">
            <a:xfrm>
              <a:off x="4127625" y="1865426"/>
              <a:ext cx="102876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Straight Connector 14"/>
            <p:cNvSpPr>
              <a:spLocks noChangeShapeType="1"/>
            </p:cNvSpPr>
            <p:nvPr/>
          </p:nvSpPr>
          <p:spPr bwMode="auto">
            <a:xfrm flipV="1">
              <a:off x="4175888" y="1589770"/>
              <a:ext cx="0" cy="6059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2853109" y="2968050"/>
              <a:ext cx="6064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Straight Connector 14"/>
            <p:cNvSpPr>
              <a:spLocks noChangeShapeType="1"/>
            </p:cNvSpPr>
            <p:nvPr/>
          </p:nvSpPr>
          <p:spPr bwMode="auto">
            <a:xfrm flipV="1">
              <a:off x="3459568" y="2968050"/>
              <a:ext cx="0" cy="220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2411760" y="2085189"/>
              <a:ext cx="2425199" cy="17106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TextBox 22"/>
            <p:cNvSpPr txBox="1">
              <a:spLocks noChangeArrowheads="1"/>
            </p:cNvSpPr>
            <p:nvPr/>
          </p:nvSpPr>
          <p:spPr bwMode="auto">
            <a:xfrm>
              <a:off x="2411759" y="3486003"/>
              <a:ext cx="1212008" cy="204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MN</a:t>
              </a:r>
              <a:endParaRPr lang="fr-FR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6935953" y="3203784"/>
              <a:ext cx="716728" cy="260084"/>
            </a:xfrm>
            <a:prstGeom prst="rect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lIns="87783" tIns="43891" rIns="87783" bIns="43891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CSE</a:t>
              </a:r>
              <a:endParaRPr lang="fr-FR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47" name="TextBox 22"/>
            <p:cNvSpPr txBox="1">
              <a:spLocks noChangeArrowheads="1"/>
            </p:cNvSpPr>
            <p:nvPr/>
          </p:nvSpPr>
          <p:spPr bwMode="auto">
            <a:xfrm>
              <a:off x="5291766" y="3391930"/>
              <a:ext cx="339314" cy="164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Mcc</a:t>
              </a:r>
              <a:endParaRPr lang="fr-FR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6444208" y="3084281"/>
              <a:ext cx="1584176" cy="7116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TextBox 22"/>
            <p:cNvSpPr txBox="1">
              <a:spLocks noChangeArrowheads="1"/>
            </p:cNvSpPr>
            <p:nvPr/>
          </p:nvSpPr>
          <p:spPr bwMode="auto">
            <a:xfrm>
              <a:off x="6502583" y="3486003"/>
              <a:ext cx="1053661" cy="18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Infrastructure Node</a:t>
              </a:r>
              <a:endParaRPr lang="fr-FR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4065392" y="3353587"/>
              <a:ext cx="2865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5642658" y="2233922"/>
              <a:ext cx="1047172" cy="54559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5448922" y="1220882"/>
              <a:ext cx="728633" cy="333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en-GB" altLang="zh-CN" sz="1067" dirty="0">
                  <a:solidFill>
                    <a:srgbClr val="FF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WoT data model (TD) </a:t>
              </a:r>
              <a:endParaRPr lang="en-GB" altLang="zh-CN" sz="1067" dirty="0">
                <a:solidFill>
                  <a:srgbClr val="FF0000"/>
                </a:solidFill>
              </a:endParaRPr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4782346" y="2406732"/>
              <a:ext cx="666327" cy="86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 flipH="1">
              <a:off x="6411792" y="1508351"/>
              <a:ext cx="315314" cy="7148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5380267" y="1118232"/>
              <a:ext cx="796855" cy="58942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 flipV="1">
              <a:off x="4689691" y="1579595"/>
              <a:ext cx="777695" cy="5828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Line 4"/>
            <p:cNvSpPr>
              <a:spLocks noChangeShapeType="1"/>
            </p:cNvSpPr>
            <p:nvPr/>
          </p:nvSpPr>
          <p:spPr bwMode="auto">
            <a:xfrm flipV="1">
              <a:off x="4611584" y="1414625"/>
              <a:ext cx="768683" cy="39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TextBox 20"/>
            <p:cNvSpPr txBox="1">
              <a:spLocks noChangeArrowheads="1"/>
            </p:cNvSpPr>
            <p:nvPr/>
          </p:nvSpPr>
          <p:spPr bwMode="auto">
            <a:xfrm>
              <a:off x="4803629" y="2122872"/>
              <a:ext cx="776256" cy="237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 dirty="0">
                  <a:solidFill>
                    <a:schemeClr val="tx2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encapsulates</a:t>
              </a:r>
              <a:endParaRPr lang="fr-FR" altLang="zh-CN" sz="24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" name="Straight Connector 21"/>
            <p:cNvSpPr>
              <a:spLocks noChangeShapeType="1"/>
            </p:cNvSpPr>
            <p:nvPr/>
          </p:nvSpPr>
          <p:spPr bwMode="auto">
            <a:xfrm flipH="1">
              <a:off x="5159283" y="3278283"/>
              <a:ext cx="0" cy="157563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TextBox 20"/>
            <p:cNvSpPr txBox="1">
              <a:spLocks noChangeArrowheads="1"/>
            </p:cNvSpPr>
            <p:nvPr/>
          </p:nvSpPr>
          <p:spPr bwMode="auto">
            <a:xfrm>
              <a:off x="6527585" y="1676488"/>
              <a:ext cx="348839" cy="237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uses</a:t>
              </a:r>
              <a:endParaRPr lang="fr-FR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61" name="TextBox 20"/>
            <p:cNvSpPr txBox="1">
              <a:spLocks noChangeArrowheads="1"/>
            </p:cNvSpPr>
            <p:nvPr/>
          </p:nvSpPr>
          <p:spPr bwMode="auto">
            <a:xfrm>
              <a:off x="4707192" y="1132343"/>
              <a:ext cx="563143" cy="237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provides</a:t>
              </a:r>
              <a:endParaRPr lang="fr-FR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62" name="TextBox 20"/>
            <p:cNvSpPr txBox="1">
              <a:spLocks noChangeArrowheads="1"/>
            </p:cNvSpPr>
            <p:nvPr/>
          </p:nvSpPr>
          <p:spPr bwMode="auto">
            <a:xfrm>
              <a:off x="4895303" y="1670955"/>
              <a:ext cx="348840" cy="239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uses</a:t>
              </a:r>
              <a:endParaRPr lang="fr-FR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63" name="TextBox 20"/>
            <p:cNvSpPr txBox="1">
              <a:spLocks noChangeArrowheads="1"/>
            </p:cNvSpPr>
            <p:nvPr/>
          </p:nvSpPr>
          <p:spPr bwMode="auto">
            <a:xfrm>
              <a:off x="5435825" y="2679929"/>
              <a:ext cx="1440599" cy="22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&lt;container&gt; or &lt;flexContainer&gt;</a:t>
              </a:r>
              <a:endParaRPr lang="fr-FR" altLang="zh-CN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322888" y="4868358"/>
            <a:ext cx="81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lIns="65837" tIns="32918" rIns="65837" bIns="3291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altLang="zh-CN" sz="1000">
                <a:solidFill>
                  <a:srgbClr val="FF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WoT TD</a:t>
            </a:r>
          </a:p>
          <a:p>
            <a:r>
              <a:rPr lang="en-GB" altLang="zh-CN" sz="1000">
                <a:solidFill>
                  <a:srgbClr val="FF0000"/>
                </a:solidFill>
                <a:cs typeface="Calibri" panose="020F0502020204030204" pitchFamily="34" charset="0"/>
              </a:rPr>
              <a:t>(serialized)</a:t>
            </a:r>
            <a:endParaRPr lang="en-GB" altLang="zh-CN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2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Interworking Scenarios </a:t>
            </a:r>
            <a:r>
              <a:rPr lang="en-US" altLang="zh-CN" dirty="0" smtClean="0"/>
              <a:t>(3)</a:t>
            </a:r>
            <a:endParaRPr lang="en-US" dirty="0"/>
          </a:p>
        </p:txBody>
      </p:sp>
      <p:sp>
        <p:nvSpPr>
          <p:cNvPr id="64" name="Content Placeholder 2"/>
          <p:cNvSpPr>
            <a:spLocks noGrp="1"/>
          </p:cNvSpPr>
          <p:nvPr/>
        </p:nvSpPr>
        <p:spPr bwMode="auto">
          <a:xfrm>
            <a:off x="457200" y="2236039"/>
            <a:ext cx="8229600" cy="19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dirty="0" smtClean="0"/>
              <a:t>Direct Resource mapping with WoT TD (like SDT/HAIM mapping, or </a:t>
            </a:r>
            <a:r>
              <a:rPr lang="en-US" altLang="zh-CN" sz="2400" dirty="0" err="1" smtClean="0"/>
              <a:t>AllJoyn</a:t>
            </a:r>
            <a:r>
              <a:rPr lang="en-US" altLang="zh-CN" sz="2400" dirty="0" smtClean="0"/>
              <a:t> Interworking)</a:t>
            </a:r>
          </a:p>
          <a:p>
            <a:pPr lvl="1" eaLnBrk="1" hangingPunct="1"/>
            <a:r>
              <a:rPr lang="en-US" altLang="zh-CN" sz="2000" dirty="0" smtClean="0"/>
              <a:t>benefit: finer granularity of data handling (deeper insight)</a:t>
            </a:r>
          </a:p>
          <a:p>
            <a:pPr lvl="1" eaLnBrk="1" hangingPunct="1"/>
            <a:r>
              <a:rPr lang="en-US" altLang="zh-CN" sz="2000" dirty="0" smtClean="0"/>
              <a:t>limitation: oneM2M AE still needs to understand WoT TD data model to a certain extent.</a:t>
            </a:r>
          </a:p>
        </p:txBody>
      </p:sp>
      <p:grpSp>
        <p:nvGrpSpPr>
          <p:cNvPr id="65" name="组合 64"/>
          <p:cNvGrpSpPr>
            <a:grpSpLocks/>
          </p:cNvGrpSpPr>
          <p:nvPr/>
        </p:nvGrpSpPr>
        <p:grpSpPr bwMode="auto">
          <a:xfrm>
            <a:off x="762001" y="3837509"/>
            <a:ext cx="7826377" cy="2671764"/>
            <a:chOff x="2411759" y="691346"/>
            <a:chExt cx="5869546" cy="3104543"/>
          </a:xfrm>
        </p:grpSpPr>
        <p:sp>
          <p:nvSpPr>
            <p:cNvPr id="74" name="圆角矩形 73"/>
            <p:cNvSpPr/>
            <p:nvPr/>
          </p:nvSpPr>
          <p:spPr bwMode="auto">
            <a:xfrm>
              <a:off x="5467971" y="1910659"/>
              <a:ext cx="1363211" cy="1064361"/>
            </a:xfrm>
            <a:prstGeom prst="roundRect">
              <a:avLst/>
            </a:prstGeom>
            <a:noFill/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04396" tIns="52201" rIns="104396" bIns="52201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7920" eaLnBrk="1" hangingPunct="1">
                <a:defRPr/>
              </a:pPr>
              <a:endParaRPr lang="zh-CN" altLang="en-US" sz="1467" dirty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2411759" y="1204158"/>
              <a:ext cx="881027" cy="359707"/>
            </a:xfrm>
            <a:prstGeom prst="rect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lIns="87783" tIns="43891" rIns="87783" bIns="43891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333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Sensor/Meter</a:t>
              </a:r>
              <a:endParaRPr lang="fr-FR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76" name="Rectangle 15"/>
            <p:cNvSpPr>
              <a:spLocks noChangeArrowheads="1"/>
            </p:cNvSpPr>
            <p:nvPr/>
          </p:nvSpPr>
          <p:spPr bwMode="auto">
            <a:xfrm>
              <a:off x="3348744" y="3203756"/>
              <a:ext cx="716728" cy="260096"/>
            </a:xfrm>
            <a:prstGeom prst="rect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lIns="87783" tIns="43891" rIns="87783" bIns="43891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CSE</a:t>
              </a:r>
              <a:endParaRPr lang="fr-FR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77" name="TextBox 20"/>
            <p:cNvSpPr txBox="1">
              <a:spLocks noChangeArrowheads="1"/>
            </p:cNvSpPr>
            <p:nvPr/>
          </p:nvSpPr>
          <p:spPr bwMode="auto">
            <a:xfrm>
              <a:off x="2632016" y="1700369"/>
              <a:ext cx="776256" cy="175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 dirty="0">
                  <a:solidFill>
                    <a:srgbClr val="FF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WoT i/f</a:t>
              </a:r>
              <a:endParaRPr lang="fr-FR" altLang="zh-CN" sz="2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2466526" y="2196579"/>
              <a:ext cx="771494" cy="439026"/>
            </a:xfrm>
            <a:prstGeom prst="rect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lIns="87783" tIns="43891" rIns="87783" bIns="43891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lnSpc>
                  <a:spcPts val="800"/>
                </a:lnSpc>
                <a:defRPr/>
              </a:pPr>
              <a:r>
                <a:rPr lang="fr-FR" altLang="zh-CN" sz="1067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 AE </a:t>
              </a:r>
              <a:endParaRPr lang="fr-FR" altLang="zh-CN" sz="1067"/>
            </a:p>
            <a:p>
              <a:pPr defTabSz="1219170">
                <a:lnSpc>
                  <a:spcPts val="800"/>
                </a:lnSpc>
                <a:defRPr/>
              </a:pPr>
              <a:r>
                <a:rPr lang="fr-FR" altLang="zh-CN" sz="1067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Inter-working Proxy</a:t>
              </a:r>
              <a:endParaRPr lang="fr-FR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79" name="Straight Connector 16"/>
            <p:cNvSpPr>
              <a:spLocks noChangeShapeType="1"/>
            </p:cNvSpPr>
            <p:nvPr/>
          </p:nvSpPr>
          <p:spPr bwMode="auto">
            <a:xfrm flipV="1">
              <a:off x="2853109" y="2636500"/>
              <a:ext cx="4445" cy="331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Straight Connector 21"/>
            <p:cNvSpPr>
              <a:spLocks noChangeShapeType="1"/>
            </p:cNvSpPr>
            <p:nvPr/>
          </p:nvSpPr>
          <p:spPr bwMode="auto">
            <a:xfrm>
              <a:off x="2799766" y="2760990"/>
              <a:ext cx="103511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TextBox 22"/>
            <p:cNvSpPr txBox="1">
              <a:spLocks noChangeArrowheads="1"/>
            </p:cNvSpPr>
            <p:nvPr/>
          </p:nvSpPr>
          <p:spPr bwMode="auto">
            <a:xfrm>
              <a:off x="2962997" y="2635605"/>
              <a:ext cx="677438" cy="1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Mca</a:t>
              </a:r>
              <a:endParaRPr lang="fr-FR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82" name="Straight Connector 17"/>
            <p:cNvSpPr>
              <a:spLocks noChangeShapeType="1"/>
            </p:cNvSpPr>
            <p:nvPr/>
          </p:nvSpPr>
          <p:spPr bwMode="auto">
            <a:xfrm>
              <a:off x="2583855" y="1865426"/>
              <a:ext cx="103511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Straight Connector 14"/>
            <p:cNvSpPr>
              <a:spLocks noChangeShapeType="1"/>
            </p:cNvSpPr>
            <p:nvPr/>
          </p:nvSpPr>
          <p:spPr bwMode="auto">
            <a:xfrm flipV="1">
              <a:off x="2632117" y="1589770"/>
              <a:ext cx="0" cy="6059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6737554" y="691346"/>
              <a:ext cx="1543751" cy="1144023"/>
            </a:xfrm>
            <a:prstGeom prst="rect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lIns="87783" tIns="43891" rIns="87783" bIns="43891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fr-FR" altLang="zh-CN" sz="140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r>
                <a:rPr lang="fr-FR" altLang="ja-JP" sz="140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Application (AE)</a:t>
              </a:r>
            </a:p>
            <a:p>
              <a:r>
                <a:rPr lang="en-US" altLang="ja-JP" sz="1400" i="1">
                  <a:solidFill>
                    <a:srgbClr val="C00000"/>
                  </a:solidFill>
                  <a:cs typeface="Calibri" panose="020F0502020204030204" pitchFamily="34" charset="0"/>
                </a:rPr>
                <a:t>(Hybrid: WoT data model aware </a:t>
              </a:r>
              <a:r>
                <a:rPr lang="en-US" altLang="zh-CN" sz="1400" i="1">
                  <a:solidFill>
                    <a:srgbClr val="C00000"/>
                  </a:solidFill>
                  <a:cs typeface="Calibri" panose="020F0502020204030204" pitchFamily="34" charset="0"/>
                </a:rPr>
                <a:t>+ oneM2M i/f compliant</a:t>
              </a:r>
              <a:r>
                <a:rPr lang="en-US" altLang="ja-JP" sz="1400" i="1">
                  <a:solidFill>
                    <a:srgbClr val="C00000"/>
                  </a:solidFill>
                  <a:cs typeface="Calibri" panose="020F0502020204030204" pitchFamily="34" charset="0"/>
                </a:rPr>
                <a:t>)</a:t>
              </a:r>
              <a:endParaRPr lang="fr-FR" altLang="ja-JP" sz="1400" i="1">
                <a:solidFill>
                  <a:srgbClr val="C00000"/>
                </a:solidFill>
                <a:cs typeface="Calibri" panose="020F0502020204030204" pitchFamily="34" charset="0"/>
              </a:endParaRPr>
            </a:p>
            <a:p>
              <a:endParaRPr lang="fr-FR" altLang="ja-JP" sz="1400">
                <a:solidFill>
                  <a:srgbClr val="FF0000"/>
                </a:solidFill>
                <a:latin typeface="Arial" panose="020B0604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Straight Connector 16"/>
            <p:cNvSpPr>
              <a:spLocks noChangeShapeType="1"/>
            </p:cNvSpPr>
            <p:nvPr/>
          </p:nvSpPr>
          <p:spPr bwMode="auto">
            <a:xfrm flipV="1">
              <a:off x="7271659" y="1589770"/>
              <a:ext cx="7620" cy="15986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Straight Connector 21"/>
            <p:cNvSpPr>
              <a:spLocks noChangeShapeType="1"/>
            </p:cNvSpPr>
            <p:nvPr/>
          </p:nvSpPr>
          <p:spPr bwMode="auto">
            <a:xfrm>
              <a:off x="7216411" y="2485334"/>
              <a:ext cx="102876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TextBox 22"/>
            <p:cNvSpPr txBox="1">
              <a:spLocks noChangeArrowheads="1"/>
            </p:cNvSpPr>
            <p:nvPr/>
          </p:nvSpPr>
          <p:spPr bwMode="auto">
            <a:xfrm>
              <a:off x="7330034" y="2397646"/>
              <a:ext cx="364317" cy="167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Mca</a:t>
              </a:r>
              <a:endParaRPr lang="fr-FR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88" name="Line 31"/>
            <p:cNvSpPr>
              <a:spLocks noChangeShapeType="1"/>
            </p:cNvSpPr>
            <p:nvPr/>
          </p:nvSpPr>
          <p:spPr bwMode="auto">
            <a:xfrm>
              <a:off x="3845034" y="2912156"/>
              <a:ext cx="55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Straight Connector 14"/>
            <p:cNvSpPr>
              <a:spLocks noChangeShapeType="1"/>
            </p:cNvSpPr>
            <p:nvPr/>
          </p:nvSpPr>
          <p:spPr bwMode="auto">
            <a:xfrm flipH="1" flipV="1">
              <a:off x="3844399" y="2912156"/>
              <a:ext cx="635" cy="2762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Rectangle 13"/>
            <p:cNvSpPr>
              <a:spLocks noChangeArrowheads="1"/>
            </p:cNvSpPr>
            <p:nvPr/>
          </p:nvSpPr>
          <p:spPr bwMode="auto">
            <a:xfrm>
              <a:off x="3708298" y="1204158"/>
              <a:ext cx="903648" cy="359707"/>
            </a:xfrm>
            <a:prstGeom prst="rect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lIns="87783" tIns="43891" rIns="87783" bIns="43891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333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Sensor/Meter</a:t>
              </a:r>
              <a:endParaRPr lang="fr-FR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91" name="TextBox 20"/>
            <p:cNvSpPr txBox="1">
              <a:spLocks noChangeArrowheads="1"/>
            </p:cNvSpPr>
            <p:nvPr/>
          </p:nvSpPr>
          <p:spPr bwMode="auto">
            <a:xfrm>
              <a:off x="4176195" y="1652408"/>
              <a:ext cx="776256" cy="333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 dirty="0">
                  <a:solidFill>
                    <a:srgbClr val="FF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WoT i/f</a:t>
              </a:r>
              <a:endParaRPr lang="fr-FR" altLang="zh-CN" sz="2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" name="Rectangle 30"/>
            <p:cNvSpPr>
              <a:spLocks noChangeArrowheads="1"/>
            </p:cNvSpPr>
            <p:nvPr/>
          </p:nvSpPr>
          <p:spPr bwMode="auto">
            <a:xfrm>
              <a:off x="4010705" y="2196579"/>
              <a:ext cx="771494" cy="439026"/>
            </a:xfrm>
            <a:prstGeom prst="rect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lIns="87783" tIns="43891" rIns="87783" bIns="43891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lnSpc>
                  <a:spcPts val="800"/>
                </a:lnSpc>
                <a:defRPr/>
              </a:pPr>
              <a:r>
                <a:rPr lang="fr-FR" altLang="zh-CN" sz="1067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 AE </a:t>
              </a:r>
              <a:endParaRPr lang="fr-FR" altLang="zh-CN" sz="1067" dirty="0"/>
            </a:p>
            <a:p>
              <a:pPr defTabSz="1219170">
                <a:lnSpc>
                  <a:spcPts val="800"/>
                </a:lnSpc>
                <a:defRPr/>
              </a:pPr>
              <a:r>
                <a:rPr lang="fr-FR" altLang="zh-CN" sz="1067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Inter-working Proxy</a:t>
              </a:r>
              <a:endParaRPr lang="fr-FR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93" name="Straight Connector 16"/>
            <p:cNvSpPr>
              <a:spLocks noChangeShapeType="1"/>
            </p:cNvSpPr>
            <p:nvPr/>
          </p:nvSpPr>
          <p:spPr bwMode="auto">
            <a:xfrm flipV="1">
              <a:off x="4400690" y="2636500"/>
              <a:ext cx="0" cy="275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Straight Connector 21"/>
            <p:cNvSpPr>
              <a:spLocks noChangeShapeType="1"/>
            </p:cNvSpPr>
            <p:nvPr/>
          </p:nvSpPr>
          <p:spPr bwMode="auto">
            <a:xfrm>
              <a:off x="4343537" y="2760990"/>
              <a:ext cx="102876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TextBox 22"/>
            <p:cNvSpPr txBox="1">
              <a:spLocks noChangeArrowheads="1"/>
            </p:cNvSpPr>
            <p:nvPr/>
          </p:nvSpPr>
          <p:spPr bwMode="auto">
            <a:xfrm>
              <a:off x="4384546" y="2672498"/>
              <a:ext cx="677438" cy="1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Mca</a:t>
              </a:r>
              <a:endParaRPr lang="fr-FR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96" name="Straight Connector 17"/>
            <p:cNvSpPr>
              <a:spLocks noChangeShapeType="1"/>
            </p:cNvSpPr>
            <p:nvPr/>
          </p:nvSpPr>
          <p:spPr bwMode="auto">
            <a:xfrm>
              <a:off x="4127625" y="1865426"/>
              <a:ext cx="102876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Straight Connector 14"/>
            <p:cNvSpPr>
              <a:spLocks noChangeShapeType="1"/>
            </p:cNvSpPr>
            <p:nvPr/>
          </p:nvSpPr>
          <p:spPr bwMode="auto">
            <a:xfrm flipV="1">
              <a:off x="4175888" y="1589770"/>
              <a:ext cx="0" cy="6059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Line 21"/>
            <p:cNvSpPr>
              <a:spLocks noChangeShapeType="1"/>
            </p:cNvSpPr>
            <p:nvPr/>
          </p:nvSpPr>
          <p:spPr bwMode="auto">
            <a:xfrm>
              <a:off x="2853109" y="2968050"/>
              <a:ext cx="6064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Straight Connector 14"/>
            <p:cNvSpPr>
              <a:spLocks noChangeShapeType="1"/>
            </p:cNvSpPr>
            <p:nvPr/>
          </p:nvSpPr>
          <p:spPr bwMode="auto">
            <a:xfrm flipV="1">
              <a:off x="3459568" y="2968050"/>
              <a:ext cx="0" cy="220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0" name="Rectangle 19"/>
            <p:cNvSpPr>
              <a:spLocks noChangeArrowheads="1"/>
            </p:cNvSpPr>
            <p:nvPr/>
          </p:nvSpPr>
          <p:spPr bwMode="auto">
            <a:xfrm>
              <a:off x="2411760" y="2085189"/>
              <a:ext cx="2425199" cy="17106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TextBox 22"/>
            <p:cNvSpPr txBox="1">
              <a:spLocks noChangeArrowheads="1"/>
            </p:cNvSpPr>
            <p:nvPr/>
          </p:nvSpPr>
          <p:spPr bwMode="auto">
            <a:xfrm>
              <a:off x="2411759" y="3485988"/>
              <a:ext cx="1212008" cy="20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MN</a:t>
              </a:r>
              <a:endParaRPr lang="fr-FR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2" name="Rectangle 15"/>
            <p:cNvSpPr>
              <a:spLocks noChangeArrowheads="1"/>
            </p:cNvSpPr>
            <p:nvPr/>
          </p:nvSpPr>
          <p:spPr bwMode="auto">
            <a:xfrm>
              <a:off x="6935953" y="3203756"/>
              <a:ext cx="716728" cy="260096"/>
            </a:xfrm>
            <a:prstGeom prst="rect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lIns="87783" tIns="43891" rIns="87783" bIns="43891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CSE</a:t>
              </a:r>
              <a:endParaRPr lang="fr-FR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103" name="TextBox 22"/>
            <p:cNvSpPr txBox="1">
              <a:spLocks noChangeArrowheads="1"/>
            </p:cNvSpPr>
            <p:nvPr/>
          </p:nvSpPr>
          <p:spPr bwMode="auto">
            <a:xfrm>
              <a:off x="5291766" y="3391911"/>
              <a:ext cx="339314" cy="164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Mcc</a:t>
              </a:r>
              <a:endParaRPr lang="fr-FR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104" name="Rectangle 15"/>
            <p:cNvSpPr>
              <a:spLocks noChangeArrowheads="1"/>
            </p:cNvSpPr>
            <p:nvPr/>
          </p:nvSpPr>
          <p:spPr bwMode="auto">
            <a:xfrm>
              <a:off x="6444208" y="3084281"/>
              <a:ext cx="1584176" cy="7116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TextBox 22"/>
            <p:cNvSpPr txBox="1">
              <a:spLocks noChangeArrowheads="1"/>
            </p:cNvSpPr>
            <p:nvPr/>
          </p:nvSpPr>
          <p:spPr bwMode="auto">
            <a:xfrm>
              <a:off x="6502583" y="3485988"/>
              <a:ext cx="1053661" cy="18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Infrastructure Node</a:t>
              </a:r>
              <a:endParaRPr lang="fr-FR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4065392" y="3353587"/>
              <a:ext cx="2865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Oval 12"/>
            <p:cNvSpPr>
              <a:spLocks noChangeArrowheads="1"/>
            </p:cNvSpPr>
            <p:nvPr/>
          </p:nvSpPr>
          <p:spPr bwMode="auto">
            <a:xfrm>
              <a:off x="5642658" y="1955468"/>
              <a:ext cx="1047172" cy="8240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Text Box 11"/>
            <p:cNvSpPr txBox="1">
              <a:spLocks noChangeArrowheads="1"/>
            </p:cNvSpPr>
            <p:nvPr/>
          </p:nvSpPr>
          <p:spPr bwMode="auto">
            <a:xfrm>
              <a:off x="5448922" y="1220761"/>
              <a:ext cx="728633" cy="33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en-GB" altLang="zh-CN" sz="1067" dirty="0">
                  <a:solidFill>
                    <a:srgbClr val="FF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WoT data model (TD) </a:t>
              </a:r>
              <a:endParaRPr lang="en-GB" altLang="zh-CN" sz="1067" dirty="0">
                <a:solidFill>
                  <a:srgbClr val="FF0000"/>
                </a:solidFill>
              </a:endParaRPr>
            </a:p>
          </p:txBody>
        </p:sp>
        <p:sp>
          <p:nvSpPr>
            <p:cNvPr id="109" name="Line 9"/>
            <p:cNvSpPr>
              <a:spLocks noChangeShapeType="1"/>
            </p:cNvSpPr>
            <p:nvPr/>
          </p:nvSpPr>
          <p:spPr bwMode="auto">
            <a:xfrm>
              <a:off x="4782346" y="2406732"/>
              <a:ext cx="666327" cy="86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0" name="Line 8"/>
            <p:cNvSpPr>
              <a:spLocks noChangeShapeType="1"/>
            </p:cNvSpPr>
            <p:nvPr/>
          </p:nvSpPr>
          <p:spPr bwMode="auto">
            <a:xfrm flipH="1">
              <a:off x="6399800" y="1508353"/>
              <a:ext cx="327305" cy="402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" name="Oval 7"/>
            <p:cNvSpPr>
              <a:spLocks noChangeArrowheads="1"/>
            </p:cNvSpPr>
            <p:nvPr/>
          </p:nvSpPr>
          <p:spPr bwMode="auto">
            <a:xfrm>
              <a:off x="5380267" y="1118232"/>
              <a:ext cx="796855" cy="58942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Line 5"/>
            <p:cNvSpPr>
              <a:spLocks noChangeShapeType="1"/>
            </p:cNvSpPr>
            <p:nvPr/>
          </p:nvSpPr>
          <p:spPr bwMode="auto">
            <a:xfrm flipV="1">
              <a:off x="4689691" y="1579595"/>
              <a:ext cx="777695" cy="5828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" name="Line 4"/>
            <p:cNvSpPr>
              <a:spLocks noChangeShapeType="1"/>
            </p:cNvSpPr>
            <p:nvPr/>
          </p:nvSpPr>
          <p:spPr bwMode="auto">
            <a:xfrm flipV="1">
              <a:off x="4611584" y="1414625"/>
              <a:ext cx="768683" cy="39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4" name="TextBox 20"/>
            <p:cNvSpPr txBox="1">
              <a:spLocks noChangeArrowheads="1"/>
            </p:cNvSpPr>
            <p:nvPr/>
          </p:nvSpPr>
          <p:spPr bwMode="auto">
            <a:xfrm>
              <a:off x="4803629" y="2122793"/>
              <a:ext cx="776256" cy="23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 dirty="0">
                  <a:solidFill>
                    <a:schemeClr val="tx2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encapsulates</a:t>
              </a:r>
              <a:endParaRPr lang="fr-FR" altLang="zh-CN" sz="24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5" name="Straight Connector 21"/>
            <p:cNvSpPr>
              <a:spLocks noChangeShapeType="1"/>
            </p:cNvSpPr>
            <p:nvPr/>
          </p:nvSpPr>
          <p:spPr bwMode="auto">
            <a:xfrm flipH="1">
              <a:off x="5159283" y="3278283"/>
              <a:ext cx="0" cy="157563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6" name="TextBox 20"/>
            <p:cNvSpPr txBox="1">
              <a:spLocks noChangeArrowheads="1"/>
            </p:cNvSpPr>
            <p:nvPr/>
          </p:nvSpPr>
          <p:spPr bwMode="auto">
            <a:xfrm>
              <a:off x="6334712" y="1482701"/>
              <a:ext cx="348839" cy="239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uses</a:t>
              </a:r>
              <a:endParaRPr lang="fr-FR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17" name="TextBox 20"/>
            <p:cNvSpPr txBox="1">
              <a:spLocks noChangeArrowheads="1"/>
            </p:cNvSpPr>
            <p:nvPr/>
          </p:nvSpPr>
          <p:spPr bwMode="auto">
            <a:xfrm>
              <a:off x="4707192" y="1132217"/>
              <a:ext cx="563143" cy="237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provides</a:t>
              </a:r>
              <a:endParaRPr lang="fr-FR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18" name="TextBox 20"/>
            <p:cNvSpPr txBox="1">
              <a:spLocks noChangeArrowheads="1"/>
            </p:cNvSpPr>
            <p:nvPr/>
          </p:nvSpPr>
          <p:spPr bwMode="auto">
            <a:xfrm>
              <a:off x="4895303" y="1670855"/>
              <a:ext cx="348840" cy="239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uses</a:t>
              </a:r>
              <a:endParaRPr lang="fr-FR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19" name="TextBox 20"/>
            <p:cNvSpPr txBox="1">
              <a:spLocks noChangeArrowheads="1"/>
            </p:cNvSpPr>
            <p:nvPr/>
          </p:nvSpPr>
          <p:spPr bwMode="auto">
            <a:xfrm>
              <a:off x="5277479" y="2713080"/>
              <a:ext cx="1921592" cy="239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783" tIns="43891" rIns="87783" bIns="4389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fr-FR" altLang="zh-CN" sz="1067" dirty="0">
                  <a:solidFill>
                    <a:srgbClr val="000000"/>
                  </a:solidFill>
                  <a:ea typeface="Times New Roman" panose="02020603050405020304" pitchFamily="18" charset="0"/>
                  <a:cs typeface="Calibri" panose="020F0502020204030204" pitchFamily="34" charset="0"/>
                </a:rPr>
                <a:t>structured &lt;container&gt; or &lt;flexContainer&gt;</a:t>
              </a:r>
              <a:endParaRPr lang="fr-FR" altLang="zh-CN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5953125" y="5007497"/>
            <a:ext cx="866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lIns="65837" tIns="32918" rIns="65837" bIns="3291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altLang="zh-CN" sz="1000">
                <a:solidFill>
                  <a:srgbClr val="FF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WoT TD</a:t>
            </a:r>
          </a:p>
          <a:p>
            <a:r>
              <a:rPr lang="en-GB" altLang="zh-CN" sz="1000">
                <a:solidFill>
                  <a:srgbClr val="FF0000"/>
                </a:solidFill>
                <a:cs typeface="Calibri" panose="020F0502020204030204" pitchFamily="34" charset="0"/>
              </a:rPr>
              <a:t>(structured mapping)</a:t>
            </a:r>
            <a:endParaRPr lang="en-GB" altLang="zh-CN" sz="100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76900" y="5148784"/>
            <a:ext cx="250825" cy="106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673725" y="5299597"/>
            <a:ext cx="252413" cy="106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673725" y="5451997"/>
            <a:ext cx="252413" cy="106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362575" y="5024959"/>
            <a:ext cx="250825" cy="106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71" name="肘形连接符 70"/>
          <p:cNvCxnSpPr>
            <a:stCxn id="70" idx="2"/>
            <a:endCxn id="67" idx="1"/>
          </p:cNvCxnSpPr>
          <p:nvPr/>
        </p:nvCxnSpPr>
        <p:spPr>
          <a:xfrm rot="16200000" flipH="1">
            <a:off x="5546725" y="5072585"/>
            <a:ext cx="71437" cy="1889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70" idx="2"/>
            <a:endCxn id="68" idx="1"/>
          </p:cNvCxnSpPr>
          <p:nvPr/>
        </p:nvCxnSpPr>
        <p:spPr>
          <a:xfrm rot="16200000" flipH="1">
            <a:off x="5470526" y="5148784"/>
            <a:ext cx="220662" cy="1857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70" idx="2"/>
            <a:endCxn id="69" idx="1"/>
          </p:cNvCxnSpPr>
          <p:nvPr/>
        </p:nvCxnSpPr>
        <p:spPr>
          <a:xfrm rot="16200000" flipH="1">
            <a:off x="5394326" y="5224984"/>
            <a:ext cx="373062" cy="1857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0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Interworking Scenarios </a:t>
            </a:r>
            <a:r>
              <a:rPr lang="en-US" altLang="zh-CN" dirty="0" smtClean="0"/>
              <a:t>(4)</a:t>
            </a:r>
            <a:endParaRPr lang="en-US" dirty="0"/>
          </a:p>
        </p:txBody>
      </p:sp>
      <p:sp>
        <p:nvSpPr>
          <p:cNvPr id="59" name="Content Placeholder 2"/>
          <p:cNvSpPr>
            <a:spLocks noGrp="1"/>
          </p:cNvSpPr>
          <p:nvPr/>
        </p:nvSpPr>
        <p:spPr bwMode="auto">
          <a:xfrm>
            <a:off x="457200" y="2190001"/>
            <a:ext cx="8229600" cy="441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dirty="0" smtClean="0"/>
              <a:t>Semantic Interworking (using generic interworking framework and Base Ontology mapping)</a:t>
            </a:r>
          </a:p>
          <a:p>
            <a:pPr lvl="1" eaLnBrk="1" hangingPunct="1"/>
            <a:r>
              <a:rPr lang="en-US" altLang="zh-CN" sz="2000" dirty="0" smtClean="0"/>
              <a:t>benefit: semantic interoperability, &amp; automated</a:t>
            </a:r>
          </a:p>
          <a:p>
            <a:pPr lvl="1" eaLnBrk="1" hangingPunct="1"/>
            <a:r>
              <a:rPr lang="en-US" altLang="zh-CN" sz="2000" dirty="0" smtClean="0"/>
              <a:t>limitation: ontology mapping may not be fully compatible</a:t>
            </a:r>
          </a:p>
        </p:txBody>
      </p:sp>
      <p:sp>
        <p:nvSpPr>
          <p:cNvPr id="60" name="圆角矩形 59"/>
          <p:cNvSpPr/>
          <p:nvPr/>
        </p:nvSpPr>
        <p:spPr bwMode="auto">
          <a:xfrm>
            <a:off x="5146675" y="4966667"/>
            <a:ext cx="2070100" cy="750887"/>
          </a:xfrm>
          <a:prstGeom prst="roundRect">
            <a:avLst/>
          </a:prstGeom>
          <a:noFill/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4396" tIns="52201" rIns="104396" bIns="52201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7920" eaLnBrk="1" hangingPunct="1">
              <a:defRPr/>
            </a:pPr>
            <a:endParaRPr lang="zh-CN" altLang="en-US" sz="1467" dirty="0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1071563" y="4195142"/>
            <a:ext cx="1174750" cy="309562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</a:extLst>
        </p:spPr>
        <p:txBody>
          <a:bodyPr lIns="87783" tIns="43891" rIns="87783" bIns="43891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fr-FR" altLang="zh-CN" sz="1333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Sensor/Meter</a:t>
            </a:r>
            <a:endParaRPr lang="fr-FR" altLang="zh-CN" sz="2400">
              <a:latin typeface="Arial" panose="020B0604020202020204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2320925" y="5914404"/>
            <a:ext cx="955675" cy="225425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</a:extLst>
        </p:spPr>
        <p:txBody>
          <a:bodyPr lIns="87783" tIns="43891" rIns="87783" bIns="43891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fr-FR" altLang="zh-CN" sz="1067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CSE</a:t>
            </a:r>
            <a:endParaRPr lang="fr-FR" altLang="zh-CN" sz="2400">
              <a:latin typeface="Arial" panose="020B0604020202020204" pitchFamily="34" charset="0"/>
            </a:endParaRPr>
          </a:p>
        </p:txBody>
      </p:sp>
      <p:sp>
        <p:nvSpPr>
          <p:cNvPr id="63" name="Rectangle 30"/>
          <p:cNvSpPr>
            <a:spLocks noChangeArrowheads="1"/>
          </p:cNvSpPr>
          <p:nvPr/>
        </p:nvSpPr>
        <p:spPr bwMode="auto">
          <a:xfrm>
            <a:off x="1146175" y="5047629"/>
            <a:ext cx="1028700" cy="379413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</a:extLst>
        </p:spPr>
        <p:txBody>
          <a:bodyPr lIns="87783" tIns="43891" rIns="87783" bIns="43891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lnSpc>
                <a:spcPts val="800"/>
              </a:lnSpc>
              <a:defRPr/>
            </a:pPr>
            <a:r>
              <a:rPr lang="fr-FR" altLang="zh-CN" sz="1067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AE </a:t>
            </a:r>
            <a:endParaRPr lang="fr-FR" altLang="zh-CN" sz="1067"/>
          </a:p>
          <a:p>
            <a:pPr defTabSz="1219170">
              <a:lnSpc>
                <a:spcPts val="800"/>
              </a:lnSpc>
              <a:defRPr/>
            </a:pPr>
            <a:r>
              <a:rPr lang="fr-FR" altLang="zh-CN" sz="1067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Inter-working Proxy</a:t>
            </a:r>
            <a:endParaRPr lang="fr-FR" altLang="zh-CN" sz="2400">
              <a:latin typeface="Arial" panose="020B0604020202020204" pitchFamily="34" charset="0"/>
            </a:endParaRPr>
          </a:p>
        </p:txBody>
      </p:sp>
      <p:sp>
        <p:nvSpPr>
          <p:cNvPr id="120" name="Straight Connector 16"/>
          <p:cNvSpPr>
            <a:spLocks noChangeShapeType="1"/>
          </p:cNvSpPr>
          <p:nvPr/>
        </p:nvSpPr>
        <p:spPr bwMode="auto">
          <a:xfrm flipV="1">
            <a:off x="1660525" y="5427042"/>
            <a:ext cx="6350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1" name="Straight Connector 21"/>
          <p:cNvSpPr>
            <a:spLocks noChangeShapeType="1"/>
          </p:cNvSpPr>
          <p:nvPr/>
        </p:nvSpPr>
        <p:spPr bwMode="auto">
          <a:xfrm>
            <a:off x="1589088" y="5534992"/>
            <a:ext cx="138112" cy="0"/>
          </a:xfrm>
          <a:prstGeom prst="line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2" name="TextBox 22"/>
          <p:cNvSpPr txBox="1">
            <a:spLocks noChangeArrowheads="1"/>
          </p:cNvSpPr>
          <p:nvPr/>
        </p:nvSpPr>
        <p:spPr bwMode="auto">
          <a:xfrm>
            <a:off x="1806575" y="5427042"/>
            <a:ext cx="903288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83" tIns="43891" rIns="87783" bIns="438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fr-FR" altLang="zh-CN" sz="1067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Mca</a:t>
            </a:r>
            <a:endParaRPr lang="fr-FR" altLang="zh-CN" sz="2400">
              <a:latin typeface="Arial" panose="020B0604020202020204" pitchFamily="34" charset="0"/>
            </a:endParaRPr>
          </a:p>
        </p:txBody>
      </p:sp>
      <p:sp>
        <p:nvSpPr>
          <p:cNvPr id="123" name="Straight Connector 17"/>
          <p:cNvSpPr>
            <a:spLocks noChangeShapeType="1"/>
          </p:cNvSpPr>
          <p:nvPr/>
        </p:nvSpPr>
        <p:spPr bwMode="auto">
          <a:xfrm>
            <a:off x="1301750" y="4763467"/>
            <a:ext cx="138113" cy="0"/>
          </a:xfrm>
          <a:prstGeom prst="line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4" name="Straight Connector 14"/>
          <p:cNvSpPr>
            <a:spLocks noChangeShapeType="1"/>
          </p:cNvSpPr>
          <p:nvPr/>
        </p:nvSpPr>
        <p:spPr bwMode="auto">
          <a:xfrm flipV="1">
            <a:off x="1365250" y="4526929"/>
            <a:ext cx="0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5" name="Rectangle 13"/>
          <p:cNvSpPr>
            <a:spLocks noChangeArrowheads="1"/>
          </p:cNvSpPr>
          <p:nvPr/>
        </p:nvSpPr>
        <p:spPr bwMode="auto">
          <a:xfrm>
            <a:off x="6816725" y="3842717"/>
            <a:ext cx="1743075" cy="661987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</a:extLst>
        </p:spPr>
        <p:txBody>
          <a:bodyPr lIns="87783" tIns="43891" rIns="87783" bIns="43891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fr-FR" altLang="zh-CN" sz="140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Util</a:t>
            </a:r>
            <a:r>
              <a:rPr lang="fr-FR" altLang="ja-JP" sz="140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ity Application (AE)</a:t>
            </a:r>
          </a:p>
          <a:p>
            <a:r>
              <a:rPr lang="fr-FR" altLang="ja-JP" sz="1400" i="1">
                <a:solidFill>
                  <a:srgbClr val="C00000"/>
                </a:solidFill>
                <a:cs typeface="Calibri" panose="020F0502020204030204" pitchFamily="34" charset="0"/>
              </a:rPr>
              <a:t>(oneM2M native)</a:t>
            </a:r>
            <a:endParaRPr lang="fr-FR" altLang="ja-JP" sz="3200" i="1">
              <a:solidFill>
                <a:srgbClr val="C00000"/>
              </a:solidFill>
            </a:endParaRPr>
          </a:p>
        </p:txBody>
      </p:sp>
      <p:sp>
        <p:nvSpPr>
          <p:cNvPr id="126" name="Straight Connector 16"/>
          <p:cNvSpPr>
            <a:spLocks noChangeShapeType="1"/>
          </p:cNvSpPr>
          <p:nvPr/>
        </p:nvSpPr>
        <p:spPr bwMode="auto">
          <a:xfrm flipV="1">
            <a:off x="7551738" y="4526929"/>
            <a:ext cx="9525" cy="137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7" name="Straight Connector 21"/>
          <p:cNvSpPr>
            <a:spLocks noChangeShapeType="1"/>
          </p:cNvSpPr>
          <p:nvPr/>
        </p:nvSpPr>
        <p:spPr bwMode="auto">
          <a:xfrm>
            <a:off x="7478713" y="5296867"/>
            <a:ext cx="136525" cy="0"/>
          </a:xfrm>
          <a:prstGeom prst="line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8" name="TextBox 22"/>
          <p:cNvSpPr txBox="1">
            <a:spLocks noChangeArrowheads="1"/>
          </p:cNvSpPr>
          <p:nvPr/>
        </p:nvSpPr>
        <p:spPr bwMode="auto">
          <a:xfrm>
            <a:off x="7629525" y="5222254"/>
            <a:ext cx="4857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83" tIns="43891" rIns="87783" bIns="438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fr-FR" altLang="zh-CN" sz="1067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Mca</a:t>
            </a:r>
            <a:endParaRPr lang="fr-FR" altLang="zh-CN" sz="2400">
              <a:latin typeface="Arial" panose="020B0604020202020204" pitchFamily="34" charset="0"/>
            </a:endParaRPr>
          </a:p>
        </p:txBody>
      </p:sp>
      <p:sp>
        <p:nvSpPr>
          <p:cNvPr id="129" name="Line 31"/>
          <p:cNvSpPr>
            <a:spLocks noChangeShapeType="1"/>
          </p:cNvSpPr>
          <p:nvPr/>
        </p:nvSpPr>
        <p:spPr bwMode="auto">
          <a:xfrm>
            <a:off x="2982913" y="5665167"/>
            <a:ext cx="735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30" name="Straight Connector 14"/>
          <p:cNvSpPr>
            <a:spLocks noChangeShapeType="1"/>
          </p:cNvSpPr>
          <p:nvPr/>
        </p:nvSpPr>
        <p:spPr bwMode="auto">
          <a:xfrm flipH="1" flipV="1">
            <a:off x="2981325" y="5665167"/>
            <a:ext cx="1588" cy="236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31" name="Rectangle 13"/>
          <p:cNvSpPr>
            <a:spLocks noChangeArrowheads="1"/>
          </p:cNvSpPr>
          <p:nvPr/>
        </p:nvSpPr>
        <p:spPr bwMode="auto">
          <a:xfrm>
            <a:off x="2800350" y="4195142"/>
            <a:ext cx="1204913" cy="309562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</a:extLst>
        </p:spPr>
        <p:txBody>
          <a:bodyPr lIns="87783" tIns="43891" rIns="87783" bIns="43891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fr-FR" altLang="zh-CN" sz="1333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Sensor/Meter</a:t>
            </a:r>
            <a:endParaRPr lang="fr-FR" altLang="zh-CN" sz="2400" dirty="0">
              <a:latin typeface="Arial" panose="020B0604020202020204" pitchFamily="34" charset="0"/>
            </a:endParaRPr>
          </a:p>
        </p:txBody>
      </p:sp>
      <p:sp>
        <p:nvSpPr>
          <p:cNvPr id="132" name="TextBox 20"/>
          <p:cNvSpPr txBox="1">
            <a:spLocks noChangeArrowheads="1"/>
          </p:cNvSpPr>
          <p:nvPr/>
        </p:nvSpPr>
        <p:spPr bwMode="auto">
          <a:xfrm>
            <a:off x="3424238" y="4580904"/>
            <a:ext cx="6604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83" tIns="43891" rIns="87783" bIns="438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fr-FR" altLang="zh-CN" sz="1067" dirty="0">
                <a:solidFill>
                  <a:srgbClr val="FF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WoT i/f</a:t>
            </a:r>
            <a:endParaRPr lang="fr-FR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3" name="Rectangle 30"/>
          <p:cNvSpPr>
            <a:spLocks noChangeArrowheads="1"/>
          </p:cNvSpPr>
          <p:nvPr/>
        </p:nvSpPr>
        <p:spPr bwMode="auto">
          <a:xfrm>
            <a:off x="3203575" y="5047629"/>
            <a:ext cx="1028700" cy="379413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</a:extLst>
        </p:spPr>
        <p:txBody>
          <a:bodyPr lIns="87783" tIns="43891" rIns="87783" bIns="43891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lnSpc>
                <a:spcPts val="800"/>
              </a:lnSpc>
              <a:defRPr/>
            </a:pPr>
            <a:r>
              <a:rPr lang="fr-FR" altLang="zh-CN" sz="1067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AE </a:t>
            </a:r>
            <a:endParaRPr lang="fr-FR" altLang="zh-CN" sz="1067" dirty="0"/>
          </a:p>
          <a:p>
            <a:pPr defTabSz="1219170">
              <a:lnSpc>
                <a:spcPts val="800"/>
              </a:lnSpc>
              <a:defRPr/>
            </a:pPr>
            <a:r>
              <a:rPr lang="fr-FR" altLang="zh-CN" sz="1067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Inter-working Proxy</a:t>
            </a:r>
            <a:endParaRPr lang="fr-FR" altLang="zh-CN" sz="2400" dirty="0">
              <a:latin typeface="Arial" panose="020B0604020202020204" pitchFamily="34" charset="0"/>
            </a:endParaRPr>
          </a:p>
        </p:txBody>
      </p:sp>
      <p:sp>
        <p:nvSpPr>
          <p:cNvPr id="134" name="Straight Connector 16"/>
          <p:cNvSpPr>
            <a:spLocks noChangeShapeType="1"/>
          </p:cNvSpPr>
          <p:nvPr/>
        </p:nvSpPr>
        <p:spPr bwMode="auto">
          <a:xfrm flipV="1">
            <a:off x="3724275" y="5427042"/>
            <a:ext cx="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35" name="Straight Connector 21"/>
          <p:cNvSpPr>
            <a:spLocks noChangeShapeType="1"/>
          </p:cNvSpPr>
          <p:nvPr/>
        </p:nvSpPr>
        <p:spPr bwMode="auto">
          <a:xfrm>
            <a:off x="3648075" y="5534992"/>
            <a:ext cx="136525" cy="0"/>
          </a:xfrm>
          <a:prstGeom prst="line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36" name="TextBox 22"/>
          <p:cNvSpPr txBox="1">
            <a:spLocks noChangeArrowheads="1"/>
          </p:cNvSpPr>
          <p:nvPr/>
        </p:nvSpPr>
        <p:spPr bwMode="auto">
          <a:xfrm>
            <a:off x="3702050" y="5458792"/>
            <a:ext cx="903288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83" tIns="43891" rIns="87783" bIns="438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fr-FR" altLang="zh-CN" sz="1067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Mca</a:t>
            </a:r>
            <a:endParaRPr lang="fr-FR" altLang="zh-CN" sz="2400">
              <a:latin typeface="Arial" panose="020B0604020202020204" pitchFamily="34" charset="0"/>
            </a:endParaRPr>
          </a:p>
        </p:txBody>
      </p:sp>
      <p:sp>
        <p:nvSpPr>
          <p:cNvPr id="137" name="Straight Connector 17"/>
          <p:cNvSpPr>
            <a:spLocks noChangeShapeType="1"/>
          </p:cNvSpPr>
          <p:nvPr/>
        </p:nvSpPr>
        <p:spPr bwMode="auto">
          <a:xfrm>
            <a:off x="3359150" y="4763467"/>
            <a:ext cx="138113" cy="0"/>
          </a:xfrm>
          <a:prstGeom prst="line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38" name="Straight Connector 14"/>
          <p:cNvSpPr>
            <a:spLocks noChangeShapeType="1"/>
          </p:cNvSpPr>
          <p:nvPr/>
        </p:nvSpPr>
        <p:spPr bwMode="auto">
          <a:xfrm flipV="1">
            <a:off x="3424238" y="4526929"/>
            <a:ext cx="0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39" name="Line 21"/>
          <p:cNvSpPr>
            <a:spLocks noChangeShapeType="1"/>
          </p:cNvSpPr>
          <p:nvPr/>
        </p:nvSpPr>
        <p:spPr bwMode="auto">
          <a:xfrm>
            <a:off x="1660525" y="5712792"/>
            <a:ext cx="8080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0" name="Straight Connector 14"/>
          <p:cNvSpPr>
            <a:spLocks noChangeShapeType="1"/>
          </p:cNvSpPr>
          <p:nvPr/>
        </p:nvSpPr>
        <p:spPr bwMode="auto">
          <a:xfrm flipV="1">
            <a:off x="2468563" y="5712792"/>
            <a:ext cx="0" cy="188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1" name="Rectangle 19"/>
          <p:cNvSpPr>
            <a:spLocks noChangeArrowheads="1"/>
          </p:cNvSpPr>
          <p:nvPr/>
        </p:nvSpPr>
        <p:spPr bwMode="auto">
          <a:xfrm>
            <a:off x="1071563" y="4952379"/>
            <a:ext cx="3233737" cy="147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lIns="121920" tIns="60960" rIns="121920" bIns="6096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2" name="TextBox 22"/>
          <p:cNvSpPr txBox="1">
            <a:spLocks noChangeArrowheads="1"/>
          </p:cNvSpPr>
          <p:nvPr/>
        </p:nvSpPr>
        <p:spPr bwMode="auto">
          <a:xfrm>
            <a:off x="1071563" y="6157292"/>
            <a:ext cx="16160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83" tIns="43891" rIns="87783" bIns="438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fr-FR" altLang="zh-CN" sz="1067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MN</a:t>
            </a:r>
            <a:endParaRPr lang="fr-FR" altLang="zh-CN" sz="2400" dirty="0">
              <a:latin typeface="Arial" panose="020B0604020202020204" pitchFamily="34" charset="0"/>
            </a:endParaRPr>
          </a:p>
        </p:txBody>
      </p:sp>
      <p:sp>
        <p:nvSpPr>
          <p:cNvPr id="143" name="Rectangle 15"/>
          <p:cNvSpPr>
            <a:spLocks noChangeArrowheads="1"/>
          </p:cNvSpPr>
          <p:nvPr/>
        </p:nvSpPr>
        <p:spPr bwMode="auto">
          <a:xfrm>
            <a:off x="7104063" y="5914404"/>
            <a:ext cx="955675" cy="225425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</a:extLst>
        </p:spPr>
        <p:txBody>
          <a:bodyPr lIns="87783" tIns="43891" rIns="87783" bIns="43891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fr-FR" altLang="zh-CN" sz="1067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CSE</a:t>
            </a:r>
            <a:endParaRPr lang="fr-FR" altLang="zh-CN" sz="2400">
              <a:latin typeface="Arial" panose="020B0604020202020204" pitchFamily="34" charset="0"/>
            </a:endParaRPr>
          </a:p>
        </p:txBody>
      </p:sp>
      <p:sp>
        <p:nvSpPr>
          <p:cNvPr id="144" name="TextBox 22"/>
          <p:cNvSpPr txBox="1">
            <a:spLocks noChangeArrowheads="1"/>
          </p:cNvSpPr>
          <p:nvPr/>
        </p:nvSpPr>
        <p:spPr bwMode="auto">
          <a:xfrm>
            <a:off x="4911725" y="6077917"/>
            <a:ext cx="452438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83" tIns="43891" rIns="87783" bIns="438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fr-FR" altLang="zh-CN" sz="1067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Mcc</a:t>
            </a:r>
            <a:endParaRPr lang="fr-FR" altLang="zh-CN" sz="2400">
              <a:latin typeface="Arial" panose="020B0604020202020204" pitchFamily="34" charset="0"/>
            </a:endParaRPr>
          </a:p>
        </p:txBody>
      </p:sp>
      <p:sp>
        <p:nvSpPr>
          <p:cNvPr id="145" name="Rectangle 15"/>
          <p:cNvSpPr>
            <a:spLocks noChangeArrowheads="1"/>
          </p:cNvSpPr>
          <p:nvPr/>
        </p:nvSpPr>
        <p:spPr bwMode="auto">
          <a:xfrm>
            <a:off x="6448425" y="5812804"/>
            <a:ext cx="2111375" cy="612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lIns="121920" tIns="60960" rIns="121920" bIns="6096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6" name="TextBox 22"/>
          <p:cNvSpPr txBox="1">
            <a:spLocks noChangeArrowheads="1"/>
          </p:cNvSpPr>
          <p:nvPr/>
        </p:nvSpPr>
        <p:spPr bwMode="auto">
          <a:xfrm>
            <a:off x="6526213" y="6157292"/>
            <a:ext cx="14033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83" tIns="43891" rIns="87783" bIns="438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fr-FR" altLang="zh-CN" sz="1067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Infrastructure Node</a:t>
            </a:r>
            <a:endParaRPr lang="fr-FR" altLang="zh-CN" sz="2400" dirty="0">
              <a:latin typeface="Arial" panose="020B0604020202020204" pitchFamily="34" charset="0"/>
            </a:endParaRPr>
          </a:p>
        </p:txBody>
      </p:sp>
      <p:sp>
        <p:nvSpPr>
          <p:cNvPr id="147" name="Line 13"/>
          <p:cNvSpPr>
            <a:spLocks noChangeShapeType="1"/>
          </p:cNvSpPr>
          <p:nvPr/>
        </p:nvSpPr>
        <p:spPr bwMode="auto">
          <a:xfrm>
            <a:off x="3276600" y="6044579"/>
            <a:ext cx="38211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8" name="Oval 12"/>
          <p:cNvSpPr>
            <a:spLocks noChangeArrowheads="1"/>
          </p:cNvSpPr>
          <p:nvPr/>
        </p:nvSpPr>
        <p:spPr bwMode="auto">
          <a:xfrm>
            <a:off x="5380038" y="4985717"/>
            <a:ext cx="1584325" cy="4683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lIns="121920" tIns="60960" rIns="121920" bIns="6096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9" name="Text Box 11"/>
          <p:cNvSpPr txBox="1">
            <a:spLocks noChangeArrowheads="1"/>
          </p:cNvSpPr>
          <p:nvPr/>
        </p:nvSpPr>
        <p:spPr bwMode="auto">
          <a:xfrm>
            <a:off x="5268913" y="4203079"/>
            <a:ext cx="6286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lIns="87783" tIns="43891" rIns="87783" bIns="438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altLang="zh-CN" sz="1100">
                <a:solidFill>
                  <a:srgbClr val="FF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WoT TD</a:t>
            </a:r>
            <a:endParaRPr lang="en-GB" altLang="zh-CN" sz="110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150" name="Line 9"/>
          <p:cNvSpPr>
            <a:spLocks noChangeShapeType="1"/>
          </p:cNvSpPr>
          <p:nvPr/>
        </p:nvSpPr>
        <p:spPr bwMode="auto">
          <a:xfrm>
            <a:off x="4232275" y="5390529"/>
            <a:ext cx="889000" cy="746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51" name="Line 8"/>
          <p:cNvSpPr>
            <a:spLocks noChangeShapeType="1"/>
          </p:cNvSpPr>
          <p:nvPr/>
        </p:nvSpPr>
        <p:spPr bwMode="auto">
          <a:xfrm flipH="1">
            <a:off x="6469063" y="4457079"/>
            <a:ext cx="357187" cy="5095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52" name="Oval 7"/>
          <p:cNvSpPr>
            <a:spLocks noChangeArrowheads="1"/>
          </p:cNvSpPr>
          <p:nvPr/>
        </p:nvSpPr>
        <p:spPr bwMode="auto">
          <a:xfrm>
            <a:off x="5043488" y="4093542"/>
            <a:ext cx="1062037" cy="508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lIns="121920" tIns="60960" rIns="121920" bIns="6096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" name="Line 5"/>
          <p:cNvSpPr>
            <a:spLocks noChangeShapeType="1"/>
          </p:cNvSpPr>
          <p:nvPr/>
        </p:nvSpPr>
        <p:spPr bwMode="auto">
          <a:xfrm flipV="1">
            <a:off x="4108450" y="4517404"/>
            <a:ext cx="1038225" cy="5016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54" name="Line 4"/>
          <p:cNvSpPr>
            <a:spLocks noChangeShapeType="1"/>
          </p:cNvSpPr>
          <p:nvPr/>
        </p:nvSpPr>
        <p:spPr bwMode="auto">
          <a:xfrm flipV="1">
            <a:off x="4005263" y="4376117"/>
            <a:ext cx="1023937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55" name="Text Box 11"/>
          <p:cNvSpPr txBox="1">
            <a:spLocks noChangeArrowheads="1"/>
          </p:cNvSpPr>
          <p:nvPr/>
        </p:nvSpPr>
        <p:spPr bwMode="auto">
          <a:xfrm>
            <a:off x="5595938" y="5071442"/>
            <a:ext cx="1017587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lIns="87783" tIns="43891" rIns="87783" bIns="438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zh-CN" sz="1100">
                <a:solidFill>
                  <a:srgbClr val="FF0000"/>
                </a:solidFill>
              </a:rPr>
              <a:t>Base Ontology</a:t>
            </a:r>
            <a:endParaRPr lang="en-GB" altLang="zh-CN" sz="1100">
              <a:solidFill>
                <a:srgbClr val="FF0000"/>
              </a:solidFill>
            </a:endParaRPr>
          </a:p>
        </p:txBody>
      </p:sp>
      <p:sp>
        <p:nvSpPr>
          <p:cNvPr id="156" name="TextBox 20"/>
          <p:cNvSpPr txBox="1">
            <a:spLocks noChangeArrowheads="1"/>
          </p:cNvSpPr>
          <p:nvPr/>
        </p:nvSpPr>
        <p:spPr bwMode="auto">
          <a:xfrm>
            <a:off x="4260850" y="5068267"/>
            <a:ext cx="10350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83" tIns="43891" rIns="87783" bIns="438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fr-FR" altLang="zh-CN" sz="1067" dirty="0">
                <a:solidFill>
                  <a:srgbClr val="FF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Translates&amp; </a:t>
            </a:r>
          </a:p>
          <a:p>
            <a:pPr>
              <a:defRPr/>
            </a:pPr>
            <a:r>
              <a:rPr lang="fr-FR" altLang="zh-CN" sz="1067" dirty="0">
                <a:solidFill>
                  <a:srgbClr val="FF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encapsulates</a:t>
            </a:r>
            <a:endParaRPr lang="fr-FR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7" name="Straight Connector 21"/>
          <p:cNvSpPr>
            <a:spLocks noChangeShapeType="1"/>
          </p:cNvSpPr>
          <p:nvPr/>
        </p:nvSpPr>
        <p:spPr bwMode="auto">
          <a:xfrm flipH="1">
            <a:off x="4735513" y="5979492"/>
            <a:ext cx="0" cy="136525"/>
          </a:xfrm>
          <a:prstGeom prst="line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58" name="TextBox 20"/>
          <p:cNvSpPr txBox="1">
            <a:spLocks noChangeArrowheads="1"/>
          </p:cNvSpPr>
          <p:nvPr/>
        </p:nvSpPr>
        <p:spPr bwMode="auto">
          <a:xfrm>
            <a:off x="6640513" y="4601542"/>
            <a:ext cx="465137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83" tIns="43891" rIns="87783" bIns="438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fr-FR" altLang="zh-CN" sz="1067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uses</a:t>
            </a:r>
            <a:endParaRPr lang="fr-FR" altLang="zh-CN" sz="2400" dirty="0">
              <a:latin typeface="Arial" panose="020B0604020202020204" pitchFamily="34" charset="0"/>
            </a:endParaRPr>
          </a:p>
        </p:txBody>
      </p:sp>
      <p:sp>
        <p:nvSpPr>
          <p:cNvPr id="159" name="TextBox 20"/>
          <p:cNvSpPr txBox="1">
            <a:spLocks noChangeArrowheads="1"/>
          </p:cNvSpPr>
          <p:nvPr/>
        </p:nvSpPr>
        <p:spPr bwMode="auto">
          <a:xfrm>
            <a:off x="4132263" y="4133229"/>
            <a:ext cx="750887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83" tIns="43891" rIns="87783" bIns="438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fr-FR" altLang="zh-CN" sz="1067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provides</a:t>
            </a:r>
            <a:endParaRPr lang="fr-FR" altLang="zh-CN" sz="2400" dirty="0">
              <a:latin typeface="Arial" panose="020B0604020202020204" pitchFamily="34" charset="0"/>
            </a:endParaRPr>
          </a:p>
        </p:txBody>
      </p:sp>
      <p:sp>
        <p:nvSpPr>
          <p:cNvPr id="160" name="TextBox 20"/>
          <p:cNvSpPr txBox="1">
            <a:spLocks noChangeArrowheads="1"/>
          </p:cNvSpPr>
          <p:nvPr/>
        </p:nvSpPr>
        <p:spPr bwMode="auto">
          <a:xfrm>
            <a:off x="4383088" y="4596779"/>
            <a:ext cx="4667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83" tIns="43891" rIns="87783" bIns="438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fr-FR" altLang="zh-CN" sz="1067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uses</a:t>
            </a:r>
            <a:endParaRPr lang="fr-FR" altLang="zh-CN" sz="2400" dirty="0">
              <a:latin typeface="Arial" panose="020B0604020202020204" pitchFamily="34" charset="0"/>
            </a:endParaRPr>
          </a:p>
        </p:txBody>
      </p:sp>
      <p:sp>
        <p:nvSpPr>
          <p:cNvPr id="161" name="TextBox 20"/>
          <p:cNvSpPr txBox="1">
            <a:spLocks noChangeArrowheads="1"/>
          </p:cNvSpPr>
          <p:nvPr/>
        </p:nvSpPr>
        <p:spPr bwMode="auto">
          <a:xfrm>
            <a:off x="5256213" y="5465142"/>
            <a:ext cx="20558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83" tIns="43891" rIns="87783" bIns="438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fr-FR" altLang="zh-CN" sz="1067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&lt;container&gt; or &lt;flexContainer&gt;</a:t>
            </a:r>
            <a:endParaRPr lang="fr-FR" altLang="zh-CN" sz="2400" dirty="0">
              <a:latin typeface="Arial" panose="020B0604020202020204" pitchFamily="34" charset="0"/>
            </a:endParaRPr>
          </a:p>
        </p:txBody>
      </p:sp>
      <p:sp>
        <p:nvSpPr>
          <p:cNvPr id="162" name="Line 8"/>
          <p:cNvSpPr>
            <a:spLocks noChangeShapeType="1"/>
          </p:cNvSpPr>
          <p:nvPr/>
        </p:nvSpPr>
        <p:spPr bwMode="auto">
          <a:xfrm>
            <a:off x="5487988" y="4580904"/>
            <a:ext cx="82550" cy="4953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lIns="121920" tIns="60960" rIns="121920" bIns="6096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3" name="TextBox 20"/>
          <p:cNvSpPr txBox="1">
            <a:spLocks noChangeArrowheads="1"/>
          </p:cNvSpPr>
          <p:nvPr/>
        </p:nvSpPr>
        <p:spPr bwMode="auto">
          <a:xfrm>
            <a:off x="4979988" y="4655517"/>
            <a:ext cx="1270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83" tIns="43891" rIns="87783" bIns="438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fr-FR" altLang="zh-CN" sz="1067" dirty="0">
                <a:solidFill>
                  <a:srgbClr val="FF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Ontology Mapping</a:t>
            </a:r>
            <a:endParaRPr lang="fr-FR" altLang="zh-CN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4" name="TextBox 20"/>
          <p:cNvSpPr txBox="1">
            <a:spLocks noChangeArrowheads="1"/>
          </p:cNvSpPr>
          <p:nvPr/>
        </p:nvSpPr>
        <p:spPr bwMode="auto">
          <a:xfrm>
            <a:off x="1460500" y="4628529"/>
            <a:ext cx="6635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83" tIns="43891" rIns="87783" bIns="438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fr-FR" altLang="zh-CN" sz="1067" dirty="0">
                <a:solidFill>
                  <a:srgbClr val="FF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WoT i/f</a:t>
            </a:r>
            <a:endParaRPr lang="fr-FR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 model mapping (1)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8" y="2419643"/>
            <a:ext cx="7396165" cy="401760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122150" y="2442475"/>
            <a:ext cx="4589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W3C WoT TD vs. </a:t>
            </a:r>
            <a:r>
              <a:rPr lang="en-US" altLang="zh-CN" sz="2400" dirty="0" smtClean="0"/>
              <a:t>oneM2M/HGI </a:t>
            </a:r>
            <a:r>
              <a:rPr lang="en-US" altLang="zh-CN" sz="2400" dirty="0"/>
              <a:t>SDT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155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 model mapping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245489" y="2181566"/>
            <a:ext cx="82296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W3C WoT TD vs. oneM2M Base Ontology</a:t>
            </a:r>
            <a:endParaRPr lang="zh-CN" altLang="en-US" dirty="0" smtClean="0"/>
          </a:p>
        </p:txBody>
      </p:sp>
      <p:grpSp>
        <p:nvGrpSpPr>
          <p:cNvPr id="6" name="组合 29"/>
          <p:cNvGrpSpPr>
            <a:grpSpLocks/>
          </p:cNvGrpSpPr>
          <p:nvPr/>
        </p:nvGrpSpPr>
        <p:grpSpPr bwMode="auto">
          <a:xfrm>
            <a:off x="1414975" y="2475915"/>
            <a:ext cx="7157794" cy="4114968"/>
            <a:chOff x="211324" y="1219200"/>
            <a:chExt cx="9073009" cy="5359916"/>
          </a:xfrm>
        </p:grpSpPr>
        <p:pic>
          <p:nvPicPr>
            <p:cNvPr id="7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9756" y="1219200"/>
              <a:ext cx="4261560" cy="5359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24" y="1363216"/>
              <a:ext cx="3115821" cy="494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任意多边形 15"/>
            <p:cNvSpPr>
              <a:spLocks/>
            </p:cNvSpPr>
            <p:nvPr/>
          </p:nvSpPr>
          <p:spPr bwMode="auto">
            <a:xfrm flipH="1">
              <a:off x="2371564" y="3551062"/>
              <a:ext cx="2304256" cy="404441"/>
            </a:xfrm>
            <a:custGeom>
              <a:avLst/>
              <a:gdLst>
                <a:gd name="T0" fmla="*/ 909932 w 3666837"/>
                <a:gd name="T1" fmla="*/ 0 h 2733964"/>
                <a:gd name="T2" fmla="*/ 0 w 3666837"/>
                <a:gd name="T3" fmla="*/ 0 h 2733964"/>
                <a:gd name="T4" fmla="*/ 0 w 3666837"/>
                <a:gd name="T5" fmla="*/ 8851 h 27339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16"/>
            <p:cNvSpPr>
              <a:spLocks/>
            </p:cNvSpPr>
            <p:nvPr/>
          </p:nvSpPr>
          <p:spPr bwMode="auto">
            <a:xfrm flipH="1">
              <a:off x="2363056" y="3451448"/>
              <a:ext cx="2888828" cy="504056"/>
            </a:xfrm>
            <a:custGeom>
              <a:avLst/>
              <a:gdLst>
                <a:gd name="T0" fmla="*/ 1793007 w 3666837"/>
                <a:gd name="T1" fmla="*/ 0 h 2733964"/>
                <a:gd name="T2" fmla="*/ 0 w 3666837"/>
                <a:gd name="T3" fmla="*/ 0 h 2733964"/>
                <a:gd name="T4" fmla="*/ 0 w 3666837"/>
                <a:gd name="T5" fmla="*/ 17134 h 27339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任意多边形 17"/>
            <p:cNvSpPr>
              <a:spLocks/>
            </p:cNvSpPr>
            <p:nvPr/>
          </p:nvSpPr>
          <p:spPr bwMode="auto">
            <a:xfrm flipH="1" flipV="1">
              <a:off x="2269033" y="4099520"/>
              <a:ext cx="3486905" cy="526256"/>
            </a:xfrm>
            <a:custGeom>
              <a:avLst/>
              <a:gdLst>
                <a:gd name="T0" fmla="*/ 3153095 w 3666837"/>
                <a:gd name="T1" fmla="*/ 0 h 2733964"/>
                <a:gd name="T2" fmla="*/ 0 w 3666837"/>
                <a:gd name="T3" fmla="*/ 0 h 2733964"/>
                <a:gd name="T4" fmla="*/ 0 w 3666837"/>
                <a:gd name="T5" fmla="*/ 19499 h 27339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任意多边形 18"/>
            <p:cNvSpPr>
              <a:spLocks/>
            </p:cNvSpPr>
            <p:nvPr/>
          </p:nvSpPr>
          <p:spPr bwMode="auto">
            <a:xfrm flipH="1">
              <a:off x="3160381" y="4425414"/>
              <a:ext cx="4323750" cy="466194"/>
            </a:xfrm>
            <a:custGeom>
              <a:avLst/>
              <a:gdLst>
                <a:gd name="T0" fmla="*/ 6011717 w 3666837"/>
                <a:gd name="T1" fmla="*/ 0 h 2733964"/>
                <a:gd name="T2" fmla="*/ 0 w 3666837"/>
                <a:gd name="T3" fmla="*/ 0 h 2733964"/>
                <a:gd name="T4" fmla="*/ 0 w 3666837"/>
                <a:gd name="T5" fmla="*/ 13555 h 27339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任意多边形 19"/>
            <p:cNvSpPr>
              <a:spLocks/>
            </p:cNvSpPr>
            <p:nvPr/>
          </p:nvSpPr>
          <p:spPr bwMode="auto">
            <a:xfrm flipH="1">
              <a:off x="3160380" y="4561599"/>
              <a:ext cx="3531663" cy="330009"/>
            </a:xfrm>
            <a:custGeom>
              <a:avLst/>
              <a:gdLst>
                <a:gd name="T0" fmla="*/ 3276080 w 3666837"/>
                <a:gd name="T1" fmla="*/ 0 h 2733964"/>
                <a:gd name="T2" fmla="*/ 0 w 3666837"/>
                <a:gd name="T3" fmla="*/ 0 h 2733964"/>
                <a:gd name="T4" fmla="*/ 0 w 3666837"/>
                <a:gd name="T5" fmla="*/ 4808 h 27339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任意多边形 20"/>
            <p:cNvSpPr>
              <a:spLocks/>
            </p:cNvSpPr>
            <p:nvPr/>
          </p:nvSpPr>
          <p:spPr bwMode="auto">
            <a:xfrm flipH="1">
              <a:off x="2731604" y="2234753"/>
              <a:ext cx="3528392" cy="352599"/>
            </a:xfrm>
            <a:custGeom>
              <a:avLst/>
              <a:gdLst>
                <a:gd name="T0" fmla="*/ 3266986 w 3666837"/>
                <a:gd name="T1" fmla="*/ 0 h 2733964"/>
                <a:gd name="T2" fmla="*/ 0 w 3666837"/>
                <a:gd name="T3" fmla="*/ 0 h 2733964"/>
                <a:gd name="T4" fmla="*/ 0 w 3666837"/>
                <a:gd name="T5" fmla="*/ 5865 h 27339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auto">
            <a:xfrm flipH="1" flipV="1">
              <a:off x="2731604" y="1833350"/>
              <a:ext cx="3600400" cy="205545"/>
            </a:xfrm>
            <a:custGeom>
              <a:avLst/>
              <a:gdLst>
                <a:gd name="T0" fmla="*/ 3471116 w 3666837"/>
                <a:gd name="T1" fmla="*/ 0 h 2733964"/>
                <a:gd name="T2" fmla="*/ 0 w 3666837"/>
                <a:gd name="T3" fmla="*/ 0 h 2733964"/>
                <a:gd name="T4" fmla="*/ 0 w 3666837"/>
                <a:gd name="T5" fmla="*/ 1162 h 27339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auto">
            <a:xfrm rot="16200000" flipH="1">
              <a:off x="4130917" y="-310967"/>
              <a:ext cx="1751041" cy="5675472"/>
            </a:xfrm>
            <a:custGeom>
              <a:avLst/>
              <a:gdLst>
                <a:gd name="T0" fmla="*/ 399306 w 3666837"/>
                <a:gd name="T1" fmla="*/ 0 h 2733964"/>
                <a:gd name="T2" fmla="*/ 0 w 3666837"/>
                <a:gd name="T3" fmla="*/ 0 h 2733964"/>
                <a:gd name="T4" fmla="*/ 0 w 3666837"/>
                <a:gd name="T5" fmla="*/ 24457967 h 27339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圆角矩形 25"/>
            <p:cNvSpPr>
              <a:spLocks noChangeArrowheads="1"/>
            </p:cNvSpPr>
            <p:nvPr/>
          </p:nvSpPr>
          <p:spPr bwMode="auto">
            <a:xfrm>
              <a:off x="6476021" y="2803376"/>
              <a:ext cx="2448272" cy="151216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C9900"/>
                </a:buClr>
                <a:buFont typeface="Wingdings" panose="05000000000000000000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文本框 26"/>
            <p:cNvSpPr txBox="1">
              <a:spLocks noChangeArrowheads="1"/>
            </p:cNvSpPr>
            <p:nvPr/>
          </p:nvSpPr>
          <p:spPr bwMode="auto">
            <a:xfrm>
              <a:off x="7290486" y="3899158"/>
              <a:ext cx="1993847" cy="78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B050"/>
                  </a:solidFill>
                </a:rPr>
                <a:t>BO defines upper layer semantics for human understanding </a:t>
              </a:r>
              <a:endParaRPr lang="zh-CN" altLang="en-US" sz="1100" b="1" dirty="0">
                <a:solidFill>
                  <a:srgbClr val="00B050"/>
                </a:solidFill>
              </a:endParaRPr>
            </a:p>
          </p:txBody>
        </p:sp>
        <p:sp>
          <p:nvSpPr>
            <p:cNvPr id="21" name="圆角矩形 27"/>
            <p:cNvSpPr>
              <a:spLocks noChangeArrowheads="1"/>
            </p:cNvSpPr>
            <p:nvPr/>
          </p:nvSpPr>
          <p:spPr bwMode="auto">
            <a:xfrm>
              <a:off x="787462" y="5278281"/>
              <a:ext cx="2539683" cy="105806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C9900"/>
                </a:buClr>
                <a:buFont typeface="Wingdings" panose="05000000000000000000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文本框 28"/>
            <p:cNvSpPr txBox="1">
              <a:spLocks noChangeArrowheads="1"/>
            </p:cNvSpPr>
            <p:nvPr/>
          </p:nvSpPr>
          <p:spPr bwMode="auto">
            <a:xfrm>
              <a:off x="575391" y="5374573"/>
              <a:ext cx="1338652" cy="841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rgbClr val="00B050"/>
                  </a:solidFill>
                </a:rPr>
                <a:t>oneM2M doesn’t model ‘event’.</a:t>
              </a:r>
              <a:endParaRPr lang="zh-CN" altLang="en-US" sz="1200" b="1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65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 model mapping 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 bwMode="auto">
          <a:xfrm>
            <a:off x="245510" y="2124859"/>
            <a:ext cx="581052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W3C WoT TD vs. oneM2M &lt;</a:t>
            </a:r>
            <a:r>
              <a:rPr lang="en-US" altLang="zh-CN" dirty="0" err="1" smtClean="0"/>
              <a:t>semanticDescriptor</a:t>
            </a:r>
            <a:r>
              <a:rPr lang="en-US" altLang="zh-CN" dirty="0" smtClean="0"/>
              <a:t>&gt;</a:t>
            </a:r>
            <a:endParaRPr lang="zh-CN" altLang="en-US" dirty="0" smtClean="0"/>
          </a:p>
        </p:txBody>
      </p:sp>
      <p:grpSp>
        <p:nvGrpSpPr>
          <p:cNvPr id="24" name="组合 3"/>
          <p:cNvGrpSpPr>
            <a:grpSpLocks/>
          </p:cNvGrpSpPr>
          <p:nvPr/>
        </p:nvGrpSpPr>
        <p:grpSpPr bwMode="auto">
          <a:xfrm>
            <a:off x="686154" y="2512209"/>
            <a:ext cx="7791256" cy="3908425"/>
            <a:chOff x="251520" y="1228698"/>
            <a:chExt cx="9849871" cy="4940945"/>
          </a:xfrm>
        </p:grpSpPr>
        <p:pic>
          <p:nvPicPr>
            <p:cNvPr id="25" name="图片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228698"/>
              <a:ext cx="3115821" cy="494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6" name="对象 24"/>
            <p:cNvGraphicFramePr>
              <a:graphicFrameLocks noChangeAspect="1"/>
            </p:cNvGraphicFramePr>
            <p:nvPr/>
          </p:nvGraphicFramePr>
          <p:xfrm>
            <a:off x="3923928" y="1509687"/>
            <a:ext cx="3384376" cy="2897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Visio" r:id="rId4" imgW="3114624" imgH="2669702" progId="Visio.Drawing.11">
                    <p:embed/>
                  </p:oleObj>
                </mc:Choice>
                <mc:Fallback>
                  <p:oleObj name="Visio" r:id="rId4" imgW="3114624" imgH="2669702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928" y="1509687"/>
                          <a:ext cx="3384376" cy="2897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任意多边形 30"/>
            <p:cNvSpPr>
              <a:spLocks/>
            </p:cNvSpPr>
            <p:nvPr/>
          </p:nvSpPr>
          <p:spPr bwMode="auto">
            <a:xfrm flipH="1">
              <a:off x="2339752" y="1353220"/>
              <a:ext cx="4608512" cy="2008026"/>
            </a:xfrm>
            <a:custGeom>
              <a:avLst/>
              <a:gdLst>
                <a:gd name="T0" fmla="*/ 7279456 w 3666837"/>
                <a:gd name="T1" fmla="*/ 0 h 2733964"/>
                <a:gd name="T2" fmla="*/ 0 w 3666837"/>
                <a:gd name="T3" fmla="*/ 0 h 2733964"/>
                <a:gd name="T4" fmla="*/ 0 w 3666837"/>
                <a:gd name="T5" fmla="*/ 1083234 h 27339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" name="任意多边形 31"/>
            <p:cNvSpPr>
              <a:spLocks/>
            </p:cNvSpPr>
            <p:nvPr/>
          </p:nvSpPr>
          <p:spPr bwMode="auto">
            <a:xfrm rot="16200000" flipH="1">
              <a:off x="1430190" y="739358"/>
              <a:ext cx="1660436" cy="3583339"/>
            </a:xfrm>
            <a:custGeom>
              <a:avLst/>
              <a:gdLst>
                <a:gd name="T0" fmla="*/ 340473 w 3666837"/>
                <a:gd name="T1" fmla="*/ 0 h 2733964"/>
                <a:gd name="T2" fmla="*/ 0 w 3666837"/>
                <a:gd name="T3" fmla="*/ 0 h 2733964"/>
                <a:gd name="T4" fmla="*/ 0 w 3666837"/>
                <a:gd name="T5" fmla="*/ 6155710 h 27339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" name="任意多边形 32"/>
            <p:cNvSpPr>
              <a:spLocks/>
            </p:cNvSpPr>
            <p:nvPr/>
          </p:nvSpPr>
          <p:spPr bwMode="auto">
            <a:xfrm flipH="1" flipV="1">
              <a:off x="3131838" y="3037053"/>
              <a:ext cx="2624292" cy="968007"/>
            </a:xfrm>
            <a:custGeom>
              <a:avLst/>
              <a:gdLst>
                <a:gd name="T0" fmla="*/ 1344167 w 3666837"/>
                <a:gd name="T1" fmla="*/ 0 h 2733964"/>
                <a:gd name="T2" fmla="*/ 0 w 3666837"/>
                <a:gd name="T3" fmla="*/ 0 h 2733964"/>
                <a:gd name="T4" fmla="*/ 0 w 3666837"/>
                <a:gd name="T5" fmla="*/ 121353 h 27339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" name="任意多边形 33"/>
            <p:cNvSpPr>
              <a:spLocks/>
            </p:cNvSpPr>
            <p:nvPr/>
          </p:nvSpPr>
          <p:spPr bwMode="auto">
            <a:xfrm flipH="1">
              <a:off x="2719573" y="1886046"/>
              <a:ext cx="3245721" cy="994542"/>
            </a:xfrm>
            <a:custGeom>
              <a:avLst/>
              <a:gdLst>
                <a:gd name="T0" fmla="*/ 2543023 w 3666837"/>
                <a:gd name="T1" fmla="*/ 0 h 2733964"/>
                <a:gd name="T2" fmla="*/ 0 w 3666837"/>
                <a:gd name="T3" fmla="*/ 0 h 2733964"/>
                <a:gd name="T4" fmla="*/ 0 w 3666837"/>
                <a:gd name="T5" fmla="*/ 131608 h 27339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" name="任意多边形 34"/>
            <p:cNvSpPr>
              <a:spLocks/>
            </p:cNvSpPr>
            <p:nvPr/>
          </p:nvSpPr>
          <p:spPr bwMode="auto">
            <a:xfrm flipH="1" flipV="1">
              <a:off x="3101660" y="3037052"/>
              <a:ext cx="2906086" cy="2212393"/>
            </a:xfrm>
            <a:custGeom>
              <a:avLst/>
              <a:gdLst>
                <a:gd name="T0" fmla="*/ 1825333 w 3666837"/>
                <a:gd name="T1" fmla="*/ 0 h 2733964"/>
                <a:gd name="T2" fmla="*/ 0 w 3666837"/>
                <a:gd name="T3" fmla="*/ 0 h 2733964"/>
                <a:gd name="T4" fmla="*/ 0 w 3666837"/>
                <a:gd name="T5" fmla="*/ 1448776 h 27339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" name="圆角矩形 35"/>
            <p:cNvSpPr>
              <a:spLocks noChangeArrowheads="1"/>
            </p:cNvSpPr>
            <p:nvPr/>
          </p:nvSpPr>
          <p:spPr bwMode="auto">
            <a:xfrm>
              <a:off x="5461144" y="1939105"/>
              <a:ext cx="3575352" cy="84182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C9900"/>
                </a:buClr>
                <a:buFont typeface="Wingdings" panose="05000000000000000000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文本框 36"/>
            <p:cNvSpPr txBox="1">
              <a:spLocks noChangeArrowheads="1"/>
            </p:cNvSpPr>
            <p:nvPr/>
          </p:nvSpPr>
          <p:spPr bwMode="auto">
            <a:xfrm>
              <a:off x="7308305" y="1988839"/>
              <a:ext cx="2622078" cy="81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200" b="1" dirty="0">
                  <a:solidFill>
                    <a:srgbClr val="00B050"/>
                  </a:solidFill>
                </a:rPr>
                <a:t>oneM2M SD supports semantic discovery/query, while WoT TD doesn’t yet.</a:t>
              </a:r>
              <a:endParaRPr lang="zh-CN" alt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4" name="圆角矩形 37"/>
            <p:cNvSpPr>
              <a:spLocks noChangeArrowheads="1"/>
            </p:cNvSpPr>
            <p:nvPr/>
          </p:nvSpPr>
          <p:spPr bwMode="auto">
            <a:xfrm>
              <a:off x="5479439" y="3617371"/>
              <a:ext cx="3575352" cy="38769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C9900"/>
                </a:buClr>
                <a:buFont typeface="Wingdings" panose="05000000000000000000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文本框 38"/>
            <p:cNvSpPr txBox="1">
              <a:spLocks noChangeArrowheads="1"/>
            </p:cNvSpPr>
            <p:nvPr/>
          </p:nvSpPr>
          <p:spPr bwMode="auto">
            <a:xfrm>
              <a:off x="7308303" y="3614154"/>
              <a:ext cx="2793088" cy="81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200" b="1" dirty="0">
                  <a:solidFill>
                    <a:srgbClr val="00B050"/>
                  </a:solidFill>
                </a:rPr>
                <a:t>oneM2M SD</a:t>
              </a:r>
              <a:r>
                <a:rPr lang="zh-CN" altLang="en-US" sz="1200" b="1" dirty="0">
                  <a:solidFill>
                    <a:srgbClr val="00B050"/>
                  </a:solidFill>
                </a:rPr>
                <a:t> </a:t>
              </a:r>
              <a:r>
                <a:rPr lang="en-US" altLang="zh-CN" sz="1200" b="1" dirty="0">
                  <a:solidFill>
                    <a:srgbClr val="00B050"/>
                  </a:solidFill>
                </a:rPr>
                <a:t>is more distributed to resource level, while WoT TD is more at the ‘thing’ level.</a:t>
              </a:r>
              <a:endParaRPr lang="zh-CN" altLang="en-US" sz="12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6" name="直接连接符 40"/>
            <p:cNvCxnSpPr>
              <a:cxnSpLocks noChangeShapeType="1"/>
            </p:cNvCxnSpPr>
            <p:nvPr/>
          </p:nvCxnSpPr>
          <p:spPr bwMode="auto">
            <a:xfrm>
              <a:off x="3203848" y="2924944"/>
              <a:ext cx="255046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文本框 41"/>
            <p:cNvSpPr txBox="1">
              <a:spLocks noChangeArrowheads="1"/>
            </p:cNvSpPr>
            <p:nvPr/>
          </p:nvSpPr>
          <p:spPr bwMode="auto">
            <a:xfrm>
              <a:off x="7030634" y="4990085"/>
              <a:ext cx="3070757" cy="583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200" b="1" dirty="0">
                  <a:solidFill>
                    <a:srgbClr val="00B050"/>
                  </a:solidFill>
                </a:rPr>
                <a:t>oneM2M SD</a:t>
              </a:r>
              <a:r>
                <a:rPr lang="zh-CN" altLang="en-US" sz="1200" b="1" dirty="0">
                  <a:solidFill>
                    <a:srgbClr val="00B050"/>
                  </a:solidFill>
                </a:rPr>
                <a:t> </a:t>
              </a:r>
              <a:r>
                <a:rPr lang="en-US" altLang="zh-CN" sz="1200" b="1" dirty="0">
                  <a:solidFill>
                    <a:srgbClr val="00B050"/>
                  </a:solidFill>
                </a:rPr>
                <a:t>is using RDF/XML while WoT TD uses JSON-LD</a:t>
              </a:r>
              <a:endParaRPr lang="zh-CN" alt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42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Custom 4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2150D2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35930</TotalTime>
  <Words>458</Words>
  <Application>Microsoft Office PowerPoint</Application>
  <PresentationFormat>全屏显示(4:3)</PresentationFormat>
  <Paragraphs>116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MS Gothic</vt:lpstr>
      <vt:lpstr>MS PGothic</vt:lpstr>
      <vt:lpstr>Arial</vt:lpstr>
      <vt:lpstr>Calibri</vt:lpstr>
      <vt:lpstr>FrutigerNext LT BlackCn</vt:lpstr>
      <vt:lpstr>Times New Roman</vt:lpstr>
      <vt:lpstr>Wingdings</vt:lpstr>
      <vt:lpstr>Expo</vt:lpstr>
      <vt:lpstr>Visio</vt:lpstr>
      <vt:lpstr>Initial Discussion on  WoT-oneM2M Interworking</vt:lpstr>
      <vt:lpstr>Content</vt:lpstr>
      <vt:lpstr>Interworking Scenarios (1)</vt:lpstr>
      <vt:lpstr>Interworking Scenarios (2)</vt:lpstr>
      <vt:lpstr>Interworking Scenarios (3)</vt:lpstr>
      <vt:lpstr>Interworking Scenarios (4)</vt:lpstr>
      <vt:lpstr>Information model mapping (1)</vt:lpstr>
      <vt:lpstr>Information model mapping (2)</vt:lpstr>
      <vt:lpstr>Information model mapping (3)</vt:lpstr>
      <vt:lpstr>Information model mapping (4)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Valerie Chang</dc:creator>
  <cp:lastModifiedBy>Yongjing Zhang R2</cp:lastModifiedBy>
  <cp:revision>2971</cp:revision>
  <dcterms:created xsi:type="dcterms:W3CDTF">2013-10-10T03:07:24Z</dcterms:created>
  <dcterms:modified xsi:type="dcterms:W3CDTF">2017-02-08T17:21:44Z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1486573423</vt:lpwstr>
  </property>
</Properties>
</file>