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58" y="259"/>
      </p:cViewPr>
      <p:guideLst/>
    </p:cSldViewPr>
  </p:slideViewPr>
  <p:notesTextViewPr>
    <p:cViewPr>
      <p:scale>
        <a:sx n="1" d="1"/>
        <a:sy n="1" d="1"/>
      </p:scale>
      <p:origin x="0" y="0"/>
    </p:cViewPr>
  </p:notesTextViewPr>
  <p:notesViewPr>
    <p:cSldViewPr snapToGrid="0">
      <p:cViewPr varScale="1">
        <p:scale>
          <a:sx n="94" d="100"/>
          <a:sy n="94" d="100"/>
        </p:scale>
        <p:origin x="22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9A104-34C9-40C7-8C9E-A32CB600FAD9}" type="datetimeFigureOut">
              <a:rPr kumimoji="1" lang="ja-JP" altLang="en-US" smtClean="0"/>
              <a:t>2019/5/15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82237-BC83-42A9-ADBF-28903DCEEA13}" type="slidenum">
              <a:rPr kumimoji="1" lang="ja-JP" altLang="en-US" smtClean="0"/>
              <a:t>‹#›</a:t>
            </a:fld>
            <a:endParaRPr kumimoji="1" lang="ja-JP" altLang="en-US"/>
          </a:p>
        </p:txBody>
      </p:sp>
    </p:spTree>
    <p:extLst>
      <p:ext uri="{BB962C8B-B14F-4D97-AF65-F5344CB8AC3E}">
        <p14:creationId xmlns:p14="http://schemas.microsoft.com/office/powerpoint/2010/main" val="28010639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5C82237-BC83-42A9-ADBF-28903DCEEA13}" type="slidenum">
              <a:rPr kumimoji="1" lang="ja-JP" altLang="en-US" smtClean="0"/>
              <a:t>1</a:t>
            </a:fld>
            <a:endParaRPr kumimoji="1" lang="ja-JP" altLang="en-US"/>
          </a:p>
        </p:txBody>
      </p:sp>
    </p:spTree>
    <p:extLst>
      <p:ext uri="{BB962C8B-B14F-4D97-AF65-F5344CB8AC3E}">
        <p14:creationId xmlns:p14="http://schemas.microsoft.com/office/powerpoint/2010/main" val="163672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5C82237-BC83-42A9-ADBF-28903DCEEA13}" type="slidenum">
              <a:rPr kumimoji="1" lang="ja-JP" altLang="en-US" smtClean="0"/>
              <a:t>2</a:t>
            </a:fld>
            <a:endParaRPr kumimoji="1" lang="ja-JP" altLang="en-US"/>
          </a:p>
        </p:txBody>
      </p:sp>
    </p:spTree>
    <p:extLst>
      <p:ext uri="{BB962C8B-B14F-4D97-AF65-F5344CB8AC3E}">
        <p14:creationId xmlns:p14="http://schemas.microsoft.com/office/powerpoint/2010/main" val="204735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F6A86-C77E-484F-A9EE-7AF6FB68368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5AA2E0B-A45E-43C4-B81B-CD8B0C6A4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364B8B-0E2A-4F90-964F-2480FF5FCAB5}"/>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5" name="フッター プレースホルダー 4">
            <a:extLst>
              <a:ext uri="{FF2B5EF4-FFF2-40B4-BE49-F238E27FC236}">
                <a16:creationId xmlns:a16="http://schemas.microsoft.com/office/drawing/2014/main" id="{AD96876A-45A7-482E-BE15-F77D8F466E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58D575-95B3-4710-9711-F4FFA3CDB6D7}"/>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201591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844FF-7B47-4126-A0BC-6B211E1A2A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FCD8E2-AC33-4914-BF24-E39912C408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63F5FC-BD44-4758-BE22-F7D6BE04E1E5}"/>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5" name="フッター プレースホルダー 4">
            <a:extLst>
              <a:ext uri="{FF2B5EF4-FFF2-40B4-BE49-F238E27FC236}">
                <a16:creationId xmlns:a16="http://schemas.microsoft.com/office/drawing/2014/main" id="{AC9C4399-0394-42C6-A18B-752C741C4F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42E95F-00E8-4E3F-9E14-295444AC6C09}"/>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422020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55AB18-5E24-4110-B04B-EABA5175F9B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A43C23-1750-4345-AC9E-2963007CB74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90AEAB-70FB-4BC7-89C8-87E9BC3DB85D}"/>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5" name="フッター プレースホルダー 4">
            <a:extLst>
              <a:ext uri="{FF2B5EF4-FFF2-40B4-BE49-F238E27FC236}">
                <a16:creationId xmlns:a16="http://schemas.microsoft.com/office/drawing/2014/main" id="{D0FE5DE5-5ED3-4750-A354-CA203738AA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AD7BD2-50D3-4367-95B3-800A0207A7DC}"/>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261136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F94B7-9EFE-4D7C-839F-00F0C48713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A5B83D-2394-47C6-86C5-C4374829453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5900EA-3604-49A0-B5EA-2423FD8827CC}"/>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5" name="フッター プレースホルダー 4">
            <a:extLst>
              <a:ext uri="{FF2B5EF4-FFF2-40B4-BE49-F238E27FC236}">
                <a16:creationId xmlns:a16="http://schemas.microsoft.com/office/drawing/2014/main" id="{6BAAE397-C411-43F7-959A-047FC7C05F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0098E-2099-41FF-9B38-CD3346546E3F}"/>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212491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2AFD8-01DE-44F4-AB5C-9D158B0CE09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29AF0C-9D34-48B6-AE27-C5E3F5EB2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4678F4F-8CFC-4021-94EE-64535953FFC8}"/>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5" name="フッター プレースホルダー 4">
            <a:extLst>
              <a:ext uri="{FF2B5EF4-FFF2-40B4-BE49-F238E27FC236}">
                <a16:creationId xmlns:a16="http://schemas.microsoft.com/office/drawing/2014/main" id="{50FA9A5C-DCA4-4B2D-BA2A-A6BE63995F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3E3304-7C6D-461B-BA78-2C1F09C73207}"/>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117294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66209-9809-40D9-A872-710C0D9D2A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4A0FF7-CC77-47F6-98DE-7F84B63F613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0D8E76-F98E-4B89-A65A-57CDD542684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9EA2728-BA28-431F-98DC-3B23F7F0DED9}"/>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6" name="フッター プレースホルダー 5">
            <a:extLst>
              <a:ext uri="{FF2B5EF4-FFF2-40B4-BE49-F238E27FC236}">
                <a16:creationId xmlns:a16="http://schemas.microsoft.com/office/drawing/2014/main" id="{24EFA61B-E4DE-4E97-B8D0-B13A2D6220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56E86B-57EF-46AB-8468-CE970DAA32AC}"/>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260386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9BA4F-724B-4829-A64D-79C6FC30981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7FF8D2-BF6C-4591-83C3-E7FC7A48B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891253B-1E95-40B3-9B37-C2EC7DAD48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23CC79-BCF7-471B-809C-2E436D4B8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4B474D-C78F-421F-84E3-C8770E7842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B85E04-8605-45EE-B5EA-B960E84E4491}"/>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8" name="フッター プレースホルダー 7">
            <a:extLst>
              <a:ext uri="{FF2B5EF4-FFF2-40B4-BE49-F238E27FC236}">
                <a16:creationId xmlns:a16="http://schemas.microsoft.com/office/drawing/2014/main" id="{504A6858-480B-4110-96F9-8F7F52037CB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3E706D9-7662-424A-82BD-C7A076F84E59}"/>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188866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B0C43-DDA3-4868-8809-0530CF8E254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DF923C-A903-4C26-9682-4371C397DF81}"/>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4" name="フッター プレースホルダー 3">
            <a:extLst>
              <a:ext uri="{FF2B5EF4-FFF2-40B4-BE49-F238E27FC236}">
                <a16:creationId xmlns:a16="http://schemas.microsoft.com/office/drawing/2014/main" id="{C2EBE885-0517-446B-99A8-8A328CC61B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1C0A64-4E3D-405B-9770-F72021D1FD65}"/>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370154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B2E2A9-E121-44F3-AE40-3B7A3DC2E741}"/>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3" name="フッター プレースホルダー 2">
            <a:extLst>
              <a:ext uri="{FF2B5EF4-FFF2-40B4-BE49-F238E27FC236}">
                <a16:creationId xmlns:a16="http://schemas.microsoft.com/office/drawing/2014/main" id="{92897A0D-4A9B-41F8-BC1A-AC2621E3729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617E415-20BD-4704-98B3-45937E2ED131}"/>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77584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CB3765-EA8B-46D7-B0BD-03B75DAA59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3184B8-1613-4F67-BC78-458C1CD29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AF10FF-5519-4A9A-84A9-4CAE27FA2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832163-111E-4513-9708-0B60EA645944}"/>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6" name="フッター プレースホルダー 5">
            <a:extLst>
              <a:ext uri="{FF2B5EF4-FFF2-40B4-BE49-F238E27FC236}">
                <a16:creationId xmlns:a16="http://schemas.microsoft.com/office/drawing/2014/main" id="{2354A8FF-8EF1-4124-93F0-4346CFC6A0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686684-C883-4536-94D8-59691969952C}"/>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150983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D2C1D-5E5D-4C68-8AF2-EFB1D55CAD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5A081B-8A18-42E8-AA1D-CA2A61FDF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7869558-6375-4186-AB84-FA891774C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D1F654-A231-42C1-B195-978F64034226}"/>
              </a:ext>
            </a:extLst>
          </p:cNvPr>
          <p:cNvSpPr>
            <a:spLocks noGrp="1"/>
          </p:cNvSpPr>
          <p:nvPr>
            <p:ph type="dt" sz="half" idx="10"/>
          </p:nvPr>
        </p:nvSpPr>
        <p:spPr/>
        <p:txBody>
          <a:bodyPr/>
          <a:lstStyle/>
          <a:p>
            <a:fld id="{1637D10D-AF96-4A8A-9E07-8FAA9B21DE71}" type="datetimeFigureOut">
              <a:rPr kumimoji="1" lang="ja-JP" altLang="en-US" smtClean="0"/>
              <a:t>2019/5/15</a:t>
            </a:fld>
            <a:endParaRPr kumimoji="1" lang="ja-JP" altLang="en-US"/>
          </a:p>
        </p:txBody>
      </p:sp>
      <p:sp>
        <p:nvSpPr>
          <p:cNvPr id="6" name="フッター プレースホルダー 5">
            <a:extLst>
              <a:ext uri="{FF2B5EF4-FFF2-40B4-BE49-F238E27FC236}">
                <a16:creationId xmlns:a16="http://schemas.microsoft.com/office/drawing/2014/main" id="{CD3B68C1-6644-4ECC-9005-A11F06314B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0D0360-9FC3-4093-8469-9BA54C7BFC25}"/>
              </a:ext>
            </a:extLst>
          </p:cNvPr>
          <p:cNvSpPr>
            <a:spLocks noGrp="1"/>
          </p:cNvSpPr>
          <p:nvPr>
            <p:ph type="sldNum" sz="quarter" idx="12"/>
          </p:nvPr>
        </p:nvSpPr>
        <p:spPr/>
        <p:txBody>
          <a:body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11953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72334F-4CD1-44DA-907A-3833F8576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4FD5C2-1E45-4E0A-860B-3C35144BA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A9AF4-A64E-42C0-816F-EBC323CA1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7D10D-AF96-4A8A-9E07-8FAA9B21DE71}" type="datetimeFigureOut">
              <a:rPr kumimoji="1" lang="ja-JP" altLang="en-US" smtClean="0"/>
              <a:t>2019/5/15</a:t>
            </a:fld>
            <a:endParaRPr kumimoji="1" lang="ja-JP" altLang="en-US"/>
          </a:p>
        </p:txBody>
      </p:sp>
      <p:sp>
        <p:nvSpPr>
          <p:cNvPr id="5" name="フッター プレースホルダー 4">
            <a:extLst>
              <a:ext uri="{FF2B5EF4-FFF2-40B4-BE49-F238E27FC236}">
                <a16:creationId xmlns:a16="http://schemas.microsoft.com/office/drawing/2014/main" id="{091107AE-8B53-47E6-96DB-2FB0A5B00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CDBD2E0-7657-4BB4-914F-D40C61163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32A6E-02EC-41DD-8105-A1AD8EC92581}" type="slidenum">
              <a:rPr kumimoji="1" lang="ja-JP" altLang="en-US" smtClean="0"/>
              <a:t>‹#›</a:t>
            </a:fld>
            <a:endParaRPr kumimoji="1" lang="ja-JP" altLang="en-US"/>
          </a:p>
        </p:txBody>
      </p:sp>
    </p:spTree>
    <p:extLst>
      <p:ext uri="{BB962C8B-B14F-4D97-AF65-F5344CB8AC3E}">
        <p14:creationId xmlns:p14="http://schemas.microsoft.com/office/powerpoint/2010/main" val="174276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四角形: 角を丸くする 118">
            <a:extLst>
              <a:ext uri="{FF2B5EF4-FFF2-40B4-BE49-F238E27FC236}">
                <a16:creationId xmlns:a16="http://schemas.microsoft.com/office/drawing/2014/main" id="{73DE2B58-9D64-43BE-9E7C-2FAD902CD9B1}"/>
              </a:ext>
            </a:extLst>
          </p:cNvPr>
          <p:cNvSpPr/>
          <p:nvPr/>
        </p:nvSpPr>
        <p:spPr>
          <a:xfrm>
            <a:off x="8261831" y="3831722"/>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Solar Power System</a:t>
            </a:r>
          </a:p>
        </p:txBody>
      </p:sp>
      <p:sp>
        <p:nvSpPr>
          <p:cNvPr id="117" name="四角形: 角を丸くする 116">
            <a:extLst>
              <a:ext uri="{FF2B5EF4-FFF2-40B4-BE49-F238E27FC236}">
                <a16:creationId xmlns:a16="http://schemas.microsoft.com/office/drawing/2014/main" id="{B073E444-AEE2-436B-A198-DA5C1C74E78C}"/>
              </a:ext>
            </a:extLst>
          </p:cNvPr>
          <p:cNvSpPr/>
          <p:nvPr/>
        </p:nvSpPr>
        <p:spPr>
          <a:xfrm>
            <a:off x="2309256" y="5013228"/>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Online simulator</a:t>
            </a:r>
          </a:p>
        </p:txBody>
      </p:sp>
      <p:sp>
        <p:nvSpPr>
          <p:cNvPr id="116" name="四角形: 角を丸くする 115">
            <a:extLst>
              <a:ext uri="{FF2B5EF4-FFF2-40B4-BE49-F238E27FC236}">
                <a16:creationId xmlns:a16="http://schemas.microsoft.com/office/drawing/2014/main" id="{E8A96EC6-5C6B-4D37-98C5-772B7C6C6093}"/>
              </a:ext>
            </a:extLst>
          </p:cNvPr>
          <p:cNvSpPr/>
          <p:nvPr/>
        </p:nvSpPr>
        <p:spPr>
          <a:xfrm>
            <a:off x="2309256" y="4229938"/>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Smart home lab</a:t>
            </a:r>
          </a:p>
        </p:txBody>
      </p:sp>
      <p:sp>
        <p:nvSpPr>
          <p:cNvPr id="113" name="四角形: 角を丸くする 112">
            <a:extLst>
              <a:ext uri="{FF2B5EF4-FFF2-40B4-BE49-F238E27FC236}">
                <a16:creationId xmlns:a16="http://schemas.microsoft.com/office/drawing/2014/main" id="{1802D9B7-670C-429C-945C-E4F774A3A4F5}"/>
              </a:ext>
            </a:extLst>
          </p:cNvPr>
          <p:cNvSpPr/>
          <p:nvPr/>
        </p:nvSpPr>
        <p:spPr>
          <a:xfrm>
            <a:off x="2329492" y="3560393"/>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Cloud Devices</a:t>
            </a:r>
          </a:p>
        </p:txBody>
      </p:sp>
      <p:sp>
        <p:nvSpPr>
          <p:cNvPr id="111" name="四角形: 角を丸くする 110">
            <a:extLst>
              <a:ext uri="{FF2B5EF4-FFF2-40B4-BE49-F238E27FC236}">
                <a16:creationId xmlns:a16="http://schemas.microsoft.com/office/drawing/2014/main" id="{64D90A34-2F4B-4E5E-84A8-2129B376D5F6}"/>
              </a:ext>
            </a:extLst>
          </p:cNvPr>
          <p:cNvSpPr/>
          <p:nvPr/>
        </p:nvSpPr>
        <p:spPr>
          <a:xfrm>
            <a:off x="2330133" y="1847192"/>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Siemens</a:t>
            </a:r>
          </a:p>
          <a:p>
            <a:r>
              <a:rPr lang="en-US" altLang="ja-JP" sz="1050" dirty="0"/>
              <a:t>Industry Automation</a:t>
            </a:r>
            <a:endParaRPr kumimoji="1" lang="en-US" altLang="ja-JP" sz="1050" dirty="0"/>
          </a:p>
        </p:txBody>
      </p:sp>
      <p:sp>
        <p:nvSpPr>
          <p:cNvPr id="108" name="四角形: 角を丸くする 107">
            <a:extLst>
              <a:ext uri="{FF2B5EF4-FFF2-40B4-BE49-F238E27FC236}">
                <a16:creationId xmlns:a16="http://schemas.microsoft.com/office/drawing/2014/main" id="{58181A88-B83C-4F1E-BE2F-F748D0EDB38F}"/>
              </a:ext>
            </a:extLst>
          </p:cNvPr>
          <p:cNvSpPr/>
          <p:nvPr/>
        </p:nvSpPr>
        <p:spPr>
          <a:xfrm>
            <a:off x="2330133" y="1316422"/>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Oracle</a:t>
            </a:r>
          </a:p>
          <a:p>
            <a:r>
              <a:rPr lang="en-US" altLang="ja-JP" sz="1050" dirty="0"/>
              <a:t>IoT Cloud Service</a:t>
            </a:r>
            <a:endParaRPr kumimoji="1" lang="ja-JP" altLang="en-US" sz="1050" dirty="0"/>
          </a:p>
        </p:txBody>
      </p:sp>
      <p:sp>
        <p:nvSpPr>
          <p:cNvPr id="107" name="四角形: 角を丸くする 106">
            <a:extLst>
              <a:ext uri="{FF2B5EF4-FFF2-40B4-BE49-F238E27FC236}">
                <a16:creationId xmlns:a16="http://schemas.microsoft.com/office/drawing/2014/main" id="{4A1AC675-A858-450F-80A4-7218080AF4C0}"/>
              </a:ext>
            </a:extLst>
          </p:cNvPr>
          <p:cNvSpPr/>
          <p:nvPr/>
        </p:nvSpPr>
        <p:spPr>
          <a:xfrm>
            <a:off x="8261832" y="5482453"/>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Local simulator</a:t>
            </a:r>
          </a:p>
        </p:txBody>
      </p:sp>
      <p:sp>
        <p:nvSpPr>
          <p:cNvPr id="105" name="四角形: 角を丸くする 104">
            <a:extLst>
              <a:ext uri="{FF2B5EF4-FFF2-40B4-BE49-F238E27FC236}">
                <a16:creationId xmlns:a16="http://schemas.microsoft.com/office/drawing/2014/main" id="{C594E14A-52BB-4F1A-9503-A88439E97B8D}"/>
              </a:ext>
            </a:extLst>
          </p:cNvPr>
          <p:cNvSpPr/>
          <p:nvPr/>
        </p:nvSpPr>
        <p:spPr>
          <a:xfrm>
            <a:off x="8246109" y="4337713"/>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Endpoint Devices</a:t>
            </a:r>
          </a:p>
        </p:txBody>
      </p:sp>
      <p:sp>
        <p:nvSpPr>
          <p:cNvPr id="104" name="四角形: 角を丸くする 103">
            <a:extLst>
              <a:ext uri="{FF2B5EF4-FFF2-40B4-BE49-F238E27FC236}">
                <a16:creationId xmlns:a16="http://schemas.microsoft.com/office/drawing/2014/main" id="{22DB1017-6E71-405C-AF5E-4D753AC974F4}"/>
              </a:ext>
            </a:extLst>
          </p:cNvPr>
          <p:cNvSpPr/>
          <p:nvPr/>
        </p:nvSpPr>
        <p:spPr>
          <a:xfrm>
            <a:off x="8239933" y="2343447"/>
            <a:ext cx="1660755"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OCF Smart Home Devices</a:t>
            </a:r>
            <a:endParaRPr kumimoji="1" lang="en-US" altLang="ja-JP" sz="1050" dirty="0"/>
          </a:p>
        </p:txBody>
      </p:sp>
      <p:sp>
        <p:nvSpPr>
          <p:cNvPr id="101" name="四角形: 角を丸くする 100">
            <a:extLst>
              <a:ext uri="{FF2B5EF4-FFF2-40B4-BE49-F238E27FC236}">
                <a16:creationId xmlns:a16="http://schemas.microsoft.com/office/drawing/2014/main" id="{68160E45-1DF4-4366-ADFB-EC90D9089826}"/>
              </a:ext>
            </a:extLst>
          </p:cNvPr>
          <p:cNvSpPr/>
          <p:nvPr/>
        </p:nvSpPr>
        <p:spPr>
          <a:xfrm>
            <a:off x="8236021" y="1363503"/>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TU </a:t>
            </a:r>
            <a:r>
              <a:rPr lang="en-US" altLang="ja-JP" sz="1050" dirty="0"/>
              <a:t>Munich</a:t>
            </a:r>
          </a:p>
          <a:p>
            <a:r>
              <a:rPr kumimoji="1" lang="en-US" altLang="ja-JP" sz="1050" dirty="0"/>
              <a:t>(TBD)</a:t>
            </a:r>
          </a:p>
        </p:txBody>
      </p:sp>
      <p:cxnSp>
        <p:nvCxnSpPr>
          <p:cNvPr id="5" name="直線コネクタ 4">
            <a:extLst>
              <a:ext uri="{FF2B5EF4-FFF2-40B4-BE49-F238E27FC236}">
                <a16:creationId xmlns:a16="http://schemas.microsoft.com/office/drawing/2014/main" id="{84B3994C-D792-4FA4-BDAD-CEF7B07DEB90}"/>
              </a:ext>
            </a:extLst>
          </p:cNvPr>
          <p:cNvCxnSpPr>
            <a:cxnSpLocks/>
          </p:cNvCxnSpPr>
          <p:nvPr/>
        </p:nvCxnSpPr>
        <p:spPr>
          <a:xfrm flipH="1">
            <a:off x="5716914" y="742436"/>
            <a:ext cx="6533" cy="5313009"/>
          </a:xfrm>
          <a:prstGeom prst="line">
            <a:avLst/>
          </a:prstGeom>
          <a:ln w="571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B4A6AE01-594B-4F3F-99BE-D2579A4EEA91}"/>
              </a:ext>
            </a:extLst>
          </p:cNvPr>
          <p:cNvSpPr txBox="1"/>
          <p:nvPr/>
        </p:nvSpPr>
        <p:spPr>
          <a:xfrm>
            <a:off x="7075994" y="787856"/>
            <a:ext cx="998994" cy="269581"/>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workshop site</a:t>
            </a:r>
            <a:endParaRPr kumimoji="1" lang="ja-JP" altLang="en-US" sz="1050" dirty="0">
              <a:latin typeface="Calibri" panose="020F0502020204030204" pitchFamily="34" charset="0"/>
              <a:cs typeface="Calibri" panose="020F0502020204030204" pitchFamily="34" charset="0"/>
            </a:endParaRPr>
          </a:p>
        </p:txBody>
      </p:sp>
      <p:sp>
        <p:nvSpPr>
          <p:cNvPr id="7" name="テキスト ボックス 6">
            <a:extLst>
              <a:ext uri="{FF2B5EF4-FFF2-40B4-BE49-F238E27FC236}">
                <a16:creationId xmlns:a16="http://schemas.microsoft.com/office/drawing/2014/main" id="{482F39EA-B30F-43B4-A46B-FF8273582F76}"/>
              </a:ext>
            </a:extLst>
          </p:cNvPr>
          <p:cNvSpPr txBox="1"/>
          <p:nvPr/>
        </p:nvSpPr>
        <p:spPr>
          <a:xfrm>
            <a:off x="3363521" y="787856"/>
            <a:ext cx="1290339" cy="269581"/>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remote site / cloud</a:t>
            </a:r>
            <a:endParaRPr kumimoji="1" lang="ja-JP" altLang="en-US" sz="1050" dirty="0">
              <a:latin typeface="Calibri" panose="020F0502020204030204" pitchFamily="34" charset="0"/>
              <a:cs typeface="Calibri" panose="020F0502020204030204" pitchFamily="34" charset="0"/>
            </a:endParaRPr>
          </a:p>
        </p:txBody>
      </p:sp>
      <p:sp>
        <p:nvSpPr>
          <p:cNvPr id="9" name="フローチャート: データ 8">
            <a:extLst>
              <a:ext uri="{FF2B5EF4-FFF2-40B4-BE49-F238E27FC236}">
                <a16:creationId xmlns:a16="http://schemas.microsoft.com/office/drawing/2014/main" id="{7C42CD35-9C2D-4D59-91CB-5F2F870A3E35}"/>
              </a:ext>
            </a:extLst>
          </p:cNvPr>
          <p:cNvSpPr/>
          <p:nvPr/>
        </p:nvSpPr>
        <p:spPr>
          <a:xfrm>
            <a:off x="5271266" y="2710039"/>
            <a:ext cx="879783" cy="407460"/>
          </a:xfrm>
          <a:prstGeom prst="flowChartInputOutput">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800" dirty="0" err="1"/>
              <a:t>WiFi</a:t>
            </a:r>
            <a:r>
              <a:rPr lang="en-US" altLang="ja-JP" sz="800" dirty="0"/>
              <a:t> </a:t>
            </a:r>
            <a:r>
              <a:rPr kumimoji="1" lang="en-US" altLang="ja-JP" sz="800" dirty="0"/>
              <a:t>router </a:t>
            </a:r>
          </a:p>
          <a:p>
            <a:pPr algn="ctr"/>
            <a:r>
              <a:rPr kumimoji="1" lang="en-US" altLang="ja-JP" sz="800" dirty="0"/>
              <a:t>(NAT/Firewall) </a:t>
            </a:r>
            <a:endParaRPr kumimoji="1" lang="ja-JP" altLang="en-US" sz="800" dirty="0"/>
          </a:p>
        </p:txBody>
      </p:sp>
      <p:sp>
        <p:nvSpPr>
          <p:cNvPr id="10" name="四角形: 角を丸くする 9">
            <a:extLst>
              <a:ext uri="{FF2B5EF4-FFF2-40B4-BE49-F238E27FC236}">
                <a16:creationId xmlns:a16="http://schemas.microsoft.com/office/drawing/2014/main" id="{69135811-C0AC-40BC-92EB-AF14167E58B6}"/>
              </a:ext>
            </a:extLst>
          </p:cNvPr>
          <p:cNvSpPr/>
          <p:nvPr/>
        </p:nvSpPr>
        <p:spPr>
          <a:xfrm>
            <a:off x="2289020" y="1276540"/>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Oracle</a:t>
            </a:r>
          </a:p>
          <a:p>
            <a:r>
              <a:rPr lang="en-US" altLang="ja-JP" sz="1050" dirty="0"/>
              <a:t>IoT Cloud Service</a:t>
            </a:r>
            <a:endParaRPr kumimoji="1" lang="ja-JP" altLang="en-US" sz="1050" dirty="0"/>
          </a:p>
        </p:txBody>
      </p:sp>
      <p:sp>
        <p:nvSpPr>
          <p:cNvPr id="14" name="四角形: 角を丸くする 13">
            <a:extLst>
              <a:ext uri="{FF2B5EF4-FFF2-40B4-BE49-F238E27FC236}">
                <a16:creationId xmlns:a16="http://schemas.microsoft.com/office/drawing/2014/main" id="{E3E90653-67B1-4A5C-B374-AAC43ED31E85}"/>
              </a:ext>
            </a:extLst>
          </p:cNvPr>
          <p:cNvSpPr/>
          <p:nvPr/>
        </p:nvSpPr>
        <p:spPr>
          <a:xfrm>
            <a:off x="2289020" y="1807311"/>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Siemens</a:t>
            </a:r>
          </a:p>
          <a:p>
            <a:r>
              <a:rPr lang="en-US" altLang="ja-JP" sz="1050" dirty="0"/>
              <a:t>Industry Automation</a:t>
            </a:r>
            <a:endParaRPr kumimoji="1" lang="en-US" altLang="ja-JP" sz="1050" dirty="0"/>
          </a:p>
        </p:txBody>
      </p:sp>
      <p:sp>
        <p:nvSpPr>
          <p:cNvPr id="15" name="四角形: 角を丸くする 14">
            <a:extLst>
              <a:ext uri="{FF2B5EF4-FFF2-40B4-BE49-F238E27FC236}">
                <a16:creationId xmlns:a16="http://schemas.microsoft.com/office/drawing/2014/main" id="{434042A0-D85F-43AC-94A4-3150D2B678FC}"/>
              </a:ext>
            </a:extLst>
          </p:cNvPr>
          <p:cNvSpPr/>
          <p:nvPr/>
        </p:nvSpPr>
        <p:spPr>
          <a:xfrm>
            <a:off x="8217973" y="1322551"/>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TU </a:t>
            </a:r>
            <a:r>
              <a:rPr lang="en-US" altLang="ja-JP" sz="1050" dirty="0"/>
              <a:t>Munich</a:t>
            </a:r>
          </a:p>
          <a:p>
            <a:r>
              <a:rPr kumimoji="1" lang="en-US" altLang="ja-JP" sz="1050" dirty="0"/>
              <a:t>(TBD)</a:t>
            </a:r>
          </a:p>
        </p:txBody>
      </p:sp>
      <p:sp>
        <p:nvSpPr>
          <p:cNvPr id="16" name="四角形: 角を丸くする 15">
            <a:extLst>
              <a:ext uri="{FF2B5EF4-FFF2-40B4-BE49-F238E27FC236}">
                <a16:creationId xmlns:a16="http://schemas.microsoft.com/office/drawing/2014/main" id="{60AA459F-D8F3-4B66-B21B-2C47DCB21705}"/>
              </a:ext>
            </a:extLst>
          </p:cNvPr>
          <p:cNvSpPr/>
          <p:nvPr/>
        </p:nvSpPr>
        <p:spPr>
          <a:xfrm>
            <a:off x="4284300" y="1807140"/>
            <a:ext cx="986966"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kumimoji="1" lang="en-US" altLang="ja-JP" sz="1050" dirty="0"/>
              <a:t>OC</a:t>
            </a:r>
            <a:r>
              <a:rPr lang="en-US" altLang="ja-JP" sz="1050" dirty="0"/>
              <a:t>F Bridge</a:t>
            </a:r>
            <a:endParaRPr kumimoji="1" lang="en-US" altLang="ja-JP" sz="1050" dirty="0"/>
          </a:p>
        </p:txBody>
      </p:sp>
      <p:sp>
        <p:nvSpPr>
          <p:cNvPr id="17" name="四角形: 角を丸くする 16">
            <a:extLst>
              <a:ext uri="{FF2B5EF4-FFF2-40B4-BE49-F238E27FC236}">
                <a16:creationId xmlns:a16="http://schemas.microsoft.com/office/drawing/2014/main" id="{3BF22C54-0349-44B6-96B0-0ADE20CFE77C}"/>
              </a:ext>
            </a:extLst>
          </p:cNvPr>
          <p:cNvSpPr/>
          <p:nvPr/>
        </p:nvSpPr>
        <p:spPr>
          <a:xfrm>
            <a:off x="8217973" y="1807311"/>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Person Recognition</a:t>
            </a:r>
            <a:endParaRPr kumimoji="1" lang="en-US" altLang="ja-JP" sz="1050" dirty="0"/>
          </a:p>
        </p:txBody>
      </p:sp>
      <p:sp>
        <p:nvSpPr>
          <p:cNvPr id="18" name="四角形: 角を丸くする 17">
            <a:extLst>
              <a:ext uri="{FF2B5EF4-FFF2-40B4-BE49-F238E27FC236}">
                <a16:creationId xmlns:a16="http://schemas.microsoft.com/office/drawing/2014/main" id="{851FFDAD-A1EF-443C-964A-3690B5834BBA}"/>
              </a:ext>
            </a:extLst>
          </p:cNvPr>
          <p:cNvSpPr/>
          <p:nvPr/>
        </p:nvSpPr>
        <p:spPr>
          <a:xfrm>
            <a:off x="8217972" y="2303193"/>
            <a:ext cx="1660755"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OCF Smart Home Devices</a:t>
            </a:r>
            <a:endParaRPr kumimoji="1" lang="en-US" altLang="ja-JP" sz="1050" dirty="0"/>
          </a:p>
        </p:txBody>
      </p:sp>
      <p:sp>
        <p:nvSpPr>
          <p:cNvPr id="19" name="四角形: 角を丸くする 18">
            <a:extLst>
              <a:ext uri="{FF2B5EF4-FFF2-40B4-BE49-F238E27FC236}">
                <a16:creationId xmlns:a16="http://schemas.microsoft.com/office/drawing/2014/main" id="{CCCC87FA-051F-4CFC-BE03-E2847188E422}"/>
              </a:ext>
            </a:extLst>
          </p:cNvPr>
          <p:cNvSpPr/>
          <p:nvPr/>
        </p:nvSpPr>
        <p:spPr>
          <a:xfrm>
            <a:off x="8217973" y="2799075"/>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Web Camera</a:t>
            </a:r>
            <a:endParaRPr kumimoji="1" lang="en-US" altLang="ja-JP" sz="1050" dirty="0"/>
          </a:p>
        </p:txBody>
      </p:sp>
      <p:sp>
        <p:nvSpPr>
          <p:cNvPr id="20" name="四角形: 角を丸くする 19">
            <a:extLst>
              <a:ext uri="{FF2B5EF4-FFF2-40B4-BE49-F238E27FC236}">
                <a16:creationId xmlns:a16="http://schemas.microsoft.com/office/drawing/2014/main" id="{49258F74-BE75-4DA0-AFCF-05FA518E24C9}"/>
              </a:ext>
            </a:extLst>
          </p:cNvPr>
          <p:cNvSpPr/>
          <p:nvPr/>
        </p:nvSpPr>
        <p:spPr>
          <a:xfrm>
            <a:off x="8217973" y="3294958"/>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Voice Output</a:t>
            </a:r>
          </a:p>
        </p:txBody>
      </p:sp>
      <p:sp>
        <p:nvSpPr>
          <p:cNvPr id="21" name="四角形: 角を丸くする 20">
            <a:extLst>
              <a:ext uri="{FF2B5EF4-FFF2-40B4-BE49-F238E27FC236}">
                <a16:creationId xmlns:a16="http://schemas.microsoft.com/office/drawing/2014/main" id="{9E7DA545-26EF-4C87-916B-2A5DD4ACBD16}"/>
              </a:ext>
            </a:extLst>
          </p:cNvPr>
          <p:cNvSpPr/>
          <p:nvPr/>
        </p:nvSpPr>
        <p:spPr>
          <a:xfrm>
            <a:off x="8217973" y="3790840"/>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Solar Power System</a:t>
            </a:r>
          </a:p>
        </p:txBody>
      </p:sp>
      <p:sp>
        <p:nvSpPr>
          <p:cNvPr id="22" name="四角形: 角を丸くする 21">
            <a:extLst>
              <a:ext uri="{FF2B5EF4-FFF2-40B4-BE49-F238E27FC236}">
                <a16:creationId xmlns:a16="http://schemas.microsoft.com/office/drawing/2014/main" id="{32E364FD-1B4D-43CE-8AF8-6BC64E8C80D6}"/>
              </a:ext>
            </a:extLst>
          </p:cNvPr>
          <p:cNvSpPr/>
          <p:nvPr/>
        </p:nvSpPr>
        <p:spPr>
          <a:xfrm>
            <a:off x="6168696" y="4327799"/>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Hitachi</a:t>
            </a:r>
          </a:p>
          <a:p>
            <a:r>
              <a:rPr lang="en-US" altLang="ja-JP" sz="1050" dirty="0"/>
              <a:t>Node-RED </a:t>
            </a:r>
          </a:p>
        </p:txBody>
      </p:sp>
      <p:sp>
        <p:nvSpPr>
          <p:cNvPr id="23" name="四角形: 角を丸くする 22">
            <a:extLst>
              <a:ext uri="{FF2B5EF4-FFF2-40B4-BE49-F238E27FC236}">
                <a16:creationId xmlns:a16="http://schemas.microsoft.com/office/drawing/2014/main" id="{86A090F1-97CE-42BF-9B64-557DA399277E}"/>
              </a:ext>
            </a:extLst>
          </p:cNvPr>
          <p:cNvSpPr/>
          <p:nvPr/>
        </p:nvSpPr>
        <p:spPr>
          <a:xfrm>
            <a:off x="4284300" y="3519681"/>
            <a:ext cx="986966"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Remote Proxy</a:t>
            </a:r>
          </a:p>
        </p:txBody>
      </p:sp>
      <p:sp>
        <p:nvSpPr>
          <p:cNvPr id="24" name="四角形: 角を丸くする 23">
            <a:extLst>
              <a:ext uri="{FF2B5EF4-FFF2-40B4-BE49-F238E27FC236}">
                <a16:creationId xmlns:a16="http://schemas.microsoft.com/office/drawing/2014/main" id="{588923AF-F74F-44E4-B031-2C4FA0D7B7F9}"/>
              </a:ext>
            </a:extLst>
          </p:cNvPr>
          <p:cNvSpPr/>
          <p:nvPr/>
        </p:nvSpPr>
        <p:spPr>
          <a:xfrm>
            <a:off x="6174021" y="3519681"/>
            <a:ext cx="878702"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Local Proxy</a:t>
            </a:r>
          </a:p>
        </p:txBody>
      </p:sp>
      <p:sp>
        <p:nvSpPr>
          <p:cNvPr id="25" name="吹き出し: 四角形 24">
            <a:extLst>
              <a:ext uri="{FF2B5EF4-FFF2-40B4-BE49-F238E27FC236}">
                <a16:creationId xmlns:a16="http://schemas.microsoft.com/office/drawing/2014/main" id="{036DC8DB-D2EA-4669-AAD4-A1F87E5832F9}"/>
              </a:ext>
            </a:extLst>
          </p:cNvPr>
          <p:cNvSpPr/>
          <p:nvPr/>
        </p:nvSpPr>
        <p:spPr>
          <a:xfrm>
            <a:off x="10395789" y="2041355"/>
            <a:ext cx="1479456" cy="1325070"/>
          </a:xfrm>
          <a:prstGeom prst="wedgeRectCallout">
            <a:avLst>
              <a:gd name="adj1" fmla="val -97824"/>
              <a:gd name="adj2" fmla="val -12721"/>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solidFill>
                  <a:srgbClr val="24292E"/>
                </a:solidFill>
                <a:latin typeface="-apple-system"/>
              </a:rPr>
              <a:t>Light 1, 2</a:t>
            </a:r>
          </a:p>
          <a:p>
            <a:pPr>
              <a:buFont typeface="Arial" panose="020B0604020202020204" pitchFamily="34" charset="0"/>
              <a:buChar char="•"/>
            </a:pPr>
            <a:r>
              <a:rPr lang="en-US" altLang="ja-JP" sz="1050" dirty="0">
                <a:solidFill>
                  <a:srgbClr val="24292E"/>
                </a:solidFill>
                <a:latin typeface="-apple-system"/>
              </a:rPr>
              <a:t>LED 1,2,3,4</a:t>
            </a:r>
          </a:p>
          <a:p>
            <a:pPr>
              <a:buFont typeface="Arial" panose="020B0604020202020204" pitchFamily="34" charset="0"/>
              <a:buChar char="•"/>
            </a:pPr>
            <a:r>
              <a:rPr lang="en-US" altLang="ja-JP" sz="1050" dirty="0">
                <a:solidFill>
                  <a:srgbClr val="24292E"/>
                </a:solidFill>
                <a:latin typeface="-apple-system"/>
              </a:rPr>
              <a:t>RGB LED</a:t>
            </a:r>
          </a:p>
          <a:p>
            <a:pPr>
              <a:buFont typeface="Arial" panose="020B0604020202020204" pitchFamily="34" charset="0"/>
              <a:buChar char="•"/>
            </a:pPr>
            <a:r>
              <a:rPr lang="en-US" altLang="ja-JP" sz="1050" dirty="0">
                <a:solidFill>
                  <a:srgbClr val="24292E"/>
                </a:solidFill>
                <a:latin typeface="-apple-system"/>
              </a:rPr>
              <a:t>Push button 1,2</a:t>
            </a:r>
          </a:p>
          <a:p>
            <a:pPr>
              <a:buFont typeface="Arial" panose="020B0604020202020204" pitchFamily="34" charset="0"/>
              <a:buChar char="•"/>
            </a:pPr>
            <a:r>
              <a:rPr lang="en-US" altLang="ja-JP" sz="1050" dirty="0">
                <a:solidFill>
                  <a:srgbClr val="24292E"/>
                </a:solidFill>
                <a:latin typeface="-apple-system"/>
              </a:rPr>
              <a:t>PIR sensor 1,2</a:t>
            </a:r>
          </a:p>
          <a:p>
            <a:pPr>
              <a:buFont typeface="Arial" panose="020B0604020202020204" pitchFamily="34" charset="0"/>
              <a:buChar char="•"/>
            </a:pPr>
            <a:r>
              <a:rPr lang="en-US" altLang="ja-JP" sz="1050" dirty="0">
                <a:solidFill>
                  <a:srgbClr val="24292E"/>
                </a:solidFill>
                <a:latin typeface="-apple-system"/>
              </a:rPr>
              <a:t>Temp sensors 1,2</a:t>
            </a:r>
          </a:p>
          <a:p>
            <a:pPr>
              <a:buFont typeface="Arial" panose="020B0604020202020204" pitchFamily="34" charset="0"/>
              <a:buChar char="•"/>
            </a:pPr>
            <a:r>
              <a:rPr lang="en-US" altLang="ja-JP" sz="1050" dirty="0">
                <a:solidFill>
                  <a:srgbClr val="24292E"/>
                </a:solidFill>
                <a:latin typeface="-apple-system"/>
              </a:rPr>
              <a:t>Buzzer</a:t>
            </a:r>
            <a:endParaRPr kumimoji="1" lang="ja-JP" altLang="en-US" sz="1050" dirty="0"/>
          </a:p>
        </p:txBody>
      </p:sp>
      <p:sp>
        <p:nvSpPr>
          <p:cNvPr id="27" name="四角形: 角を丸くする 26">
            <a:extLst>
              <a:ext uri="{FF2B5EF4-FFF2-40B4-BE49-F238E27FC236}">
                <a16:creationId xmlns:a16="http://schemas.microsoft.com/office/drawing/2014/main" id="{90EDE05C-29B7-4FBF-8347-2E9D3919FDC0}"/>
              </a:ext>
            </a:extLst>
          </p:cNvPr>
          <p:cNvSpPr/>
          <p:nvPr/>
        </p:nvSpPr>
        <p:spPr>
          <a:xfrm>
            <a:off x="8217972" y="4300352"/>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Endpoint Devices</a:t>
            </a:r>
          </a:p>
        </p:txBody>
      </p:sp>
      <p:sp>
        <p:nvSpPr>
          <p:cNvPr id="26" name="吹き出し: 四角形 25">
            <a:extLst>
              <a:ext uri="{FF2B5EF4-FFF2-40B4-BE49-F238E27FC236}">
                <a16:creationId xmlns:a16="http://schemas.microsoft.com/office/drawing/2014/main" id="{609D28E7-074F-48D3-AA72-B5C7A2C86505}"/>
              </a:ext>
            </a:extLst>
          </p:cNvPr>
          <p:cNvSpPr/>
          <p:nvPr/>
        </p:nvSpPr>
        <p:spPr>
          <a:xfrm>
            <a:off x="10395788" y="3943688"/>
            <a:ext cx="1684595" cy="818101"/>
          </a:xfrm>
          <a:prstGeom prst="wedgeRectCallout">
            <a:avLst>
              <a:gd name="adj1" fmla="val -113551"/>
              <a:gd name="adj2" fmla="val 21988"/>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Rotating light</a:t>
            </a:r>
          </a:p>
          <a:p>
            <a:pPr>
              <a:buFont typeface="Arial" panose="020B0604020202020204" pitchFamily="34" charset="0"/>
              <a:buChar char="•"/>
            </a:pPr>
            <a:r>
              <a:rPr lang="en-US" altLang="ja-JP" sz="1050" dirty="0"/>
              <a:t>Sensor for factories</a:t>
            </a:r>
          </a:p>
          <a:p>
            <a:pPr>
              <a:buFont typeface="Arial" panose="020B0604020202020204" pitchFamily="34" charset="0"/>
              <a:buChar char="•"/>
            </a:pPr>
            <a:r>
              <a:rPr kumimoji="1" lang="en-US" altLang="ja-JP" sz="1050" dirty="0"/>
              <a:t>S</a:t>
            </a:r>
            <a:r>
              <a:rPr lang="en-US" altLang="ja-JP" sz="1050" dirty="0"/>
              <a:t>ensor for horticulture</a:t>
            </a:r>
          </a:p>
          <a:p>
            <a:pPr>
              <a:buFont typeface="Arial" panose="020B0604020202020204" pitchFamily="34" charset="0"/>
              <a:buChar char="•"/>
            </a:pPr>
            <a:r>
              <a:rPr kumimoji="1" lang="en-US" altLang="ja-JP" sz="1050" dirty="0"/>
              <a:t>USB </a:t>
            </a:r>
            <a:r>
              <a:rPr lang="en-US" altLang="ja-JP" sz="1050" dirty="0"/>
              <a:t>buzzer and light</a:t>
            </a:r>
          </a:p>
          <a:p>
            <a:pPr>
              <a:buFont typeface="Arial" panose="020B0604020202020204" pitchFamily="34" charset="0"/>
              <a:buChar char="•"/>
            </a:pPr>
            <a:r>
              <a:rPr kumimoji="1" lang="en-US" altLang="ja-JP" sz="1050" dirty="0"/>
              <a:t>Wearable sensors</a:t>
            </a:r>
            <a:endParaRPr kumimoji="1" lang="ja-JP" altLang="en-US" sz="1050" dirty="0"/>
          </a:p>
        </p:txBody>
      </p:sp>
      <p:sp>
        <p:nvSpPr>
          <p:cNvPr id="28" name="四角形: 角を丸くする 27">
            <a:extLst>
              <a:ext uri="{FF2B5EF4-FFF2-40B4-BE49-F238E27FC236}">
                <a16:creationId xmlns:a16="http://schemas.microsoft.com/office/drawing/2014/main" id="{438A392E-43C1-4491-8D73-D887CAE32705}"/>
              </a:ext>
            </a:extLst>
          </p:cNvPr>
          <p:cNvSpPr/>
          <p:nvPr/>
        </p:nvSpPr>
        <p:spPr>
          <a:xfrm>
            <a:off x="2289020" y="3519681"/>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Cloud Devices</a:t>
            </a:r>
          </a:p>
        </p:txBody>
      </p:sp>
      <p:sp>
        <p:nvSpPr>
          <p:cNvPr id="29" name="吹き出し: 四角形 28">
            <a:extLst>
              <a:ext uri="{FF2B5EF4-FFF2-40B4-BE49-F238E27FC236}">
                <a16:creationId xmlns:a16="http://schemas.microsoft.com/office/drawing/2014/main" id="{D49B9DA9-E10C-42BB-90D2-3002AC335AD7}"/>
              </a:ext>
            </a:extLst>
          </p:cNvPr>
          <p:cNvSpPr/>
          <p:nvPr/>
        </p:nvSpPr>
        <p:spPr>
          <a:xfrm>
            <a:off x="611429" y="3373432"/>
            <a:ext cx="1289782" cy="622046"/>
          </a:xfrm>
          <a:prstGeom prst="wedgeRectCallout">
            <a:avLst>
              <a:gd name="adj1" fmla="val 85049"/>
              <a:gd name="adj2" fmla="val -2533"/>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LED</a:t>
            </a:r>
          </a:p>
          <a:p>
            <a:pPr>
              <a:buFont typeface="Arial" panose="020B0604020202020204" pitchFamily="34" charset="0"/>
              <a:buChar char="•"/>
            </a:pPr>
            <a:r>
              <a:rPr lang="en-US" altLang="ja-JP" sz="1050" dirty="0"/>
              <a:t>Air conditioner</a:t>
            </a:r>
          </a:p>
          <a:p>
            <a:pPr>
              <a:buFont typeface="Arial" panose="020B0604020202020204" pitchFamily="34" charset="0"/>
              <a:buChar char="•"/>
            </a:pPr>
            <a:r>
              <a:rPr kumimoji="1" lang="en-US" altLang="ja-JP" sz="1050" dirty="0"/>
              <a:t>Powe</a:t>
            </a:r>
            <a:r>
              <a:rPr lang="en-US" altLang="ja-JP" sz="1050" dirty="0"/>
              <a:t>r </a:t>
            </a:r>
            <a:r>
              <a:rPr kumimoji="1" lang="en-US" altLang="ja-JP" sz="1050" dirty="0"/>
              <a:t>Monitor</a:t>
            </a:r>
            <a:endParaRPr kumimoji="1" lang="ja-JP" altLang="en-US" sz="1050" dirty="0"/>
          </a:p>
          <a:p>
            <a:pPr>
              <a:buFont typeface="Arial" panose="020B0604020202020204" pitchFamily="34" charset="0"/>
              <a:buChar char="•"/>
            </a:pPr>
            <a:r>
              <a:rPr lang="en-US" altLang="ja-JP" sz="1050" dirty="0"/>
              <a:t>Blind (open/close)</a:t>
            </a:r>
          </a:p>
        </p:txBody>
      </p:sp>
      <p:sp>
        <p:nvSpPr>
          <p:cNvPr id="30" name="四角形: 角を丸くする 29">
            <a:extLst>
              <a:ext uri="{FF2B5EF4-FFF2-40B4-BE49-F238E27FC236}">
                <a16:creationId xmlns:a16="http://schemas.microsoft.com/office/drawing/2014/main" id="{3CDDC691-EB27-46FB-BFAA-38CA1371AD1D}"/>
              </a:ext>
            </a:extLst>
          </p:cNvPr>
          <p:cNvSpPr/>
          <p:nvPr/>
        </p:nvSpPr>
        <p:spPr>
          <a:xfrm>
            <a:off x="2289020" y="4200114"/>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Smart home lab</a:t>
            </a:r>
          </a:p>
        </p:txBody>
      </p:sp>
      <p:sp>
        <p:nvSpPr>
          <p:cNvPr id="31" name="吹き出し: 四角形 30">
            <a:extLst>
              <a:ext uri="{FF2B5EF4-FFF2-40B4-BE49-F238E27FC236}">
                <a16:creationId xmlns:a16="http://schemas.microsoft.com/office/drawing/2014/main" id="{7DA974CD-6E57-418C-92A9-4301AC66C29C}"/>
              </a:ext>
            </a:extLst>
          </p:cNvPr>
          <p:cNvSpPr/>
          <p:nvPr/>
        </p:nvSpPr>
        <p:spPr>
          <a:xfrm>
            <a:off x="216619" y="4138448"/>
            <a:ext cx="1684595" cy="937334"/>
          </a:xfrm>
          <a:prstGeom prst="wedgeRectCallout">
            <a:avLst>
              <a:gd name="adj1" fmla="val 76792"/>
              <a:gd name="adj2" fmla="val -21540"/>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a:p>
            <a:pPr>
              <a:buFont typeface="Arial" panose="020B0604020202020204" pitchFamily="34" charset="0"/>
              <a:buChar char="•"/>
            </a:pPr>
            <a:r>
              <a:rPr lang="en-US" altLang="ja-JP" sz="1050" dirty="0"/>
              <a:t>Robotics Cleaner</a:t>
            </a:r>
          </a:p>
          <a:p>
            <a:pPr>
              <a:buFont typeface="Arial" panose="020B0604020202020204" pitchFamily="34" charset="0"/>
              <a:buChar char="•"/>
            </a:pPr>
            <a:r>
              <a:rPr lang="en-US" altLang="ja-JP" sz="1050" dirty="0"/>
              <a:t>Bulletin Board 1</a:t>
            </a:r>
          </a:p>
          <a:p>
            <a:pPr>
              <a:buFont typeface="Arial" panose="020B0604020202020204" pitchFamily="34" charset="0"/>
              <a:buChar char="•"/>
            </a:pPr>
            <a:r>
              <a:rPr lang="en-US" altLang="ja-JP" sz="1050" dirty="0"/>
              <a:t>Bulletin Board 2</a:t>
            </a:r>
          </a:p>
          <a:p>
            <a:pPr>
              <a:buFont typeface="Arial" panose="020B0604020202020204" pitchFamily="34" charset="0"/>
              <a:buChar char="•"/>
            </a:pPr>
            <a:r>
              <a:rPr lang="en-US" altLang="ja-JP" sz="1050" dirty="0"/>
              <a:t>Philips Hue lighting</a:t>
            </a:r>
            <a:endParaRPr kumimoji="1" lang="ja-JP" altLang="en-US" sz="1050" dirty="0"/>
          </a:p>
        </p:txBody>
      </p:sp>
      <p:sp>
        <p:nvSpPr>
          <p:cNvPr id="32" name="四角形: 角を丸くする 31">
            <a:extLst>
              <a:ext uri="{FF2B5EF4-FFF2-40B4-BE49-F238E27FC236}">
                <a16:creationId xmlns:a16="http://schemas.microsoft.com/office/drawing/2014/main" id="{0B0E3AAC-F422-46B3-AF73-9E140FD7C187}"/>
              </a:ext>
            </a:extLst>
          </p:cNvPr>
          <p:cNvSpPr/>
          <p:nvPr/>
        </p:nvSpPr>
        <p:spPr>
          <a:xfrm>
            <a:off x="8217972" y="4871721"/>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Bulletin Board 3</a:t>
            </a:r>
          </a:p>
        </p:txBody>
      </p:sp>
      <p:sp>
        <p:nvSpPr>
          <p:cNvPr id="33" name="四角形: 角を丸くする 32">
            <a:extLst>
              <a:ext uri="{FF2B5EF4-FFF2-40B4-BE49-F238E27FC236}">
                <a16:creationId xmlns:a16="http://schemas.microsoft.com/office/drawing/2014/main" id="{AA563418-978E-4CC7-9AE0-10CD55FF9F2E}"/>
              </a:ext>
            </a:extLst>
          </p:cNvPr>
          <p:cNvSpPr/>
          <p:nvPr/>
        </p:nvSpPr>
        <p:spPr>
          <a:xfrm>
            <a:off x="2289020" y="4972517"/>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Online simulator</a:t>
            </a:r>
          </a:p>
        </p:txBody>
      </p:sp>
      <p:sp>
        <p:nvSpPr>
          <p:cNvPr id="34" name="吹き出し: 四角形 33">
            <a:extLst>
              <a:ext uri="{FF2B5EF4-FFF2-40B4-BE49-F238E27FC236}">
                <a16:creationId xmlns:a16="http://schemas.microsoft.com/office/drawing/2014/main" id="{15EF16CB-6324-4910-97D9-D11CB3561EFC}"/>
              </a:ext>
            </a:extLst>
          </p:cNvPr>
          <p:cNvSpPr/>
          <p:nvPr/>
        </p:nvSpPr>
        <p:spPr>
          <a:xfrm>
            <a:off x="216616" y="5270543"/>
            <a:ext cx="1684595" cy="784902"/>
          </a:xfrm>
          <a:prstGeom prst="wedgeRectCallout">
            <a:avLst>
              <a:gd name="adj1" fmla="val 79044"/>
              <a:gd name="adj2" fmla="val -62073"/>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a:p>
            <a:pPr>
              <a:buFont typeface="Arial" panose="020B0604020202020204" pitchFamily="34" charset="0"/>
              <a:buChar char="•"/>
            </a:pPr>
            <a:r>
              <a:rPr lang="en-US" altLang="ja-JP" sz="1050" dirty="0"/>
              <a:t>Robotics Cleaner</a:t>
            </a:r>
          </a:p>
          <a:p>
            <a:pPr>
              <a:buFont typeface="Arial" panose="020B0604020202020204" pitchFamily="34" charset="0"/>
              <a:buChar char="•"/>
            </a:pPr>
            <a:r>
              <a:rPr lang="en-US" altLang="ja-JP" sz="1050" dirty="0"/>
              <a:t>Philips Hue lighting</a:t>
            </a:r>
          </a:p>
          <a:p>
            <a:pPr>
              <a:buFont typeface="Arial" panose="020B0604020202020204" pitchFamily="34" charset="0"/>
              <a:buChar char="•"/>
            </a:pPr>
            <a:r>
              <a:rPr lang="en-US" altLang="ja-JP" sz="1050" dirty="0"/>
              <a:t>Room lighting</a:t>
            </a:r>
            <a:endParaRPr kumimoji="1" lang="ja-JP" altLang="en-US" sz="1050" dirty="0"/>
          </a:p>
        </p:txBody>
      </p:sp>
      <p:sp>
        <p:nvSpPr>
          <p:cNvPr id="35" name="四角形: 角を丸くする 34">
            <a:extLst>
              <a:ext uri="{FF2B5EF4-FFF2-40B4-BE49-F238E27FC236}">
                <a16:creationId xmlns:a16="http://schemas.microsoft.com/office/drawing/2014/main" id="{290BBE15-644C-40AC-8340-BBE5CF64B195}"/>
              </a:ext>
            </a:extLst>
          </p:cNvPr>
          <p:cNvSpPr/>
          <p:nvPr/>
        </p:nvSpPr>
        <p:spPr>
          <a:xfrm>
            <a:off x="8217971" y="5443090"/>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Local simulator</a:t>
            </a:r>
          </a:p>
        </p:txBody>
      </p:sp>
      <p:sp>
        <p:nvSpPr>
          <p:cNvPr id="36" name="吹き出し: 四角形 35">
            <a:extLst>
              <a:ext uri="{FF2B5EF4-FFF2-40B4-BE49-F238E27FC236}">
                <a16:creationId xmlns:a16="http://schemas.microsoft.com/office/drawing/2014/main" id="{6F3CF420-59A4-4FAB-A239-0CC809D9A765}"/>
              </a:ext>
            </a:extLst>
          </p:cNvPr>
          <p:cNvSpPr/>
          <p:nvPr/>
        </p:nvSpPr>
        <p:spPr>
          <a:xfrm>
            <a:off x="10395789" y="5280994"/>
            <a:ext cx="1684595" cy="971700"/>
          </a:xfrm>
          <a:prstGeom prst="wedgeRectCallout">
            <a:avLst>
              <a:gd name="adj1" fmla="val -102232"/>
              <a:gd name="adj2" fmla="val -5327"/>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a:p>
            <a:pPr>
              <a:buFont typeface="Arial" panose="020B0604020202020204" pitchFamily="34" charset="0"/>
              <a:buChar char="•"/>
            </a:pPr>
            <a:r>
              <a:rPr lang="en-US" altLang="ja-JP" sz="1050" dirty="0"/>
              <a:t>Robotics Cleaner</a:t>
            </a:r>
          </a:p>
          <a:p>
            <a:pPr>
              <a:buFont typeface="Arial" panose="020B0604020202020204" pitchFamily="34" charset="0"/>
              <a:buChar char="•"/>
            </a:pPr>
            <a:r>
              <a:rPr lang="en-US" altLang="ja-JP" sz="1050" dirty="0"/>
              <a:t>Philips Hue lighting</a:t>
            </a:r>
          </a:p>
          <a:p>
            <a:pPr>
              <a:buFont typeface="Arial" panose="020B0604020202020204" pitchFamily="34" charset="0"/>
              <a:buChar char="•"/>
            </a:pPr>
            <a:r>
              <a:rPr lang="en-US" altLang="ja-JP" sz="1050" dirty="0"/>
              <a:t>Room lighting</a:t>
            </a:r>
          </a:p>
          <a:p>
            <a:pPr>
              <a:buFont typeface="Arial" panose="020B0604020202020204" pitchFamily="34" charset="0"/>
              <a:buChar char="•"/>
            </a:pPr>
            <a:r>
              <a:rPr kumimoji="1" lang="en-US" altLang="ja-JP" sz="1050" dirty="0"/>
              <a:t>… and mo</a:t>
            </a:r>
            <a:r>
              <a:rPr lang="en-US" altLang="ja-JP" sz="1050" dirty="0"/>
              <a:t>re</a:t>
            </a:r>
            <a:endParaRPr kumimoji="1" lang="ja-JP" altLang="en-US" sz="1050" dirty="0"/>
          </a:p>
        </p:txBody>
      </p:sp>
      <p:cxnSp>
        <p:nvCxnSpPr>
          <p:cNvPr id="80" name="コネクタ: カギ線 79">
            <a:extLst>
              <a:ext uri="{FF2B5EF4-FFF2-40B4-BE49-F238E27FC236}">
                <a16:creationId xmlns:a16="http://schemas.microsoft.com/office/drawing/2014/main" id="{85143C46-2C49-40B5-B706-02AF1BD59DB8}"/>
              </a:ext>
            </a:extLst>
          </p:cNvPr>
          <p:cNvCxnSpPr>
            <a:stCxn id="14" idx="3"/>
          </p:cNvCxnSpPr>
          <p:nvPr/>
        </p:nvCxnSpPr>
        <p:spPr>
          <a:xfrm>
            <a:off x="3691221" y="2011947"/>
            <a:ext cx="91265" cy="90182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586B2C4C-E3F6-4DE9-99B1-00E481232212}"/>
              </a:ext>
            </a:extLst>
          </p:cNvPr>
          <p:cNvCxnSpPr>
            <a:cxnSpLocks/>
            <a:stCxn id="10" idx="3"/>
          </p:cNvCxnSpPr>
          <p:nvPr/>
        </p:nvCxnSpPr>
        <p:spPr>
          <a:xfrm>
            <a:off x="3691221" y="1481177"/>
            <a:ext cx="213222" cy="13178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C7846B90-AAC6-4E79-B3A5-8617CC3A1A34}"/>
              </a:ext>
            </a:extLst>
          </p:cNvPr>
          <p:cNvCxnSpPr>
            <a:cxnSpLocks/>
            <a:stCxn id="28" idx="3"/>
          </p:cNvCxnSpPr>
          <p:nvPr/>
        </p:nvCxnSpPr>
        <p:spPr>
          <a:xfrm flipV="1">
            <a:off x="3691219" y="3117500"/>
            <a:ext cx="91265" cy="6068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7" name="コネクタ: カギ線 86">
            <a:extLst>
              <a:ext uri="{FF2B5EF4-FFF2-40B4-BE49-F238E27FC236}">
                <a16:creationId xmlns:a16="http://schemas.microsoft.com/office/drawing/2014/main" id="{13AA21DE-66E9-4D34-8745-001F4407EE90}"/>
              </a:ext>
            </a:extLst>
          </p:cNvPr>
          <p:cNvCxnSpPr>
            <a:cxnSpLocks/>
            <a:stCxn id="30" idx="3"/>
          </p:cNvCxnSpPr>
          <p:nvPr/>
        </p:nvCxnSpPr>
        <p:spPr>
          <a:xfrm flipV="1">
            <a:off x="3691219" y="3117500"/>
            <a:ext cx="213224" cy="128725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C550AE53-F948-4145-848C-14C528AD04E2}"/>
              </a:ext>
            </a:extLst>
          </p:cNvPr>
          <p:cNvCxnSpPr>
            <a:cxnSpLocks/>
            <a:stCxn id="33" idx="3"/>
          </p:cNvCxnSpPr>
          <p:nvPr/>
        </p:nvCxnSpPr>
        <p:spPr>
          <a:xfrm flipV="1">
            <a:off x="3691219" y="3117500"/>
            <a:ext cx="338287" cy="205965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FEED704B-0919-4C11-BF53-41A343F5C030}"/>
              </a:ext>
            </a:extLst>
          </p:cNvPr>
          <p:cNvCxnSpPr>
            <a:cxnSpLocks/>
            <a:stCxn id="23" idx="1"/>
          </p:cNvCxnSpPr>
          <p:nvPr/>
        </p:nvCxnSpPr>
        <p:spPr>
          <a:xfrm rot="10800000">
            <a:off x="4124881" y="3117501"/>
            <a:ext cx="159420" cy="6068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AA6A8B8C-1480-409D-932C-9CD2B4C9328C}"/>
              </a:ext>
            </a:extLst>
          </p:cNvPr>
          <p:cNvCxnSpPr/>
          <p:nvPr/>
        </p:nvCxnSpPr>
        <p:spPr>
          <a:xfrm>
            <a:off x="4914208" y="2913770"/>
            <a:ext cx="463096"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吹き出し: 四角形 97">
            <a:extLst>
              <a:ext uri="{FF2B5EF4-FFF2-40B4-BE49-F238E27FC236}">
                <a16:creationId xmlns:a16="http://schemas.microsoft.com/office/drawing/2014/main" id="{658D814F-D002-481C-9360-6B7FCF653538}"/>
              </a:ext>
            </a:extLst>
          </p:cNvPr>
          <p:cNvSpPr/>
          <p:nvPr/>
        </p:nvSpPr>
        <p:spPr>
          <a:xfrm>
            <a:off x="117544" y="592686"/>
            <a:ext cx="1684595" cy="868756"/>
          </a:xfrm>
          <a:prstGeom prst="wedgeRectCallout">
            <a:avLst>
              <a:gd name="adj1" fmla="val 83062"/>
              <a:gd name="adj2" fmla="val 38161"/>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HVAC Shared</a:t>
            </a:r>
          </a:p>
          <a:p>
            <a:pPr>
              <a:buFont typeface="Arial" panose="020B0604020202020204" pitchFamily="34" charset="0"/>
              <a:buChar char="•"/>
            </a:pPr>
            <a:r>
              <a:rPr lang="en-US" altLang="ja-JP" sz="1050" dirty="0"/>
              <a:t>Pump F,H,I,P,S,ST</a:t>
            </a:r>
          </a:p>
          <a:p>
            <a:pPr>
              <a:buFont typeface="Arial" panose="020B0604020202020204" pitchFamily="34" charset="0"/>
              <a:buChar char="•"/>
            </a:pPr>
            <a:r>
              <a:rPr lang="en-US" altLang="ja-JP" sz="1050" dirty="0"/>
              <a:t>Truck Shared</a:t>
            </a:r>
          </a:p>
          <a:p>
            <a:pPr>
              <a:buFont typeface="Arial" panose="020B0604020202020204" pitchFamily="34" charset="0"/>
              <a:buChar char="•"/>
            </a:pPr>
            <a:r>
              <a:rPr lang="en-US" altLang="ja-JP" sz="1050" dirty="0"/>
              <a:t>Connected Car </a:t>
            </a:r>
            <a:r>
              <a:rPr lang="en-US" altLang="ja-JP" sz="1050" dirty="0" err="1"/>
              <a:t>P,Shared</a:t>
            </a:r>
            <a:endParaRPr lang="en-US" altLang="ja-JP" sz="1050" dirty="0"/>
          </a:p>
          <a:p>
            <a:pPr>
              <a:buFont typeface="Arial" panose="020B0604020202020204" pitchFamily="34" charset="0"/>
              <a:buChar char="•"/>
            </a:pPr>
            <a:r>
              <a:rPr kumimoji="1" lang="en-US" altLang="ja-JP" sz="1050" dirty="0"/>
              <a:t>Festo Shared</a:t>
            </a:r>
            <a:endParaRPr kumimoji="1" lang="ja-JP" altLang="en-US" sz="1050" dirty="0"/>
          </a:p>
        </p:txBody>
      </p:sp>
      <p:sp>
        <p:nvSpPr>
          <p:cNvPr id="99" name="吹き出し: 四角形 98">
            <a:extLst>
              <a:ext uri="{FF2B5EF4-FFF2-40B4-BE49-F238E27FC236}">
                <a16:creationId xmlns:a16="http://schemas.microsoft.com/office/drawing/2014/main" id="{994693D4-57CA-4DC6-9FA9-BCC65C2EFA3F}"/>
              </a:ext>
            </a:extLst>
          </p:cNvPr>
          <p:cNvSpPr/>
          <p:nvPr/>
        </p:nvSpPr>
        <p:spPr>
          <a:xfrm>
            <a:off x="535470" y="1656203"/>
            <a:ext cx="1289782" cy="868756"/>
          </a:xfrm>
          <a:prstGeom prst="wedgeRectCallout">
            <a:avLst>
              <a:gd name="adj1" fmla="val 88971"/>
              <a:gd name="adj2" fmla="val -9857"/>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kumimoji="1" lang="en-US" altLang="ja-JP" sz="1050" dirty="0"/>
              <a:t>(TBD)</a:t>
            </a:r>
            <a:endParaRPr kumimoji="1" lang="ja-JP" altLang="en-US" sz="1050" dirty="0"/>
          </a:p>
        </p:txBody>
      </p:sp>
      <p:cxnSp>
        <p:nvCxnSpPr>
          <p:cNvPr id="103" name="直線コネクタ 102">
            <a:extLst>
              <a:ext uri="{FF2B5EF4-FFF2-40B4-BE49-F238E27FC236}">
                <a16:creationId xmlns:a16="http://schemas.microsoft.com/office/drawing/2014/main" id="{649437B6-A637-49BA-9AD8-68503004F111}"/>
              </a:ext>
            </a:extLst>
          </p:cNvPr>
          <p:cNvCxnSpPr>
            <a:cxnSpLocks/>
          </p:cNvCxnSpPr>
          <p:nvPr/>
        </p:nvCxnSpPr>
        <p:spPr>
          <a:xfrm>
            <a:off x="6032550" y="2913770"/>
            <a:ext cx="696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コネクタ: カギ線 105">
            <a:extLst>
              <a:ext uri="{FF2B5EF4-FFF2-40B4-BE49-F238E27FC236}">
                <a16:creationId xmlns:a16="http://schemas.microsoft.com/office/drawing/2014/main" id="{375D3ED0-E25C-43F6-AE82-AA85295D2F84}"/>
              </a:ext>
            </a:extLst>
          </p:cNvPr>
          <p:cNvCxnSpPr>
            <a:cxnSpLocks/>
            <a:stCxn id="16" idx="1"/>
          </p:cNvCxnSpPr>
          <p:nvPr/>
        </p:nvCxnSpPr>
        <p:spPr>
          <a:xfrm rot="10800000" flipV="1">
            <a:off x="4017341" y="2011776"/>
            <a:ext cx="266960" cy="81847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9" name="コネクタ: カギ線 108">
            <a:extLst>
              <a:ext uri="{FF2B5EF4-FFF2-40B4-BE49-F238E27FC236}">
                <a16:creationId xmlns:a16="http://schemas.microsoft.com/office/drawing/2014/main" id="{B41A4707-3280-4F29-9C24-1F0BDBF89048}"/>
              </a:ext>
            </a:extLst>
          </p:cNvPr>
          <p:cNvCxnSpPr>
            <a:cxnSpLocks/>
            <a:stCxn id="15" idx="1"/>
          </p:cNvCxnSpPr>
          <p:nvPr/>
        </p:nvCxnSpPr>
        <p:spPr>
          <a:xfrm rot="10800000" flipV="1">
            <a:off x="7326361" y="1527187"/>
            <a:ext cx="891613" cy="125854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2" name="コネクタ: カギ線 111">
            <a:extLst>
              <a:ext uri="{FF2B5EF4-FFF2-40B4-BE49-F238E27FC236}">
                <a16:creationId xmlns:a16="http://schemas.microsoft.com/office/drawing/2014/main" id="{1D5E7FE8-8D2E-4485-9E8B-58C0FFC4547B}"/>
              </a:ext>
            </a:extLst>
          </p:cNvPr>
          <p:cNvCxnSpPr>
            <a:cxnSpLocks/>
            <a:stCxn id="17" idx="1"/>
          </p:cNvCxnSpPr>
          <p:nvPr/>
        </p:nvCxnSpPr>
        <p:spPr>
          <a:xfrm rot="10800000" flipV="1">
            <a:off x="7503296" y="2011947"/>
            <a:ext cx="714677" cy="80559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6983F23F-2407-4728-A012-408424718EC4}"/>
              </a:ext>
            </a:extLst>
          </p:cNvPr>
          <p:cNvCxnSpPr>
            <a:cxnSpLocks/>
            <a:stCxn id="18" idx="1"/>
          </p:cNvCxnSpPr>
          <p:nvPr/>
        </p:nvCxnSpPr>
        <p:spPr>
          <a:xfrm rot="10800000" flipV="1">
            <a:off x="7075996" y="2507830"/>
            <a:ext cx="1141977" cy="3963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0CD06C8B-9F81-4BC3-BB7B-F0660E30700A}"/>
              </a:ext>
            </a:extLst>
          </p:cNvPr>
          <p:cNvCxnSpPr>
            <a:cxnSpLocks/>
            <a:stCxn id="19" idx="1"/>
          </p:cNvCxnSpPr>
          <p:nvPr/>
        </p:nvCxnSpPr>
        <p:spPr>
          <a:xfrm rot="10800000">
            <a:off x="7465163" y="2899315"/>
            <a:ext cx="752809" cy="1043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1" name="コネクタ: カギ線 120">
            <a:extLst>
              <a:ext uri="{FF2B5EF4-FFF2-40B4-BE49-F238E27FC236}">
                <a16:creationId xmlns:a16="http://schemas.microsoft.com/office/drawing/2014/main" id="{5D88F7B7-538E-467C-9FEE-00DC9C83544F}"/>
              </a:ext>
            </a:extLst>
          </p:cNvPr>
          <p:cNvCxnSpPr>
            <a:cxnSpLocks/>
            <a:stCxn id="24" idx="3"/>
          </p:cNvCxnSpPr>
          <p:nvPr/>
        </p:nvCxnSpPr>
        <p:spPr>
          <a:xfrm flipV="1">
            <a:off x="7052723" y="3065597"/>
            <a:ext cx="51668" cy="6587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4" name="コネクタ: カギ線 123">
            <a:extLst>
              <a:ext uri="{FF2B5EF4-FFF2-40B4-BE49-F238E27FC236}">
                <a16:creationId xmlns:a16="http://schemas.microsoft.com/office/drawing/2014/main" id="{7D93D997-6B8D-4229-B304-F1C73E3EC065}"/>
              </a:ext>
            </a:extLst>
          </p:cNvPr>
          <p:cNvCxnSpPr>
            <a:cxnSpLocks/>
            <a:stCxn id="22" idx="3"/>
          </p:cNvCxnSpPr>
          <p:nvPr/>
        </p:nvCxnSpPr>
        <p:spPr>
          <a:xfrm flipV="1">
            <a:off x="7047390" y="3117500"/>
            <a:ext cx="108670" cy="141493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7" name="コネクタ: カギ線 126">
            <a:extLst>
              <a:ext uri="{FF2B5EF4-FFF2-40B4-BE49-F238E27FC236}">
                <a16:creationId xmlns:a16="http://schemas.microsoft.com/office/drawing/2014/main" id="{2A782769-8F11-4D96-A29D-89C8BA541400}"/>
              </a:ext>
            </a:extLst>
          </p:cNvPr>
          <p:cNvCxnSpPr>
            <a:cxnSpLocks/>
            <a:stCxn id="35" idx="1"/>
          </p:cNvCxnSpPr>
          <p:nvPr/>
        </p:nvCxnSpPr>
        <p:spPr>
          <a:xfrm rot="10800000">
            <a:off x="7215900" y="3065597"/>
            <a:ext cx="1002071" cy="258212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0" name="コネクタ: カギ線 129">
            <a:extLst>
              <a:ext uri="{FF2B5EF4-FFF2-40B4-BE49-F238E27FC236}">
                <a16:creationId xmlns:a16="http://schemas.microsoft.com/office/drawing/2014/main" id="{B413A895-6C66-41C5-9E64-8E0AAA2BBC4F}"/>
              </a:ext>
            </a:extLst>
          </p:cNvPr>
          <p:cNvCxnSpPr>
            <a:cxnSpLocks/>
            <a:stCxn id="32" idx="1"/>
          </p:cNvCxnSpPr>
          <p:nvPr/>
        </p:nvCxnSpPr>
        <p:spPr>
          <a:xfrm rot="10800000">
            <a:off x="7278947" y="3051499"/>
            <a:ext cx="939025" cy="202485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3" name="コネクタ: カギ線 132">
            <a:extLst>
              <a:ext uri="{FF2B5EF4-FFF2-40B4-BE49-F238E27FC236}">
                <a16:creationId xmlns:a16="http://schemas.microsoft.com/office/drawing/2014/main" id="{3CDB5E88-A15A-4777-AB5A-1FF483FD53DA}"/>
              </a:ext>
            </a:extLst>
          </p:cNvPr>
          <p:cNvCxnSpPr>
            <a:cxnSpLocks/>
            <a:stCxn id="27" idx="1"/>
          </p:cNvCxnSpPr>
          <p:nvPr/>
        </p:nvCxnSpPr>
        <p:spPr>
          <a:xfrm rot="10800000">
            <a:off x="7341996" y="3037400"/>
            <a:ext cx="875977" cy="146758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5FEDD678-E556-4FA4-8217-716BAEC1AAB1}"/>
              </a:ext>
            </a:extLst>
          </p:cNvPr>
          <p:cNvCxnSpPr>
            <a:cxnSpLocks/>
            <a:stCxn id="21" idx="1"/>
          </p:cNvCxnSpPr>
          <p:nvPr/>
        </p:nvCxnSpPr>
        <p:spPr>
          <a:xfrm rot="10800000">
            <a:off x="7405045" y="3023303"/>
            <a:ext cx="812927" cy="9721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7" name="コネクタ: カギ線 136">
            <a:extLst>
              <a:ext uri="{FF2B5EF4-FFF2-40B4-BE49-F238E27FC236}">
                <a16:creationId xmlns:a16="http://schemas.microsoft.com/office/drawing/2014/main" id="{709394E6-9CF0-4032-A14F-E16ACDDEA1BE}"/>
              </a:ext>
            </a:extLst>
          </p:cNvPr>
          <p:cNvCxnSpPr>
            <a:cxnSpLocks/>
            <a:stCxn id="20" idx="1"/>
          </p:cNvCxnSpPr>
          <p:nvPr/>
        </p:nvCxnSpPr>
        <p:spPr>
          <a:xfrm rot="10800000">
            <a:off x="6840961" y="2983140"/>
            <a:ext cx="1377012" cy="5164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8" name="雲 77">
            <a:extLst>
              <a:ext uri="{FF2B5EF4-FFF2-40B4-BE49-F238E27FC236}">
                <a16:creationId xmlns:a16="http://schemas.microsoft.com/office/drawing/2014/main" id="{FAD32B9C-7354-4F4D-A454-AA0315972DC4}"/>
              </a:ext>
            </a:extLst>
          </p:cNvPr>
          <p:cNvSpPr/>
          <p:nvPr/>
        </p:nvSpPr>
        <p:spPr>
          <a:xfrm>
            <a:off x="2751931" y="2696977"/>
            <a:ext cx="2412152" cy="511372"/>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050" dirty="0"/>
              <a:t>Internet</a:t>
            </a:r>
            <a:endParaRPr kumimoji="1" lang="ja-JP" altLang="en-US" sz="1050" dirty="0"/>
          </a:p>
        </p:txBody>
      </p:sp>
      <p:grpSp>
        <p:nvGrpSpPr>
          <p:cNvPr id="182" name="グループ化 181">
            <a:extLst>
              <a:ext uri="{FF2B5EF4-FFF2-40B4-BE49-F238E27FC236}">
                <a16:creationId xmlns:a16="http://schemas.microsoft.com/office/drawing/2014/main" id="{AD855C0F-04D7-43E6-B8D6-9E9D59E9AEBE}"/>
              </a:ext>
            </a:extLst>
          </p:cNvPr>
          <p:cNvGrpSpPr/>
          <p:nvPr/>
        </p:nvGrpSpPr>
        <p:grpSpPr>
          <a:xfrm>
            <a:off x="4368797" y="5177153"/>
            <a:ext cx="1221849" cy="797692"/>
            <a:chOff x="6321813" y="-1189389"/>
            <a:chExt cx="1941895" cy="1259726"/>
          </a:xfrm>
        </p:grpSpPr>
        <p:sp>
          <p:nvSpPr>
            <p:cNvPr id="146" name="楕円 145">
              <a:extLst>
                <a:ext uri="{FF2B5EF4-FFF2-40B4-BE49-F238E27FC236}">
                  <a16:creationId xmlns:a16="http://schemas.microsoft.com/office/drawing/2014/main" id="{EC0E253F-0CE9-4EA1-B480-DCE91E3E4738}"/>
                </a:ext>
              </a:extLst>
            </p:cNvPr>
            <p:cNvSpPr/>
            <p:nvPr/>
          </p:nvSpPr>
          <p:spPr>
            <a:xfrm>
              <a:off x="6329082" y="-1172836"/>
              <a:ext cx="394447" cy="376516"/>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050" dirty="0"/>
                <a:t>C</a:t>
              </a:r>
              <a:endParaRPr kumimoji="1" lang="ja-JP" altLang="en-US" sz="1050" dirty="0"/>
            </a:p>
          </p:txBody>
        </p:sp>
        <p:sp>
          <p:nvSpPr>
            <p:cNvPr id="147" name="楕円 146">
              <a:extLst>
                <a:ext uri="{FF2B5EF4-FFF2-40B4-BE49-F238E27FC236}">
                  <a16:creationId xmlns:a16="http://schemas.microsoft.com/office/drawing/2014/main" id="{4872A3B9-4738-4217-A5C4-CF3A56037C7C}"/>
                </a:ext>
              </a:extLst>
            </p:cNvPr>
            <p:cNvSpPr/>
            <p:nvPr/>
          </p:nvSpPr>
          <p:spPr>
            <a:xfrm>
              <a:off x="6329081" y="-760606"/>
              <a:ext cx="394447" cy="376516"/>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050" dirty="0"/>
                <a:t>I</a:t>
              </a:r>
              <a:endParaRPr kumimoji="1" lang="ja-JP" altLang="en-US" sz="1050" dirty="0"/>
            </a:p>
          </p:txBody>
        </p:sp>
        <p:sp>
          <p:nvSpPr>
            <p:cNvPr id="148" name="楕円 147">
              <a:extLst>
                <a:ext uri="{FF2B5EF4-FFF2-40B4-BE49-F238E27FC236}">
                  <a16:creationId xmlns:a16="http://schemas.microsoft.com/office/drawing/2014/main" id="{382C500F-28CB-44AC-AA3A-37D63698A568}"/>
                </a:ext>
              </a:extLst>
            </p:cNvPr>
            <p:cNvSpPr/>
            <p:nvPr/>
          </p:nvSpPr>
          <p:spPr>
            <a:xfrm>
              <a:off x="6321813" y="-362574"/>
              <a:ext cx="394447" cy="376516"/>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050" dirty="0"/>
                <a:t>T</a:t>
              </a:r>
              <a:endParaRPr kumimoji="1" lang="ja-JP" altLang="en-US" sz="1050" dirty="0"/>
            </a:p>
          </p:txBody>
        </p:sp>
        <p:sp>
          <p:nvSpPr>
            <p:cNvPr id="149" name="テキスト ボックス 148">
              <a:extLst>
                <a:ext uri="{FF2B5EF4-FFF2-40B4-BE49-F238E27FC236}">
                  <a16:creationId xmlns:a16="http://schemas.microsoft.com/office/drawing/2014/main" id="{9B647A0C-B584-435D-9756-6C612F215433}"/>
                </a:ext>
              </a:extLst>
            </p:cNvPr>
            <p:cNvSpPr txBox="1"/>
            <p:nvPr/>
          </p:nvSpPr>
          <p:spPr>
            <a:xfrm>
              <a:off x="6659330" y="-1189389"/>
              <a:ext cx="1356194" cy="425726"/>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 Consumer</a:t>
              </a:r>
              <a:endParaRPr kumimoji="1" lang="ja-JP" altLang="en-US" sz="1050" dirty="0">
                <a:latin typeface="Calibri" panose="020F0502020204030204" pitchFamily="34" charset="0"/>
                <a:cs typeface="Calibri" panose="020F0502020204030204" pitchFamily="34" charset="0"/>
              </a:endParaRPr>
            </a:p>
          </p:txBody>
        </p:sp>
        <p:sp>
          <p:nvSpPr>
            <p:cNvPr id="150" name="テキスト ボックス 149">
              <a:extLst>
                <a:ext uri="{FF2B5EF4-FFF2-40B4-BE49-F238E27FC236}">
                  <a16:creationId xmlns:a16="http://schemas.microsoft.com/office/drawing/2014/main" id="{FACDB402-18F2-4811-A3D0-A7BDDF8C6AC3}"/>
                </a:ext>
              </a:extLst>
            </p:cNvPr>
            <p:cNvSpPr txBox="1"/>
            <p:nvPr/>
          </p:nvSpPr>
          <p:spPr>
            <a:xfrm>
              <a:off x="6659330" y="-749418"/>
              <a:ext cx="1604378" cy="421428"/>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 Intermediary</a:t>
              </a:r>
              <a:endParaRPr kumimoji="1" lang="ja-JP" altLang="en-US" sz="1050" dirty="0">
                <a:latin typeface="Calibri" panose="020F0502020204030204" pitchFamily="34" charset="0"/>
                <a:cs typeface="Calibri" panose="020F0502020204030204" pitchFamily="34" charset="0"/>
              </a:endParaRPr>
            </a:p>
          </p:txBody>
        </p:sp>
        <p:sp>
          <p:nvSpPr>
            <p:cNvPr id="151" name="テキスト ボックス 150">
              <a:extLst>
                <a:ext uri="{FF2B5EF4-FFF2-40B4-BE49-F238E27FC236}">
                  <a16:creationId xmlns:a16="http://schemas.microsoft.com/office/drawing/2014/main" id="{9E6E5872-DAAE-4A69-9791-974CE4A9747F}"/>
                </a:ext>
              </a:extLst>
            </p:cNvPr>
            <p:cNvSpPr txBox="1"/>
            <p:nvPr/>
          </p:nvSpPr>
          <p:spPr>
            <a:xfrm>
              <a:off x="6659330" y="-355389"/>
              <a:ext cx="929419" cy="425726"/>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 Thing</a:t>
              </a:r>
              <a:endParaRPr kumimoji="1" lang="ja-JP" altLang="en-US" sz="1050" dirty="0">
                <a:latin typeface="Calibri" panose="020F0502020204030204" pitchFamily="34" charset="0"/>
                <a:cs typeface="Calibri" panose="020F0502020204030204" pitchFamily="34" charset="0"/>
              </a:endParaRPr>
            </a:p>
          </p:txBody>
        </p:sp>
      </p:grpSp>
      <p:sp>
        <p:nvSpPr>
          <p:cNvPr id="154" name="楕円 153">
            <a:extLst>
              <a:ext uri="{FF2B5EF4-FFF2-40B4-BE49-F238E27FC236}">
                <a16:creationId xmlns:a16="http://schemas.microsoft.com/office/drawing/2014/main" id="{CE79A944-0C19-4987-9EB5-C4DDB670EC3A}"/>
              </a:ext>
            </a:extLst>
          </p:cNvPr>
          <p:cNvSpPr/>
          <p:nvPr/>
        </p:nvSpPr>
        <p:spPr>
          <a:xfrm>
            <a:off x="9419566" y="1276540"/>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5" name="楕円 154">
            <a:extLst>
              <a:ext uri="{FF2B5EF4-FFF2-40B4-BE49-F238E27FC236}">
                <a16:creationId xmlns:a16="http://schemas.microsoft.com/office/drawing/2014/main" id="{B5CB9F30-A905-4AC7-8AB8-BD982D5201B5}"/>
              </a:ext>
            </a:extLst>
          </p:cNvPr>
          <p:cNvSpPr/>
          <p:nvPr/>
        </p:nvSpPr>
        <p:spPr>
          <a:xfrm>
            <a:off x="9419566" y="175675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7" name="楕円 156">
            <a:extLst>
              <a:ext uri="{FF2B5EF4-FFF2-40B4-BE49-F238E27FC236}">
                <a16:creationId xmlns:a16="http://schemas.microsoft.com/office/drawing/2014/main" id="{EB91787E-0440-421E-B547-DF9FC18B84DC}"/>
              </a:ext>
            </a:extLst>
          </p:cNvPr>
          <p:cNvSpPr/>
          <p:nvPr/>
        </p:nvSpPr>
        <p:spPr>
          <a:xfrm>
            <a:off x="9419564" y="2745721"/>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8" name="楕円 157">
            <a:extLst>
              <a:ext uri="{FF2B5EF4-FFF2-40B4-BE49-F238E27FC236}">
                <a16:creationId xmlns:a16="http://schemas.microsoft.com/office/drawing/2014/main" id="{FF743647-40A4-4DEA-B573-29F8F4FF6A7F}"/>
              </a:ext>
            </a:extLst>
          </p:cNvPr>
          <p:cNvSpPr/>
          <p:nvPr/>
        </p:nvSpPr>
        <p:spPr>
          <a:xfrm>
            <a:off x="9419564" y="3242244"/>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9" name="楕円 158">
            <a:extLst>
              <a:ext uri="{FF2B5EF4-FFF2-40B4-BE49-F238E27FC236}">
                <a16:creationId xmlns:a16="http://schemas.microsoft.com/office/drawing/2014/main" id="{A0F9EADB-ABA2-44F8-A0B2-99BBE79D5303}"/>
              </a:ext>
            </a:extLst>
          </p:cNvPr>
          <p:cNvSpPr/>
          <p:nvPr/>
        </p:nvSpPr>
        <p:spPr>
          <a:xfrm>
            <a:off x="9419563" y="373876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0" name="楕円 159">
            <a:extLst>
              <a:ext uri="{FF2B5EF4-FFF2-40B4-BE49-F238E27FC236}">
                <a16:creationId xmlns:a16="http://schemas.microsoft.com/office/drawing/2014/main" id="{BCC82AAA-58AB-448F-8AB7-BF0B819DEE99}"/>
              </a:ext>
            </a:extLst>
          </p:cNvPr>
          <p:cNvSpPr/>
          <p:nvPr/>
        </p:nvSpPr>
        <p:spPr>
          <a:xfrm>
            <a:off x="9419562" y="4247521"/>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1" name="楕円 160">
            <a:extLst>
              <a:ext uri="{FF2B5EF4-FFF2-40B4-BE49-F238E27FC236}">
                <a16:creationId xmlns:a16="http://schemas.microsoft.com/office/drawing/2014/main" id="{43A51742-2656-4AB8-AAAC-66CCE2311AC2}"/>
              </a:ext>
            </a:extLst>
          </p:cNvPr>
          <p:cNvSpPr/>
          <p:nvPr/>
        </p:nvSpPr>
        <p:spPr>
          <a:xfrm>
            <a:off x="9419562" y="4809284"/>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2" name="楕円 161">
            <a:extLst>
              <a:ext uri="{FF2B5EF4-FFF2-40B4-BE49-F238E27FC236}">
                <a16:creationId xmlns:a16="http://schemas.microsoft.com/office/drawing/2014/main" id="{B9F4D97D-8B48-4732-998E-1BFC0A726626}"/>
              </a:ext>
            </a:extLst>
          </p:cNvPr>
          <p:cNvSpPr/>
          <p:nvPr/>
        </p:nvSpPr>
        <p:spPr>
          <a:xfrm>
            <a:off x="9419561" y="5375125"/>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3" name="楕円 162">
            <a:extLst>
              <a:ext uri="{FF2B5EF4-FFF2-40B4-BE49-F238E27FC236}">
                <a16:creationId xmlns:a16="http://schemas.microsoft.com/office/drawing/2014/main" id="{919D4D5A-61BF-4F99-A9A3-E8A341EE1F38}"/>
              </a:ext>
            </a:extLst>
          </p:cNvPr>
          <p:cNvSpPr/>
          <p:nvPr/>
        </p:nvSpPr>
        <p:spPr>
          <a:xfrm>
            <a:off x="6874059" y="347118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900" dirty="0">
                <a:solidFill>
                  <a:schemeClr val="bg1"/>
                </a:solidFill>
              </a:rPr>
              <a:t>I</a:t>
            </a:r>
            <a:endParaRPr kumimoji="1" lang="ja-JP" altLang="en-US" sz="900" dirty="0">
              <a:solidFill>
                <a:schemeClr val="bg1"/>
              </a:solidFill>
            </a:endParaRPr>
          </a:p>
        </p:txBody>
      </p:sp>
      <p:sp>
        <p:nvSpPr>
          <p:cNvPr id="164" name="楕円 163">
            <a:extLst>
              <a:ext uri="{FF2B5EF4-FFF2-40B4-BE49-F238E27FC236}">
                <a16:creationId xmlns:a16="http://schemas.microsoft.com/office/drawing/2014/main" id="{39772D1C-282C-4A39-AA6F-F9FCC6AD3E86}"/>
              </a:ext>
            </a:extLst>
          </p:cNvPr>
          <p:cNvSpPr/>
          <p:nvPr/>
        </p:nvSpPr>
        <p:spPr>
          <a:xfrm>
            <a:off x="6874059" y="4272245"/>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65" name="楕円 164">
            <a:extLst>
              <a:ext uri="{FF2B5EF4-FFF2-40B4-BE49-F238E27FC236}">
                <a16:creationId xmlns:a16="http://schemas.microsoft.com/office/drawing/2014/main" id="{21FE7725-06F1-4294-9CE2-4DF5C482EE04}"/>
              </a:ext>
            </a:extLst>
          </p:cNvPr>
          <p:cNvSpPr/>
          <p:nvPr/>
        </p:nvSpPr>
        <p:spPr>
          <a:xfrm>
            <a:off x="3496409" y="491354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6" name="楕円 165">
            <a:extLst>
              <a:ext uri="{FF2B5EF4-FFF2-40B4-BE49-F238E27FC236}">
                <a16:creationId xmlns:a16="http://schemas.microsoft.com/office/drawing/2014/main" id="{F163B303-5695-4A2D-A37C-6615B55ACE20}"/>
              </a:ext>
            </a:extLst>
          </p:cNvPr>
          <p:cNvSpPr/>
          <p:nvPr/>
        </p:nvSpPr>
        <p:spPr>
          <a:xfrm>
            <a:off x="3490610" y="4154298"/>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7" name="楕円 166">
            <a:extLst>
              <a:ext uri="{FF2B5EF4-FFF2-40B4-BE49-F238E27FC236}">
                <a16:creationId xmlns:a16="http://schemas.microsoft.com/office/drawing/2014/main" id="{3109190B-32C2-4988-9A8F-C0D5E7FA6DE2}"/>
              </a:ext>
            </a:extLst>
          </p:cNvPr>
          <p:cNvSpPr/>
          <p:nvPr/>
        </p:nvSpPr>
        <p:spPr>
          <a:xfrm>
            <a:off x="3483272" y="3460707"/>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8" name="楕円 167">
            <a:extLst>
              <a:ext uri="{FF2B5EF4-FFF2-40B4-BE49-F238E27FC236}">
                <a16:creationId xmlns:a16="http://schemas.microsoft.com/office/drawing/2014/main" id="{8C06EA28-1EF5-449D-B028-2187DA8308FF}"/>
              </a:ext>
            </a:extLst>
          </p:cNvPr>
          <p:cNvSpPr/>
          <p:nvPr/>
        </p:nvSpPr>
        <p:spPr>
          <a:xfrm>
            <a:off x="3499588" y="175675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71" name="楕円 170">
            <a:extLst>
              <a:ext uri="{FF2B5EF4-FFF2-40B4-BE49-F238E27FC236}">
                <a16:creationId xmlns:a16="http://schemas.microsoft.com/office/drawing/2014/main" id="{60B38A2F-051E-4D15-BBD1-04C2BC7558B0}"/>
              </a:ext>
            </a:extLst>
          </p:cNvPr>
          <p:cNvSpPr/>
          <p:nvPr/>
        </p:nvSpPr>
        <p:spPr>
          <a:xfrm>
            <a:off x="3293992" y="1222411"/>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72" name="楕円 171">
            <a:extLst>
              <a:ext uri="{FF2B5EF4-FFF2-40B4-BE49-F238E27FC236}">
                <a16:creationId xmlns:a16="http://schemas.microsoft.com/office/drawing/2014/main" id="{004C1E3A-8A01-4C1D-8622-CDE7EFD66AD8}"/>
              </a:ext>
            </a:extLst>
          </p:cNvPr>
          <p:cNvSpPr/>
          <p:nvPr/>
        </p:nvSpPr>
        <p:spPr>
          <a:xfrm>
            <a:off x="3496409" y="122559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73" name="楕円 172">
            <a:extLst>
              <a:ext uri="{FF2B5EF4-FFF2-40B4-BE49-F238E27FC236}">
                <a16:creationId xmlns:a16="http://schemas.microsoft.com/office/drawing/2014/main" id="{F2F036E1-3964-4743-862C-5924EB845000}"/>
              </a:ext>
            </a:extLst>
          </p:cNvPr>
          <p:cNvSpPr/>
          <p:nvPr/>
        </p:nvSpPr>
        <p:spPr>
          <a:xfrm>
            <a:off x="5100785" y="174769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74" name="楕円 173">
            <a:extLst>
              <a:ext uri="{FF2B5EF4-FFF2-40B4-BE49-F238E27FC236}">
                <a16:creationId xmlns:a16="http://schemas.microsoft.com/office/drawing/2014/main" id="{C5C24F50-865F-401E-99B8-BB3AD442AAD7}"/>
              </a:ext>
            </a:extLst>
          </p:cNvPr>
          <p:cNvSpPr/>
          <p:nvPr/>
        </p:nvSpPr>
        <p:spPr>
          <a:xfrm>
            <a:off x="5101130" y="3460707"/>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900" dirty="0">
                <a:solidFill>
                  <a:schemeClr val="bg1"/>
                </a:solidFill>
              </a:rPr>
              <a:t>I</a:t>
            </a:r>
            <a:endParaRPr kumimoji="1" lang="ja-JP" altLang="en-US" sz="900" dirty="0">
              <a:solidFill>
                <a:schemeClr val="bg1"/>
              </a:solidFill>
            </a:endParaRPr>
          </a:p>
        </p:txBody>
      </p:sp>
      <p:sp>
        <p:nvSpPr>
          <p:cNvPr id="176" name="四角形: 角を丸くする 175">
            <a:extLst>
              <a:ext uri="{FF2B5EF4-FFF2-40B4-BE49-F238E27FC236}">
                <a16:creationId xmlns:a16="http://schemas.microsoft.com/office/drawing/2014/main" id="{FEDED52A-AEAC-41B5-8583-AF2C083BDE01}"/>
              </a:ext>
            </a:extLst>
          </p:cNvPr>
          <p:cNvSpPr/>
          <p:nvPr/>
        </p:nvSpPr>
        <p:spPr>
          <a:xfrm>
            <a:off x="6151972" y="1796576"/>
            <a:ext cx="986966"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kumimoji="1" lang="en-US" altLang="ja-JP" sz="1050" dirty="0"/>
              <a:t>OC</a:t>
            </a:r>
            <a:r>
              <a:rPr lang="en-US" altLang="ja-JP" sz="1050" dirty="0"/>
              <a:t>F Bridge</a:t>
            </a:r>
            <a:endParaRPr kumimoji="1" lang="en-US" altLang="ja-JP" sz="1050" dirty="0"/>
          </a:p>
        </p:txBody>
      </p:sp>
      <p:sp>
        <p:nvSpPr>
          <p:cNvPr id="177" name="楕円 176">
            <a:extLst>
              <a:ext uri="{FF2B5EF4-FFF2-40B4-BE49-F238E27FC236}">
                <a16:creationId xmlns:a16="http://schemas.microsoft.com/office/drawing/2014/main" id="{B531A5F9-7549-45F2-BCA7-48549FA2E792}"/>
              </a:ext>
            </a:extLst>
          </p:cNvPr>
          <p:cNvSpPr/>
          <p:nvPr/>
        </p:nvSpPr>
        <p:spPr>
          <a:xfrm>
            <a:off x="6931715" y="172854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cxnSp>
        <p:nvCxnSpPr>
          <p:cNvPr id="178" name="コネクタ: カギ線 177">
            <a:extLst>
              <a:ext uri="{FF2B5EF4-FFF2-40B4-BE49-F238E27FC236}">
                <a16:creationId xmlns:a16="http://schemas.microsoft.com/office/drawing/2014/main" id="{DD1FAAF3-64F9-4FE5-BBCD-AD81ADEA7AAA}"/>
              </a:ext>
            </a:extLst>
          </p:cNvPr>
          <p:cNvCxnSpPr>
            <a:cxnSpLocks/>
            <a:stCxn id="176" idx="3"/>
          </p:cNvCxnSpPr>
          <p:nvPr/>
        </p:nvCxnSpPr>
        <p:spPr>
          <a:xfrm>
            <a:off x="7138938" y="2001212"/>
            <a:ext cx="50837" cy="82903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2" name="雲 101">
            <a:extLst>
              <a:ext uri="{FF2B5EF4-FFF2-40B4-BE49-F238E27FC236}">
                <a16:creationId xmlns:a16="http://schemas.microsoft.com/office/drawing/2014/main" id="{1A86E586-A19B-4AF9-994D-AD6A79DAAE49}"/>
              </a:ext>
            </a:extLst>
          </p:cNvPr>
          <p:cNvSpPr/>
          <p:nvPr/>
        </p:nvSpPr>
        <p:spPr>
          <a:xfrm>
            <a:off x="6440052" y="2669277"/>
            <a:ext cx="1551697" cy="511372"/>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050" dirty="0"/>
              <a:t>Wi-Fi</a:t>
            </a:r>
            <a:endParaRPr kumimoji="1" lang="ja-JP" altLang="en-US" sz="1050" dirty="0"/>
          </a:p>
        </p:txBody>
      </p:sp>
      <p:cxnSp>
        <p:nvCxnSpPr>
          <p:cNvPr id="184" name="直線矢印コネクタ 183">
            <a:extLst>
              <a:ext uri="{FF2B5EF4-FFF2-40B4-BE49-F238E27FC236}">
                <a16:creationId xmlns:a16="http://schemas.microsoft.com/office/drawing/2014/main" id="{BF50DABB-3B06-4E28-9C10-79A24D20B47F}"/>
              </a:ext>
            </a:extLst>
          </p:cNvPr>
          <p:cNvCxnSpPr/>
          <p:nvPr/>
        </p:nvCxnSpPr>
        <p:spPr>
          <a:xfrm flipH="1">
            <a:off x="5324285" y="2622220"/>
            <a:ext cx="761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C29C55DF-FFD3-448B-BEFF-9C89FC03C1C4}"/>
              </a:ext>
            </a:extLst>
          </p:cNvPr>
          <p:cNvSpPr txBox="1"/>
          <p:nvPr/>
        </p:nvSpPr>
        <p:spPr>
          <a:xfrm>
            <a:off x="5143597" y="2323736"/>
            <a:ext cx="1255452" cy="291119"/>
          </a:xfrm>
          <a:prstGeom prst="rect">
            <a:avLst/>
          </a:prstGeom>
          <a:solidFill>
            <a:schemeClr val="bg1"/>
          </a:solidFill>
        </p:spPr>
        <p:txBody>
          <a:bodyPr wrap="none" rtlCol="0">
            <a:spAutoFit/>
          </a:bodyPr>
          <a:lstStyle/>
          <a:p>
            <a:r>
              <a:rPr kumimoji="1" lang="en-US" altLang="ja-JP" sz="600" dirty="0" err="1"/>
              <a:t>tcp</a:t>
            </a:r>
            <a:r>
              <a:rPr kumimoji="1" lang="en-US" altLang="ja-JP" sz="600" dirty="0"/>
              <a:t>/22, 443, 3000-3011, </a:t>
            </a:r>
          </a:p>
          <a:p>
            <a:r>
              <a:rPr lang="en-US" altLang="ja-JP" sz="600" dirty="0"/>
              <a:t>   </a:t>
            </a:r>
            <a:r>
              <a:rPr kumimoji="1" lang="en-US" altLang="ja-JP" sz="600" dirty="0"/>
              <a:t>8002, 8003, 8090-</a:t>
            </a:r>
            <a:r>
              <a:rPr lang="en-US" altLang="ja-JP" sz="600" dirty="0"/>
              <a:t>8103, 8443? </a:t>
            </a:r>
            <a:endParaRPr kumimoji="1" lang="ja-JP" altLang="en-US" sz="600" dirty="0"/>
          </a:p>
        </p:txBody>
      </p:sp>
      <p:cxnSp>
        <p:nvCxnSpPr>
          <p:cNvPr id="186" name="直線矢印コネクタ 185">
            <a:extLst>
              <a:ext uri="{FF2B5EF4-FFF2-40B4-BE49-F238E27FC236}">
                <a16:creationId xmlns:a16="http://schemas.microsoft.com/office/drawing/2014/main" id="{B49167AE-6A72-49BC-924C-CD6366E64639}"/>
              </a:ext>
            </a:extLst>
          </p:cNvPr>
          <p:cNvCxnSpPr>
            <a:cxnSpLocks/>
          </p:cNvCxnSpPr>
          <p:nvPr/>
        </p:nvCxnSpPr>
        <p:spPr>
          <a:xfrm flipV="1">
            <a:off x="5315925" y="3170290"/>
            <a:ext cx="7780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E1177D97-6066-4E35-BE77-35F53AF1A87B}"/>
              </a:ext>
            </a:extLst>
          </p:cNvPr>
          <p:cNvSpPr txBox="1"/>
          <p:nvPr/>
        </p:nvSpPr>
        <p:spPr>
          <a:xfrm>
            <a:off x="5319726" y="3179275"/>
            <a:ext cx="440048" cy="194080"/>
          </a:xfrm>
          <a:prstGeom prst="rect">
            <a:avLst/>
          </a:prstGeom>
          <a:solidFill>
            <a:schemeClr val="bg1"/>
          </a:solidFill>
        </p:spPr>
        <p:txBody>
          <a:bodyPr wrap="none" rtlCol="0">
            <a:spAutoFit/>
          </a:bodyPr>
          <a:lstStyle/>
          <a:p>
            <a:r>
              <a:rPr kumimoji="1" lang="en-US" altLang="ja-JP" sz="600" dirty="0" err="1"/>
              <a:t>tcp</a:t>
            </a:r>
            <a:r>
              <a:rPr kumimoji="1" lang="en-US" altLang="ja-JP" sz="600" dirty="0"/>
              <a:t>/???</a:t>
            </a:r>
            <a:endParaRPr kumimoji="1" lang="ja-JP" altLang="en-US" sz="600" dirty="0"/>
          </a:p>
        </p:txBody>
      </p:sp>
      <p:sp>
        <p:nvSpPr>
          <p:cNvPr id="190" name="テキスト ボックス 189">
            <a:extLst>
              <a:ext uri="{FF2B5EF4-FFF2-40B4-BE49-F238E27FC236}">
                <a16:creationId xmlns:a16="http://schemas.microsoft.com/office/drawing/2014/main" id="{CD31A362-A10A-406B-84CC-BCF4B9034F73}"/>
              </a:ext>
            </a:extLst>
          </p:cNvPr>
          <p:cNvSpPr txBox="1"/>
          <p:nvPr/>
        </p:nvSpPr>
        <p:spPr>
          <a:xfrm>
            <a:off x="3664352" y="18879"/>
            <a:ext cx="4859151" cy="523220"/>
          </a:xfrm>
          <a:prstGeom prst="rect">
            <a:avLst/>
          </a:prstGeom>
          <a:noFill/>
        </p:spPr>
        <p:txBody>
          <a:bodyPr wrap="none" rtlCol="0">
            <a:spAutoFit/>
          </a:bodyPr>
          <a:lstStyle/>
          <a:p>
            <a:pPr algn="ctr"/>
            <a:r>
              <a:rPr kumimoji="1" lang="en-US" altLang="ja-JP" sz="2800" dirty="0">
                <a:latin typeface="Calibri" panose="020F0502020204030204" pitchFamily="34" charset="0"/>
                <a:cs typeface="Calibri" panose="020F0502020204030204" pitchFamily="34" charset="0"/>
              </a:rPr>
              <a:t>Demo system: Network diagram</a:t>
            </a:r>
            <a:endParaRPr kumimoji="1" lang="ja-JP" altLang="en-US" sz="2800" dirty="0">
              <a:latin typeface="Calibri" panose="020F0502020204030204" pitchFamily="34" charset="0"/>
              <a:cs typeface="Calibri" panose="020F0502020204030204" pitchFamily="34" charset="0"/>
            </a:endParaRPr>
          </a:p>
        </p:txBody>
      </p:sp>
      <p:sp>
        <p:nvSpPr>
          <p:cNvPr id="191" name="テキスト ボックス 190">
            <a:extLst>
              <a:ext uri="{FF2B5EF4-FFF2-40B4-BE49-F238E27FC236}">
                <a16:creationId xmlns:a16="http://schemas.microsoft.com/office/drawing/2014/main" id="{FC3B2324-5C97-42C8-8864-8007EA1564D4}"/>
              </a:ext>
            </a:extLst>
          </p:cNvPr>
          <p:cNvSpPr txBox="1"/>
          <p:nvPr/>
        </p:nvSpPr>
        <p:spPr>
          <a:xfrm>
            <a:off x="4235883" y="1637422"/>
            <a:ext cx="1090349" cy="194080"/>
          </a:xfrm>
          <a:prstGeom prst="rect">
            <a:avLst/>
          </a:prstGeom>
          <a:noFill/>
        </p:spPr>
        <p:txBody>
          <a:bodyPr wrap="none" rtlCol="0">
            <a:spAutoFit/>
          </a:bodyPr>
          <a:lstStyle/>
          <a:p>
            <a:r>
              <a:rPr kumimoji="1" lang="en-US" altLang="ja-JP" sz="600" dirty="0"/>
              <a:t>{portal, </a:t>
            </a:r>
            <a:r>
              <a:rPr kumimoji="1" lang="en-US" altLang="ja-JP" sz="600" dirty="0" err="1"/>
              <a:t>tiktok</a:t>
            </a:r>
            <a:r>
              <a:rPr lang="en-US" altLang="ja-JP" sz="600" dirty="0"/>
              <a:t>}</a:t>
            </a:r>
            <a:r>
              <a:rPr kumimoji="1" lang="en-US" altLang="ja-JP" sz="600" dirty="0"/>
              <a:t>.mccool.net?</a:t>
            </a:r>
          </a:p>
        </p:txBody>
      </p:sp>
      <p:sp>
        <p:nvSpPr>
          <p:cNvPr id="192" name="テキスト ボックス 191">
            <a:extLst>
              <a:ext uri="{FF2B5EF4-FFF2-40B4-BE49-F238E27FC236}">
                <a16:creationId xmlns:a16="http://schemas.microsoft.com/office/drawing/2014/main" id="{BB0BF530-B86A-45DA-95BA-584A2FC11D45}"/>
              </a:ext>
            </a:extLst>
          </p:cNvPr>
          <p:cNvSpPr txBox="1"/>
          <p:nvPr/>
        </p:nvSpPr>
        <p:spPr>
          <a:xfrm>
            <a:off x="2273374" y="4051282"/>
            <a:ext cx="699495" cy="194080"/>
          </a:xfrm>
          <a:prstGeom prst="rect">
            <a:avLst/>
          </a:prstGeom>
          <a:noFill/>
        </p:spPr>
        <p:txBody>
          <a:bodyPr wrap="none" rtlCol="0">
            <a:spAutoFit/>
          </a:bodyPr>
          <a:lstStyle/>
          <a:p>
            <a:r>
              <a:rPr lang="en-US" altLang="ja-JP" sz="600" dirty="0"/>
              <a:t>w3c.p-wot.com</a:t>
            </a:r>
            <a:endParaRPr kumimoji="1" lang="en-US" altLang="ja-JP" sz="600" dirty="0"/>
          </a:p>
        </p:txBody>
      </p:sp>
      <p:sp>
        <p:nvSpPr>
          <p:cNvPr id="193" name="テキスト ボックス 192">
            <a:extLst>
              <a:ext uri="{FF2B5EF4-FFF2-40B4-BE49-F238E27FC236}">
                <a16:creationId xmlns:a16="http://schemas.microsoft.com/office/drawing/2014/main" id="{E46DFB16-AAB1-4A15-A699-96FD15D0C827}"/>
              </a:ext>
            </a:extLst>
          </p:cNvPr>
          <p:cNvSpPr txBox="1"/>
          <p:nvPr/>
        </p:nvSpPr>
        <p:spPr>
          <a:xfrm>
            <a:off x="2273373" y="4809285"/>
            <a:ext cx="699495" cy="194080"/>
          </a:xfrm>
          <a:prstGeom prst="rect">
            <a:avLst/>
          </a:prstGeom>
          <a:noFill/>
        </p:spPr>
        <p:txBody>
          <a:bodyPr wrap="none" rtlCol="0">
            <a:spAutoFit/>
          </a:bodyPr>
          <a:lstStyle/>
          <a:p>
            <a:r>
              <a:rPr lang="en-US" altLang="ja-JP" sz="600" dirty="0"/>
              <a:t>w3c.p-wot.com</a:t>
            </a:r>
            <a:endParaRPr kumimoji="1" lang="en-US" altLang="ja-JP" sz="600" dirty="0"/>
          </a:p>
        </p:txBody>
      </p:sp>
      <p:sp>
        <p:nvSpPr>
          <p:cNvPr id="195" name="四角形: 角を丸くする 194">
            <a:extLst>
              <a:ext uri="{FF2B5EF4-FFF2-40B4-BE49-F238E27FC236}">
                <a16:creationId xmlns:a16="http://schemas.microsoft.com/office/drawing/2014/main" id="{D1071FD2-AA99-46AF-BFF0-F03C8AED5BFC}"/>
              </a:ext>
            </a:extLst>
          </p:cNvPr>
          <p:cNvSpPr/>
          <p:nvPr/>
        </p:nvSpPr>
        <p:spPr>
          <a:xfrm>
            <a:off x="5959430" y="4913543"/>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Node-RED? </a:t>
            </a:r>
          </a:p>
        </p:txBody>
      </p:sp>
      <p:sp>
        <p:nvSpPr>
          <p:cNvPr id="196" name="楕円 195">
            <a:extLst>
              <a:ext uri="{FF2B5EF4-FFF2-40B4-BE49-F238E27FC236}">
                <a16:creationId xmlns:a16="http://schemas.microsoft.com/office/drawing/2014/main" id="{AE8F76CE-54A0-4888-874B-B71F70819FA9}"/>
              </a:ext>
            </a:extLst>
          </p:cNvPr>
          <p:cNvSpPr/>
          <p:nvPr/>
        </p:nvSpPr>
        <p:spPr>
          <a:xfrm>
            <a:off x="6664793" y="485798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97" name="四角形: 角を丸くする 196">
            <a:extLst>
              <a:ext uri="{FF2B5EF4-FFF2-40B4-BE49-F238E27FC236}">
                <a16:creationId xmlns:a16="http://schemas.microsoft.com/office/drawing/2014/main" id="{118F30DA-5A16-4C41-8726-151263FD71C4}"/>
              </a:ext>
            </a:extLst>
          </p:cNvPr>
          <p:cNvSpPr/>
          <p:nvPr/>
        </p:nvSpPr>
        <p:spPr>
          <a:xfrm>
            <a:off x="5957958" y="5492688"/>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Node-RED? </a:t>
            </a:r>
          </a:p>
        </p:txBody>
      </p:sp>
      <p:sp>
        <p:nvSpPr>
          <p:cNvPr id="198" name="楕円 197">
            <a:extLst>
              <a:ext uri="{FF2B5EF4-FFF2-40B4-BE49-F238E27FC236}">
                <a16:creationId xmlns:a16="http://schemas.microsoft.com/office/drawing/2014/main" id="{471ED83C-E5B3-4ACF-BD43-28C92A57FE57}"/>
              </a:ext>
            </a:extLst>
          </p:cNvPr>
          <p:cNvSpPr/>
          <p:nvPr/>
        </p:nvSpPr>
        <p:spPr>
          <a:xfrm>
            <a:off x="6663321" y="5437134"/>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99" name="四角形: 角を丸くする 198">
            <a:extLst>
              <a:ext uri="{FF2B5EF4-FFF2-40B4-BE49-F238E27FC236}">
                <a16:creationId xmlns:a16="http://schemas.microsoft.com/office/drawing/2014/main" id="{29092278-6133-48D1-A44A-CD2BFB1F047B}"/>
              </a:ext>
            </a:extLst>
          </p:cNvPr>
          <p:cNvSpPr/>
          <p:nvPr/>
        </p:nvSpPr>
        <p:spPr>
          <a:xfrm>
            <a:off x="5970774" y="6045998"/>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a:t>
            </a:r>
          </a:p>
        </p:txBody>
      </p:sp>
      <p:sp>
        <p:nvSpPr>
          <p:cNvPr id="200" name="楕円 199">
            <a:extLst>
              <a:ext uri="{FF2B5EF4-FFF2-40B4-BE49-F238E27FC236}">
                <a16:creationId xmlns:a16="http://schemas.microsoft.com/office/drawing/2014/main" id="{F672FCE1-768C-459E-9535-BA4871C181EC}"/>
              </a:ext>
            </a:extLst>
          </p:cNvPr>
          <p:cNvSpPr/>
          <p:nvPr/>
        </p:nvSpPr>
        <p:spPr>
          <a:xfrm>
            <a:off x="6676137" y="5990444"/>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201" name="四角形: 角を丸くする 200">
            <a:extLst>
              <a:ext uri="{FF2B5EF4-FFF2-40B4-BE49-F238E27FC236}">
                <a16:creationId xmlns:a16="http://schemas.microsoft.com/office/drawing/2014/main" id="{BE08733F-044F-4D16-8FB7-71F61D560467}"/>
              </a:ext>
            </a:extLst>
          </p:cNvPr>
          <p:cNvSpPr/>
          <p:nvPr/>
        </p:nvSpPr>
        <p:spPr>
          <a:xfrm>
            <a:off x="5971243" y="6570895"/>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Siemens</a:t>
            </a:r>
          </a:p>
          <a:p>
            <a:r>
              <a:rPr lang="en-US" altLang="ja-JP" sz="1050" dirty="0"/>
              <a:t>node-wot?</a:t>
            </a:r>
          </a:p>
        </p:txBody>
      </p:sp>
      <p:sp>
        <p:nvSpPr>
          <p:cNvPr id="202" name="楕円 201">
            <a:extLst>
              <a:ext uri="{FF2B5EF4-FFF2-40B4-BE49-F238E27FC236}">
                <a16:creationId xmlns:a16="http://schemas.microsoft.com/office/drawing/2014/main" id="{6856415A-31C6-4C28-85E7-753BABD25892}"/>
              </a:ext>
            </a:extLst>
          </p:cNvPr>
          <p:cNvSpPr/>
          <p:nvPr/>
        </p:nvSpPr>
        <p:spPr>
          <a:xfrm>
            <a:off x="6676606" y="6515341"/>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00" name="吹き出し: 四角形 99">
            <a:extLst>
              <a:ext uri="{FF2B5EF4-FFF2-40B4-BE49-F238E27FC236}">
                <a16:creationId xmlns:a16="http://schemas.microsoft.com/office/drawing/2014/main" id="{B77E3DB0-2964-4A50-B27F-3BA360F0D972}"/>
              </a:ext>
            </a:extLst>
          </p:cNvPr>
          <p:cNvSpPr/>
          <p:nvPr/>
        </p:nvSpPr>
        <p:spPr>
          <a:xfrm>
            <a:off x="10389472" y="312352"/>
            <a:ext cx="1770075" cy="1325070"/>
          </a:xfrm>
          <a:prstGeom prst="wedgeRectCallout">
            <a:avLst>
              <a:gd name="adj1" fmla="val -100491"/>
              <a:gd name="adj2" fmla="val 46416"/>
            </a:avLst>
          </a:prstGeom>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050" dirty="0"/>
              <a:t>TBD?</a:t>
            </a:r>
          </a:p>
          <a:p>
            <a:pPr>
              <a:buFont typeface="Arial" panose="020B0604020202020204" pitchFamily="34" charset="0"/>
              <a:buChar char="•"/>
            </a:pPr>
            <a:r>
              <a:rPr lang="en-US" altLang="ja-JP" sz="1050" dirty="0" err="1"/>
              <a:t>DotStar</a:t>
            </a:r>
            <a:r>
              <a:rPr lang="en-US" altLang="ja-JP" sz="1050" dirty="0"/>
              <a:t> RGB LED strip</a:t>
            </a:r>
          </a:p>
          <a:p>
            <a:pPr>
              <a:buFont typeface="Arial" panose="020B0604020202020204" pitchFamily="34" charset="0"/>
              <a:buChar char="•"/>
            </a:pPr>
            <a:r>
              <a:rPr kumimoji="1" lang="en-US" altLang="ja-JP" sz="1050" dirty="0" err="1"/>
              <a:t>MeArm</a:t>
            </a:r>
            <a:r>
              <a:rPr kumimoji="1" lang="en-US" altLang="ja-JP" sz="1050" dirty="0"/>
              <a:t> Pi Robotic Arm 1,2</a:t>
            </a:r>
          </a:p>
          <a:p>
            <a:pPr>
              <a:buFont typeface="Arial" panose="020B0604020202020204" pitchFamily="34" charset="0"/>
              <a:buChar char="•"/>
            </a:pPr>
            <a:r>
              <a:rPr lang="en-US" altLang="ja-JP" sz="1050" dirty="0" err="1"/>
              <a:t>SenseHat</a:t>
            </a:r>
            <a:r>
              <a:rPr lang="en-US" altLang="ja-JP" sz="1050" dirty="0"/>
              <a:t> 1,2</a:t>
            </a:r>
          </a:p>
          <a:p>
            <a:pPr>
              <a:buFont typeface="Arial" panose="020B0604020202020204" pitchFamily="34" charset="0"/>
              <a:buChar char="•"/>
            </a:pPr>
            <a:r>
              <a:rPr lang="en-US" altLang="ja-JP" sz="1050" dirty="0"/>
              <a:t>Hue Bridge</a:t>
            </a:r>
          </a:p>
          <a:p>
            <a:pPr>
              <a:buFont typeface="Arial" panose="020B0604020202020204" pitchFamily="34" charset="0"/>
              <a:buChar char="•"/>
            </a:pPr>
            <a:r>
              <a:rPr lang="en-US" altLang="ja-JP" sz="1050" dirty="0"/>
              <a:t>Hue white lamp 1,3,4</a:t>
            </a:r>
          </a:p>
          <a:p>
            <a:pPr>
              <a:buFont typeface="Arial" panose="020B0604020202020204" pitchFamily="34" charset="0"/>
              <a:buChar char="•"/>
            </a:pPr>
            <a:r>
              <a:rPr lang="en-US" altLang="ja-JP" sz="1050" dirty="0"/>
              <a:t>light sensor 1,2</a:t>
            </a:r>
          </a:p>
          <a:p>
            <a:pPr>
              <a:buFont typeface="Arial" panose="020B0604020202020204" pitchFamily="34" charset="0"/>
              <a:buChar char="•"/>
            </a:pPr>
            <a:r>
              <a:rPr lang="en-US" altLang="ja-JP" sz="1050" dirty="0"/>
              <a:t>camera 1,2</a:t>
            </a:r>
          </a:p>
        </p:txBody>
      </p:sp>
      <p:sp>
        <p:nvSpPr>
          <p:cNvPr id="120" name="四角形: 角を丸くする 119">
            <a:extLst>
              <a:ext uri="{FF2B5EF4-FFF2-40B4-BE49-F238E27FC236}">
                <a16:creationId xmlns:a16="http://schemas.microsoft.com/office/drawing/2014/main" id="{8B299727-FC1E-4A98-AA52-48309235366D}"/>
              </a:ext>
            </a:extLst>
          </p:cNvPr>
          <p:cNvSpPr/>
          <p:nvPr/>
        </p:nvSpPr>
        <p:spPr>
          <a:xfrm>
            <a:off x="8279883" y="6053821"/>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Local simulator</a:t>
            </a:r>
          </a:p>
        </p:txBody>
      </p:sp>
      <p:sp>
        <p:nvSpPr>
          <p:cNvPr id="122" name="四角形: 角を丸くする 121">
            <a:extLst>
              <a:ext uri="{FF2B5EF4-FFF2-40B4-BE49-F238E27FC236}">
                <a16:creationId xmlns:a16="http://schemas.microsoft.com/office/drawing/2014/main" id="{9E754B99-D856-49B8-8C62-7FE74DE30B64}"/>
              </a:ext>
            </a:extLst>
          </p:cNvPr>
          <p:cNvSpPr/>
          <p:nvPr/>
        </p:nvSpPr>
        <p:spPr>
          <a:xfrm>
            <a:off x="8236022" y="6014458"/>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FAU</a:t>
            </a:r>
          </a:p>
          <a:p>
            <a:r>
              <a:rPr lang="en-US" altLang="ja-JP" sz="1050" dirty="0"/>
              <a:t>BLE beacons, receiver</a:t>
            </a:r>
          </a:p>
        </p:txBody>
      </p:sp>
      <p:sp>
        <p:nvSpPr>
          <p:cNvPr id="123" name="楕円 122">
            <a:extLst>
              <a:ext uri="{FF2B5EF4-FFF2-40B4-BE49-F238E27FC236}">
                <a16:creationId xmlns:a16="http://schemas.microsoft.com/office/drawing/2014/main" id="{167B5CC5-DBFF-4446-974B-3ADC2DFEE1A4}"/>
              </a:ext>
            </a:extLst>
          </p:cNvPr>
          <p:cNvSpPr/>
          <p:nvPr/>
        </p:nvSpPr>
        <p:spPr>
          <a:xfrm>
            <a:off x="9437612" y="594649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cxnSp>
        <p:nvCxnSpPr>
          <p:cNvPr id="125" name="コネクタ: カギ線 124">
            <a:extLst>
              <a:ext uri="{FF2B5EF4-FFF2-40B4-BE49-F238E27FC236}">
                <a16:creationId xmlns:a16="http://schemas.microsoft.com/office/drawing/2014/main" id="{ABD2CE3C-C492-4151-B423-1AFFB6A9D4E2}"/>
              </a:ext>
            </a:extLst>
          </p:cNvPr>
          <p:cNvCxnSpPr>
            <a:cxnSpLocks/>
            <a:stCxn id="122" idx="1"/>
            <a:endCxn id="102" idx="1"/>
          </p:cNvCxnSpPr>
          <p:nvPr/>
        </p:nvCxnSpPr>
        <p:spPr>
          <a:xfrm rot="10800000">
            <a:off x="7215902" y="3180105"/>
            <a:ext cx="1020121" cy="3038991"/>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29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四角形: 角を丸くする 88">
            <a:extLst>
              <a:ext uri="{FF2B5EF4-FFF2-40B4-BE49-F238E27FC236}">
                <a16:creationId xmlns:a16="http://schemas.microsoft.com/office/drawing/2014/main" id="{AE5A96EC-D2F4-4587-9A97-CA7C18CFAB75}"/>
              </a:ext>
            </a:extLst>
          </p:cNvPr>
          <p:cNvSpPr/>
          <p:nvPr/>
        </p:nvSpPr>
        <p:spPr>
          <a:xfrm>
            <a:off x="8409747" y="9499230"/>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Online simulator</a:t>
            </a:r>
          </a:p>
        </p:txBody>
      </p:sp>
      <p:sp>
        <p:nvSpPr>
          <p:cNvPr id="88" name="四角形: 角を丸くする 87">
            <a:extLst>
              <a:ext uri="{FF2B5EF4-FFF2-40B4-BE49-F238E27FC236}">
                <a16:creationId xmlns:a16="http://schemas.microsoft.com/office/drawing/2014/main" id="{CBE9FFAB-F148-4A12-B3D0-059703514CB4}"/>
              </a:ext>
            </a:extLst>
          </p:cNvPr>
          <p:cNvSpPr/>
          <p:nvPr/>
        </p:nvSpPr>
        <p:spPr>
          <a:xfrm>
            <a:off x="8409747" y="8730722"/>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Smart home lab</a:t>
            </a:r>
          </a:p>
        </p:txBody>
      </p:sp>
      <p:sp>
        <p:nvSpPr>
          <p:cNvPr id="30" name="四角形: 角を丸くする 29">
            <a:extLst>
              <a:ext uri="{FF2B5EF4-FFF2-40B4-BE49-F238E27FC236}">
                <a16:creationId xmlns:a16="http://schemas.microsoft.com/office/drawing/2014/main" id="{3CDDC691-EB27-46FB-BFAA-38CA1371AD1D}"/>
              </a:ext>
            </a:extLst>
          </p:cNvPr>
          <p:cNvSpPr/>
          <p:nvPr/>
        </p:nvSpPr>
        <p:spPr>
          <a:xfrm>
            <a:off x="8378322" y="8679746"/>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Smart home lab</a:t>
            </a:r>
          </a:p>
        </p:txBody>
      </p:sp>
      <p:sp>
        <p:nvSpPr>
          <p:cNvPr id="87" name="四角形: 角を丸くする 86">
            <a:extLst>
              <a:ext uri="{FF2B5EF4-FFF2-40B4-BE49-F238E27FC236}">
                <a16:creationId xmlns:a16="http://schemas.microsoft.com/office/drawing/2014/main" id="{A11C4FC0-4317-4B12-8926-B4D94EEC3556}"/>
              </a:ext>
            </a:extLst>
          </p:cNvPr>
          <p:cNvSpPr/>
          <p:nvPr/>
        </p:nvSpPr>
        <p:spPr>
          <a:xfrm>
            <a:off x="8412871" y="8041874"/>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Cloud Devices</a:t>
            </a:r>
          </a:p>
        </p:txBody>
      </p:sp>
      <p:sp>
        <p:nvSpPr>
          <p:cNvPr id="86" name="四角形: 角を丸くする 85">
            <a:extLst>
              <a:ext uri="{FF2B5EF4-FFF2-40B4-BE49-F238E27FC236}">
                <a16:creationId xmlns:a16="http://schemas.microsoft.com/office/drawing/2014/main" id="{F91621FC-1ADF-4899-B56D-DE5E9A0287FA}"/>
              </a:ext>
            </a:extLst>
          </p:cNvPr>
          <p:cNvSpPr/>
          <p:nvPr/>
        </p:nvSpPr>
        <p:spPr>
          <a:xfrm>
            <a:off x="8435471" y="7426655"/>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Local simulator</a:t>
            </a:r>
          </a:p>
        </p:txBody>
      </p:sp>
      <p:sp>
        <p:nvSpPr>
          <p:cNvPr id="85" name="四角形: 角を丸くする 84">
            <a:extLst>
              <a:ext uri="{FF2B5EF4-FFF2-40B4-BE49-F238E27FC236}">
                <a16:creationId xmlns:a16="http://schemas.microsoft.com/office/drawing/2014/main" id="{E58E4323-1F2F-41A9-ADD0-3D84D4B07883}"/>
              </a:ext>
            </a:extLst>
          </p:cNvPr>
          <p:cNvSpPr/>
          <p:nvPr/>
        </p:nvSpPr>
        <p:spPr>
          <a:xfrm>
            <a:off x="8435471" y="6283065"/>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Endpoint Devices</a:t>
            </a:r>
          </a:p>
        </p:txBody>
      </p:sp>
      <p:sp>
        <p:nvSpPr>
          <p:cNvPr id="84" name="四角形: 角を丸くする 83">
            <a:extLst>
              <a:ext uri="{FF2B5EF4-FFF2-40B4-BE49-F238E27FC236}">
                <a16:creationId xmlns:a16="http://schemas.microsoft.com/office/drawing/2014/main" id="{44183FA1-71BF-462B-AC5F-2BC77D17E000}"/>
              </a:ext>
            </a:extLst>
          </p:cNvPr>
          <p:cNvSpPr/>
          <p:nvPr/>
        </p:nvSpPr>
        <p:spPr>
          <a:xfrm>
            <a:off x="10509421" y="4219849"/>
            <a:ext cx="1660755"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OCF Smart Home Devices</a:t>
            </a:r>
            <a:endParaRPr kumimoji="1" lang="en-US" altLang="ja-JP" sz="1050" dirty="0"/>
          </a:p>
        </p:txBody>
      </p:sp>
      <p:sp>
        <p:nvSpPr>
          <p:cNvPr id="83" name="四角形: 角を丸くする 82">
            <a:extLst>
              <a:ext uri="{FF2B5EF4-FFF2-40B4-BE49-F238E27FC236}">
                <a16:creationId xmlns:a16="http://schemas.microsoft.com/office/drawing/2014/main" id="{EDDEE858-D28F-4D37-9653-312E0EAAA162}"/>
              </a:ext>
            </a:extLst>
          </p:cNvPr>
          <p:cNvSpPr/>
          <p:nvPr/>
        </p:nvSpPr>
        <p:spPr>
          <a:xfrm>
            <a:off x="8453876" y="2797986"/>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TU </a:t>
            </a:r>
            <a:r>
              <a:rPr lang="en-US" altLang="ja-JP" sz="1050" dirty="0"/>
              <a:t>Munich</a:t>
            </a:r>
          </a:p>
          <a:p>
            <a:r>
              <a:rPr kumimoji="1" lang="en-US" altLang="ja-JP" sz="1050" dirty="0"/>
              <a:t>(TBD)</a:t>
            </a:r>
          </a:p>
        </p:txBody>
      </p:sp>
      <p:sp>
        <p:nvSpPr>
          <p:cNvPr id="82" name="四角形: 角を丸くする 81">
            <a:extLst>
              <a:ext uri="{FF2B5EF4-FFF2-40B4-BE49-F238E27FC236}">
                <a16:creationId xmlns:a16="http://schemas.microsoft.com/office/drawing/2014/main" id="{8F1A4B79-B10C-482D-B24F-46526784B938}"/>
              </a:ext>
            </a:extLst>
          </p:cNvPr>
          <p:cNvSpPr/>
          <p:nvPr/>
        </p:nvSpPr>
        <p:spPr>
          <a:xfrm>
            <a:off x="8435471" y="2286480"/>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Siemens</a:t>
            </a:r>
          </a:p>
          <a:p>
            <a:r>
              <a:rPr lang="en-US" altLang="ja-JP" sz="1050" dirty="0"/>
              <a:t>Industry Automation</a:t>
            </a:r>
            <a:endParaRPr kumimoji="1" lang="en-US" altLang="ja-JP" sz="1050" dirty="0"/>
          </a:p>
        </p:txBody>
      </p:sp>
      <p:sp>
        <p:nvSpPr>
          <p:cNvPr id="81" name="四角形: 角を丸くする 80">
            <a:extLst>
              <a:ext uri="{FF2B5EF4-FFF2-40B4-BE49-F238E27FC236}">
                <a16:creationId xmlns:a16="http://schemas.microsoft.com/office/drawing/2014/main" id="{3EF2C08B-353E-46BF-B135-75D9A86237A4}"/>
              </a:ext>
            </a:extLst>
          </p:cNvPr>
          <p:cNvSpPr/>
          <p:nvPr/>
        </p:nvSpPr>
        <p:spPr>
          <a:xfrm>
            <a:off x="8412871" y="1252027"/>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Oracle</a:t>
            </a:r>
          </a:p>
          <a:p>
            <a:r>
              <a:rPr lang="en-US" altLang="ja-JP" sz="1050" dirty="0"/>
              <a:t>IoT Cloud Service</a:t>
            </a:r>
          </a:p>
          <a:p>
            <a:r>
              <a:rPr kumimoji="1" lang="en-US" altLang="ja-JP" sz="1050" dirty="0"/>
              <a:t>(Digital Twin?)</a:t>
            </a:r>
            <a:endParaRPr kumimoji="1" lang="ja-JP" altLang="en-US" sz="1050" dirty="0"/>
          </a:p>
        </p:txBody>
      </p:sp>
      <p:sp>
        <p:nvSpPr>
          <p:cNvPr id="6" name="テキスト ボックス 5">
            <a:extLst>
              <a:ext uri="{FF2B5EF4-FFF2-40B4-BE49-F238E27FC236}">
                <a16:creationId xmlns:a16="http://schemas.microsoft.com/office/drawing/2014/main" id="{B4A6AE01-594B-4F3F-99BE-D2579A4EEA91}"/>
              </a:ext>
            </a:extLst>
          </p:cNvPr>
          <p:cNvSpPr txBox="1"/>
          <p:nvPr/>
        </p:nvSpPr>
        <p:spPr>
          <a:xfrm>
            <a:off x="5564672" y="584836"/>
            <a:ext cx="981359" cy="253916"/>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intermediaries</a:t>
            </a:r>
            <a:endParaRPr kumimoji="1" lang="ja-JP" altLang="en-US" sz="1050" dirty="0">
              <a:latin typeface="Calibri" panose="020F0502020204030204" pitchFamily="34" charset="0"/>
              <a:cs typeface="Calibri" panose="020F0502020204030204" pitchFamily="34" charset="0"/>
            </a:endParaRPr>
          </a:p>
        </p:txBody>
      </p:sp>
      <p:sp>
        <p:nvSpPr>
          <p:cNvPr id="7" name="テキスト ボックス 6">
            <a:extLst>
              <a:ext uri="{FF2B5EF4-FFF2-40B4-BE49-F238E27FC236}">
                <a16:creationId xmlns:a16="http://schemas.microsoft.com/office/drawing/2014/main" id="{482F39EA-B30F-43B4-A46B-FF8273582F76}"/>
              </a:ext>
            </a:extLst>
          </p:cNvPr>
          <p:cNvSpPr txBox="1"/>
          <p:nvPr/>
        </p:nvSpPr>
        <p:spPr>
          <a:xfrm>
            <a:off x="2328653" y="584836"/>
            <a:ext cx="795411" cy="253916"/>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Consumers</a:t>
            </a:r>
            <a:endParaRPr kumimoji="1" lang="ja-JP" altLang="en-US" sz="1050" dirty="0">
              <a:latin typeface="Calibri" panose="020F0502020204030204" pitchFamily="34" charset="0"/>
              <a:cs typeface="Calibri" panose="020F0502020204030204" pitchFamily="34" charset="0"/>
            </a:endParaRPr>
          </a:p>
        </p:txBody>
      </p:sp>
      <p:sp>
        <p:nvSpPr>
          <p:cNvPr id="10" name="四角形: 角を丸くする 9">
            <a:extLst>
              <a:ext uri="{FF2B5EF4-FFF2-40B4-BE49-F238E27FC236}">
                <a16:creationId xmlns:a16="http://schemas.microsoft.com/office/drawing/2014/main" id="{69135811-C0AC-40BC-92EB-AF14167E58B6}"/>
              </a:ext>
            </a:extLst>
          </p:cNvPr>
          <p:cNvSpPr/>
          <p:nvPr/>
        </p:nvSpPr>
        <p:spPr>
          <a:xfrm>
            <a:off x="8383918" y="1221485"/>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Oracle</a:t>
            </a:r>
          </a:p>
          <a:p>
            <a:r>
              <a:rPr lang="en-US" altLang="ja-JP" sz="1050" dirty="0"/>
              <a:t>IoT Cloud Service</a:t>
            </a:r>
          </a:p>
          <a:p>
            <a:r>
              <a:rPr kumimoji="1" lang="en-US" altLang="ja-JP" sz="1050" dirty="0"/>
              <a:t>(Digital Twin?)</a:t>
            </a:r>
            <a:endParaRPr kumimoji="1" lang="ja-JP" altLang="en-US" sz="1050" dirty="0"/>
          </a:p>
        </p:txBody>
      </p:sp>
      <p:sp>
        <p:nvSpPr>
          <p:cNvPr id="14" name="四角形: 角を丸くする 13">
            <a:extLst>
              <a:ext uri="{FF2B5EF4-FFF2-40B4-BE49-F238E27FC236}">
                <a16:creationId xmlns:a16="http://schemas.microsoft.com/office/drawing/2014/main" id="{E3E90653-67B1-4A5C-B374-AAC43ED31E85}"/>
              </a:ext>
            </a:extLst>
          </p:cNvPr>
          <p:cNvSpPr/>
          <p:nvPr/>
        </p:nvSpPr>
        <p:spPr>
          <a:xfrm>
            <a:off x="8399565" y="2245157"/>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Siemens</a:t>
            </a:r>
          </a:p>
          <a:p>
            <a:r>
              <a:rPr lang="en-US" altLang="ja-JP" sz="1050" dirty="0"/>
              <a:t>Industry Automation</a:t>
            </a:r>
            <a:endParaRPr kumimoji="1" lang="en-US" altLang="ja-JP" sz="1050" dirty="0"/>
          </a:p>
        </p:txBody>
      </p:sp>
      <p:sp>
        <p:nvSpPr>
          <p:cNvPr id="15" name="四角形: 角を丸くする 14">
            <a:extLst>
              <a:ext uri="{FF2B5EF4-FFF2-40B4-BE49-F238E27FC236}">
                <a16:creationId xmlns:a16="http://schemas.microsoft.com/office/drawing/2014/main" id="{434042A0-D85F-43AC-94A4-3150D2B678FC}"/>
              </a:ext>
            </a:extLst>
          </p:cNvPr>
          <p:cNvSpPr/>
          <p:nvPr/>
        </p:nvSpPr>
        <p:spPr>
          <a:xfrm>
            <a:off x="8412871" y="2757034"/>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TU </a:t>
            </a:r>
            <a:r>
              <a:rPr lang="en-US" altLang="ja-JP" sz="1050" dirty="0"/>
              <a:t>Munich</a:t>
            </a:r>
          </a:p>
          <a:p>
            <a:r>
              <a:rPr kumimoji="1" lang="en-US" altLang="ja-JP" sz="1050" dirty="0"/>
              <a:t>(TBD)</a:t>
            </a:r>
          </a:p>
        </p:txBody>
      </p:sp>
      <p:sp>
        <p:nvSpPr>
          <p:cNvPr id="16" name="四角形: 角を丸くする 15">
            <a:extLst>
              <a:ext uri="{FF2B5EF4-FFF2-40B4-BE49-F238E27FC236}">
                <a16:creationId xmlns:a16="http://schemas.microsoft.com/office/drawing/2014/main" id="{60AA459F-D8F3-4B66-B21B-2C47DCB21705}"/>
              </a:ext>
            </a:extLst>
          </p:cNvPr>
          <p:cNvSpPr/>
          <p:nvPr/>
        </p:nvSpPr>
        <p:spPr>
          <a:xfrm>
            <a:off x="8393893" y="4220317"/>
            <a:ext cx="141805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kumimoji="1" lang="en-US" altLang="ja-JP" sz="1050" dirty="0"/>
              <a:t>OC</a:t>
            </a:r>
            <a:r>
              <a:rPr lang="en-US" altLang="ja-JP" sz="1050" dirty="0"/>
              <a:t>F Bridge </a:t>
            </a:r>
            <a:r>
              <a:rPr kumimoji="1" lang="en-US" altLang="ja-JP" sz="1050" dirty="0"/>
              <a:t>(Local)</a:t>
            </a:r>
          </a:p>
        </p:txBody>
      </p:sp>
      <p:sp>
        <p:nvSpPr>
          <p:cNvPr id="17" name="四角形: 角を丸くする 16">
            <a:extLst>
              <a:ext uri="{FF2B5EF4-FFF2-40B4-BE49-F238E27FC236}">
                <a16:creationId xmlns:a16="http://schemas.microsoft.com/office/drawing/2014/main" id="{3BF22C54-0349-44B6-96B0-0ADE20CFE77C}"/>
              </a:ext>
            </a:extLst>
          </p:cNvPr>
          <p:cNvSpPr/>
          <p:nvPr/>
        </p:nvSpPr>
        <p:spPr>
          <a:xfrm>
            <a:off x="8412871" y="3241794"/>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Person Recognition</a:t>
            </a:r>
            <a:endParaRPr kumimoji="1" lang="en-US" altLang="ja-JP" sz="1050" dirty="0"/>
          </a:p>
        </p:txBody>
      </p:sp>
      <p:sp>
        <p:nvSpPr>
          <p:cNvPr id="18" name="四角形: 角を丸くする 17">
            <a:extLst>
              <a:ext uri="{FF2B5EF4-FFF2-40B4-BE49-F238E27FC236}">
                <a16:creationId xmlns:a16="http://schemas.microsoft.com/office/drawing/2014/main" id="{851FFDAD-A1EF-443C-964A-3690B5834BBA}"/>
              </a:ext>
            </a:extLst>
          </p:cNvPr>
          <p:cNvSpPr/>
          <p:nvPr/>
        </p:nvSpPr>
        <p:spPr>
          <a:xfrm>
            <a:off x="10466444" y="4187205"/>
            <a:ext cx="1660755"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OCF Smart Home Devices</a:t>
            </a:r>
            <a:endParaRPr kumimoji="1" lang="en-US" altLang="ja-JP" sz="1050" dirty="0"/>
          </a:p>
        </p:txBody>
      </p:sp>
      <p:sp>
        <p:nvSpPr>
          <p:cNvPr id="19" name="四角形: 角を丸くする 18">
            <a:extLst>
              <a:ext uri="{FF2B5EF4-FFF2-40B4-BE49-F238E27FC236}">
                <a16:creationId xmlns:a16="http://schemas.microsoft.com/office/drawing/2014/main" id="{CCCC87FA-051F-4CFC-BE03-E2847188E422}"/>
              </a:ext>
            </a:extLst>
          </p:cNvPr>
          <p:cNvSpPr/>
          <p:nvPr/>
        </p:nvSpPr>
        <p:spPr>
          <a:xfrm>
            <a:off x="8391628" y="4731963"/>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Web Camera</a:t>
            </a:r>
            <a:endParaRPr kumimoji="1" lang="en-US" altLang="ja-JP" sz="1050" dirty="0"/>
          </a:p>
        </p:txBody>
      </p:sp>
      <p:sp>
        <p:nvSpPr>
          <p:cNvPr id="20" name="四角形: 角を丸くする 19">
            <a:extLst>
              <a:ext uri="{FF2B5EF4-FFF2-40B4-BE49-F238E27FC236}">
                <a16:creationId xmlns:a16="http://schemas.microsoft.com/office/drawing/2014/main" id="{49258F74-BE75-4DA0-AFCF-05FA518E24C9}"/>
              </a:ext>
            </a:extLst>
          </p:cNvPr>
          <p:cNvSpPr/>
          <p:nvPr/>
        </p:nvSpPr>
        <p:spPr>
          <a:xfrm>
            <a:off x="8391628" y="5227846"/>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Voice Output</a:t>
            </a:r>
          </a:p>
        </p:txBody>
      </p:sp>
      <p:sp>
        <p:nvSpPr>
          <p:cNvPr id="21" name="四角形: 角を丸くする 20">
            <a:extLst>
              <a:ext uri="{FF2B5EF4-FFF2-40B4-BE49-F238E27FC236}">
                <a16:creationId xmlns:a16="http://schemas.microsoft.com/office/drawing/2014/main" id="{9E7DA545-26EF-4C87-916B-2A5DD4ACBD16}"/>
              </a:ext>
            </a:extLst>
          </p:cNvPr>
          <p:cNvSpPr/>
          <p:nvPr/>
        </p:nvSpPr>
        <p:spPr>
          <a:xfrm>
            <a:off x="8391628" y="5723728"/>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Solar Power System</a:t>
            </a:r>
          </a:p>
        </p:txBody>
      </p:sp>
      <p:sp>
        <p:nvSpPr>
          <p:cNvPr id="22" name="四角形: 角を丸くする 21">
            <a:extLst>
              <a:ext uri="{FF2B5EF4-FFF2-40B4-BE49-F238E27FC236}">
                <a16:creationId xmlns:a16="http://schemas.microsoft.com/office/drawing/2014/main" id="{32E364FD-1B4D-43CE-8AF8-6BC64E8C80D6}"/>
              </a:ext>
            </a:extLst>
          </p:cNvPr>
          <p:cNvSpPr/>
          <p:nvPr/>
        </p:nvSpPr>
        <p:spPr>
          <a:xfrm>
            <a:off x="1649687" y="2736609"/>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Hitachi</a:t>
            </a:r>
          </a:p>
          <a:p>
            <a:r>
              <a:rPr lang="en-US" altLang="ja-JP" sz="1050" dirty="0"/>
              <a:t>Node-RED </a:t>
            </a:r>
          </a:p>
        </p:txBody>
      </p:sp>
      <p:sp>
        <p:nvSpPr>
          <p:cNvPr id="23" name="四角形: 角を丸くする 22">
            <a:extLst>
              <a:ext uri="{FF2B5EF4-FFF2-40B4-BE49-F238E27FC236}">
                <a16:creationId xmlns:a16="http://schemas.microsoft.com/office/drawing/2014/main" id="{86A090F1-97CE-42BF-9B64-557DA399277E}"/>
              </a:ext>
            </a:extLst>
          </p:cNvPr>
          <p:cNvSpPr/>
          <p:nvPr/>
        </p:nvSpPr>
        <p:spPr>
          <a:xfrm>
            <a:off x="4911610" y="3568187"/>
            <a:ext cx="986966"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Remote Proxy</a:t>
            </a:r>
          </a:p>
        </p:txBody>
      </p:sp>
      <p:sp>
        <p:nvSpPr>
          <p:cNvPr id="24" name="四角形: 角を丸くする 23">
            <a:extLst>
              <a:ext uri="{FF2B5EF4-FFF2-40B4-BE49-F238E27FC236}">
                <a16:creationId xmlns:a16="http://schemas.microsoft.com/office/drawing/2014/main" id="{588923AF-F74F-44E4-B031-2C4FA0D7B7F9}"/>
              </a:ext>
            </a:extLst>
          </p:cNvPr>
          <p:cNvSpPr/>
          <p:nvPr/>
        </p:nvSpPr>
        <p:spPr>
          <a:xfrm>
            <a:off x="6170969" y="3568187"/>
            <a:ext cx="878702"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Local Proxy</a:t>
            </a:r>
          </a:p>
        </p:txBody>
      </p:sp>
      <p:sp>
        <p:nvSpPr>
          <p:cNvPr id="25" name="吹き出し: 四角形 24">
            <a:extLst>
              <a:ext uri="{FF2B5EF4-FFF2-40B4-BE49-F238E27FC236}">
                <a16:creationId xmlns:a16="http://schemas.microsoft.com/office/drawing/2014/main" id="{036DC8DB-D2EA-4669-AAD4-A1F87E5832F9}"/>
              </a:ext>
            </a:extLst>
          </p:cNvPr>
          <p:cNvSpPr/>
          <p:nvPr/>
        </p:nvSpPr>
        <p:spPr>
          <a:xfrm>
            <a:off x="12600487" y="3116849"/>
            <a:ext cx="1479456" cy="1325070"/>
          </a:xfrm>
          <a:prstGeom prst="wedgeRectCallout">
            <a:avLst>
              <a:gd name="adj1" fmla="val -91106"/>
              <a:gd name="adj2" fmla="val 35284"/>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solidFill>
                  <a:srgbClr val="24292E"/>
                </a:solidFill>
                <a:latin typeface="-apple-system"/>
              </a:rPr>
              <a:t>Light 1, 2</a:t>
            </a:r>
          </a:p>
          <a:p>
            <a:pPr>
              <a:buFont typeface="Arial" panose="020B0604020202020204" pitchFamily="34" charset="0"/>
              <a:buChar char="•"/>
            </a:pPr>
            <a:r>
              <a:rPr lang="en-US" altLang="ja-JP" sz="1050" dirty="0">
                <a:solidFill>
                  <a:srgbClr val="24292E"/>
                </a:solidFill>
                <a:latin typeface="-apple-system"/>
              </a:rPr>
              <a:t>LED 1,2,3,4</a:t>
            </a:r>
          </a:p>
          <a:p>
            <a:pPr>
              <a:buFont typeface="Arial" panose="020B0604020202020204" pitchFamily="34" charset="0"/>
              <a:buChar char="•"/>
            </a:pPr>
            <a:r>
              <a:rPr lang="en-US" altLang="ja-JP" sz="1050" dirty="0">
                <a:solidFill>
                  <a:srgbClr val="24292E"/>
                </a:solidFill>
                <a:latin typeface="-apple-system"/>
              </a:rPr>
              <a:t>RGB LED</a:t>
            </a:r>
          </a:p>
          <a:p>
            <a:pPr>
              <a:buFont typeface="Arial" panose="020B0604020202020204" pitchFamily="34" charset="0"/>
              <a:buChar char="•"/>
            </a:pPr>
            <a:r>
              <a:rPr lang="en-US" altLang="ja-JP" sz="1050" dirty="0">
                <a:solidFill>
                  <a:srgbClr val="24292E"/>
                </a:solidFill>
                <a:latin typeface="-apple-system"/>
              </a:rPr>
              <a:t>Push button 1,2</a:t>
            </a:r>
          </a:p>
          <a:p>
            <a:pPr>
              <a:buFont typeface="Arial" panose="020B0604020202020204" pitchFamily="34" charset="0"/>
              <a:buChar char="•"/>
            </a:pPr>
            <a:r>
              <a:rPr lang="en-US" altLang="ja-JP" sz="1050" dirty="0">
                <a:solidFill>
                  <a:srgbClr val="24292E"/>
                </a:solidFill>
                <a:latin typeface="-apple-system"/>
              </a:rPr>
              <a:t>PIR sensor 1,2</a:t>
            </a:r>
          </a:p>
          <a:p>
            <a:pPr>
              <a:buFont typeface="Arial" panose="020B0604020202020204" pitchFamily="34" charset="0"/>
              <a:buChar char="•"/>
            </a:pPr>
            <a:r>
              <a:rPr lang="en-US" altLang="ja-JP" sz="1050" dirty="0">
                <a:solidFill>
                  <a:srgbClr val="24292E"/>
                </a:solidFill>
                <a:latin typeface="-apple-system"/>
              </a:rPr>
              <a:t>Temp sensors 1,2</a:t>
            </a:r>
          </a:p>
          <a:p>
            <a:pPr>
              <a:buFont typeface="Arial" panose="020B0604020202020204" pitchFamily="34" charset="0"/>
              <a:buChar char="•"/>
            </a:pPr>
            <a:r>
              <a:rPr lang="en-US" altLang="ja-JP" sz="1050" dirty="0">
                <a:solidFill>
                  <a:srgbClr val="24292E"/>
                </a:solidFill>
                <a:latin typeface="-apple-system"/>
              </a:rPr>
              <a:t>Buzzer</a:t>
            </a:r>
            <a:endParaRPr kumimoji="1" lang="ja-JP" altLang="en-US" sz="1050" dirty="0"/>
          </a:p>
        </p:txBody>
      </p:sp>
      <p:sp>
        <p:nvSpPr>
          <p:cNvPr id="27" name="四角形: 角を丸くする 26">
            <a:extLst>
              <a:ext uri="{FF2B5EF4-FFF2-40B4-BE49-F238E27FC236}">
                <a16:creationId xmlns:a16="http://schemas.microsoft.com/office/drawing/2014/main" id="{90EDE05C-29B7-4FBF-8347-2E9D3919FDC0}"/>
              </a:ext>
            </a:extLst>
          </p:cNvPr>
          <p:cNvSpPr/>
          <p:nvPr/>
        </p:nvSpPr>
        <p:spPr>
          <a:xfrm>
            <a:off x="8391627" y="6233240"/>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Endpoint Devices</a:t>
            </a:r>
          </a:p>
        </p:txBody>
      </p:sp>
      <p:sp>
        <p:nvSpPr>
          <p:cNvPr id="28" name="四角形: 角を丸くする 27">
            <a:extLst>
              <a:ext uri="{FF2B5EF4-FFF2-40B4-BE49-F238E27FC236}">
                <a16:creationId xmlns:a16="http://schemas.microsoft.com/office/drawing/2014/main" id="{438A392E-43C1-4491-8D73-D887CAE32705}"/>
              </a:ext>
            </a:extLst>
          </p:cNvPr>
          <p:cNvSpPr/>
          <p:nvPr/>
        </p:nvSpPr>
        <p:spPr>
          <a:xfrm>
            <a:off x="8378322" y="7999313"/>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Cloud Devices</a:t>
            </a:r>
          </a:p>
        </p:txBody>
      </p:sp>
      <p:sp>
        <p:nvSpPr>
          <p:cNvPr id="31" name="吹き出し: 四角形 30">
            <a:extLst>
              <a:ext uri="{FF2B5EF4-FFF2-40B4-BE49-F238E27FC236}">
                <a16:creationId xmlns:a16="http://schemas.microsoft.com/office/drawing/2014/main" id="{7DA974CD-6E57-418C-92A9-4301AC66C29C}"/>
              </a:ext>
            </a:extLst>
          </p:cNvPr>
          <p:cNvSpPr/>
          <p:nvPr/>
        </p:nvSpPr>
        <p:spPr>
          <a:xfrm>
            <a:off x="10497502" y="8011093"/>
            <a:ext cx="1684595" cy="937334"/>
          </a:xfrm>
          <a:prstGeom prst="wedgeRectCallout">
            <a:avLst>
              <a:gd name="adj1" fmla="val -95723"/>
              <a:gd name="adj2" fmla="val 46071"/>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a:p>
            <a:pPr>
              <a:buFont typeface="Arial" panose="020B0604020202020204" pitchFamily="34" charset="0"/>
              <a:buChar char="•"/>
            </a:pPr>
            <a:r>
              <a:rPr lang="en-US" altLang="ja-JP" sz="1050" dirty="0"/>
              <a:t>Robotics Cleaner</a:t>
            </a:r>
          </a:p>
          <a:p>
            <a:pPr>
              <a:buFont typeface="Arial" panose="020B0604020202020204" pitchFamily="34" charset="0"/>
              <a:buChar char="•"/>
            </a:pPr>
            <a:r>
              <a:rPr lang="en-US" altLang="ja-JP" sz="1050" dirty="0"/>
              <a:t>Bulletin Board 1</a:t>
            </a:r>
          </a:p>
          <a:p>
            <a:pPr>
              <a:buFont typeface="Arial" panose="020B0604020202020204" pitchFamily="34" charset="0"/>
              <a:buChar char="•"/>
            </a:pPr>
            <a:r>
              <a:rPr lang="en-US" altLang="ja-JP" sz="1050" dirty="0"/>
              <a:t>Bulletin Board 2</a:t>
            </a:r>
          </a:p>
          <a:p>
            <a:pPr>
              <a:buFont typeface="Arial" panose="020B0604020202020204" pitchFamily="34" charset="0"/>
              <a:buChar char="•"/>
            </a:pPr>
            <a:r>
              <a:rPr lang="en-US" altLang="ja-JP" sz="1050" dirty="0"/>
              <a:t>Philips Hue lighting</a:t>
            </a:r>
            <a:endParaRPr kumimoji="1" lang="ja-JP" altLang="en-US" sz="1050" dirty="0"/>
          </a:p>
        </p:txBody>
      </p:sp>
      <p:sp>
        <p:nvSpPr>
          <p:cNvPr id="32" name="四角形: 角を丸くする 31">
            <a:extLst>
              <a:ext uri="{FF2B5EF4-FFF2-40B4-BE49-F238E27FC236}">
                <a16:creationId xmlns:a16="http://schemas.microsoft.com/office/drawing/2014/main" id="{0B0E3AAC-F422-46B3-AF73-9E140FD7C187}"/>
              </a:ext>
            </a:extLst>
          </p:cNvPr>
          <p:cNvSpPr/>
          <p:nvPr/>
        </p:nvSpPr>
        <p:spPr>
          <a:xfrm>
            <a:off x="8391627" y="6804609"/>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Bulletin Board 3</a:t>
            </a:r>
          </a:p>
        </p:txBody>
      </p:sp>
      <p:sp>
        <p:nvSpPr>
          <p:cNvPr id="33" name="四角形: 角を丸くする 32">
            <a:extLst>
              <a:ext uri="{FF2B5EF4-FFF2-40B4-BE49-F238E27FC236}">
                <a16:creationId xmlns:a16="http://schemas.microsoft.com/office/drawing/2014/main" id="{AA563418-978E-4CC7-9AE0-10CD55FF9F2E}"/>
              </a:ext>
            </a:extLst>
          </p:cNvPr>
          <p:cNvSpPr/>
          <p:nvPr/>
        </p:nvSpPr>
        <p:spPr>
          <a:xfrm>
            <a:off x="8378322" y="9452149"/>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Online simulator</a:t>
            </a:r>
          </a:p>
        </p:txBody>
      </p:sp>
      <p:sp>
        <p:nvSpPr>
          <p:cNvPr id="34" name="吹き出し: 四角形 33">
            <a:extLst>
              <a:ext uri="{FF2B5EF4-FFF2-40B4-BE49-F238E27FC236}">
                <a16:creationId xmlns:a16="http://schemas.microsoft.com/office/drawing/2014/main" id="{15EF16CB-6324-4910-97D9-D11CB3561EFC}"/>
              </a:ext>
            </a:extLst>
          </p:cNvPr>
          <p:cNvSpPr/>
          <p:nvPr/>
        </p:nvSpPr>
        <p:spPr>
          <a:xfrm>
            <a:off x="10497503" y="9020829"/>
            <a:ext cx="1684595" cy="784902"/>
          </a:xfrm>
          <a:prstGeom prst="wedgeRectCallout">
            <a:avLst>
              <a:gd name="adj1" fmla="val -97232"/>
              <a:gd name="adj2" fmla="val 29050"/>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a:p>
            <a:pPr>
              <a:buFont typeface="Arial" panose="020B0604020202020204" pitchFamily="34" charset="0"/>
              <a:buChar char="•"/>
            </a:pPr>
            <a:r>
              <a:rPr lang="en-US" altLang="ja-JP" sz="1050" dirty="0"/>
              <a:t>Robotics Cleaner</a:t>
            </a:r>
          </a:p>
          <a:p>
            <a:pPr>
              <a:buFont typeface="Arial" panose="020B0604020202020204" pitchFamily="34" charset="0"/>
              <a:buChar char="•"/>
            </a:pPr>
            <a:r>
              <a:rPr lang="en-US" altLang="ja-JP" sz="1050" dirty="0"/>
              <a:t>Philips Hue lighting</a:t>
            </a:r>
          </a:p>
          <a:p>
            <a:pPr>
              <a:buFont typeface="Arial" panose="020B0604020202020204" pitchFamily="34" charset="0"/>
              <a:buChar char="•"/>
            </a:pPr>
            <a:r>
              <a:rPr lang="en-US" altLang="ja-JP" sz="1050" dirty="0"/>
              <a:t>Room lighting</a:t>
            </a:r>
            <a:endParaRPr kumimoji="1" lang="ja-JP" altLang="en-US" sz="1050" dirty="0"/>
          </a:p>
        </p:txBody>
      </p:sp>
      <p:sp>
        <p:nvSpPr>
          <p:cNvPr id="35" name="四角形: 角を丸くする 34">
            <a:extLst>
              <a:ext uri="{FF2B5EF4-FFF2-40B4-BE49-F238E27FC236}">
                <a16:creationId xmlns:a16="http://schemas.microsoft.com/office/drawing/2014/main" id="{290BBE15-644C-40AC-8340-BBE5CF64B195}"/>
              </a:ext>
            </a:extLst>
          </p:cNvPr>
          <p:cNvSpPr/>
          <p:nvPr/>
        </p:nvSpPr>
        <p:spPr>
          <a:xfrm>
            <a:off x="8391626" y="7375978"/>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Local simulator</a:t>
            </a:r>
          </a:p>
        </p:txBody>
      </p:sp>
      <p:sp>
        <p:nvSpPr>
          <p:cNvPr id="36" name="吹き出し: 四角形 35">
            <a:extLst>
              <a:ext uri="{FF2B5EF4-FFF2-40B4-BE49-F238E27FC236}">
                <a16:creationId xmlns:a16="http://schemas.microsoft.com/office/drawing/2014/main" id="{6F3CF420-59A4-4FAB-A239-0CC809D9A765}"/>
              </a:ext>
            </a:extLst>
          </p:cNvPr>
          <p:cNvSpPr/>
          <p:nvPr/>
        </p:nvSpPr>
        <p:spPr>
          <a:xfrm>
            <a:off x="10432702" y="5871283"/>
            <a:ext cx="1684595" cy="971700"/>
          </a:xfrm>
          <a:prstGeom prst="wedgeRectCallout">
            <a:avLst>
              <a:gd name="adj1" fmla="val -95246"/>
              <a:gd name="adj2" fmla="val 114175"/>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a:p>
            <a:pPr>
              <a:buFont typeface="Arial" panose="020B0604020202020204" pitchFamily="34" charset="0"/>
              <a:buChar char="•"/>
            </a:pPr>
            <a:r>
              <a:rPr lang="en-US" altLang="ja-JP" sz="1050" dirty="0"/>
              <a:t>Robotics Cleaner</a:t>
            </a:r>
          </a:p>
          <a:p>
            <a:pPr>
              <a:buFont typeface="Arial" panose="020B0604020202020204" pitchFamily="34" charset="0"/>
              <a:buChar char="•"/>
            </a:pPr>
            <a:r>
              <a:rPr lang="en-US" altLang="ja-JP" sz="1050" dirty="0"/>
              <a:t>Philips Hue lighting</a:t>
            </a:r>
          </a:p>
          <a:p>
            <a:pPr>
              <a:buFont typeface="Arial" panose="020B0604020202020204" pitchFamily="34" charset="0"/>
              <a:buChar char="•"/>
            </a:pPr>
            <a:r>
              <a:rPr lang="en-US" altLang="ja-JP" sz="1050" dirty="0"/>
              <a:t>Room lighting</a:t>
            </a:r>
          </a:p>
          <a:p>
            <a:pPr>
              <a:buFont typeface="Arial" panose="020B0604020202020204" pitchFamily="34" charset="0"/>
              <a:buChar char="•"/>
            </a:pPr>
            <a:r>
              <a:rPr kumimoji="1" lang="en-US" altLang="ja-JP" sz="1050" dirty="0"/>
              <a:t>… and mo</a:t>
            </a:r>
            <a:r>
              <a:rPr lang="en-US" altLang="ja-JP" sz="1050" dirty="0"/>
              <a:t>re</a:t>
            </a:r>
            <a:endParaRPr kumimoji="1" lang="ja-JP" altLang="en-US" sz="1050" dirty="0"/>
          </a:p>
        </p:txBody>
      </p:sp>
      <p:grpSp>
        <p:nvGrpSpPr>
          <p:cNvPr id="182" name="グループ化 181">
            <a:extLst>
              <a:ext uri="{FF2B5EF4-FFF2-40B4-BE49-F238E27FC236}">
                <a16:creationId xmlns:a16="http://schemas.microsoft.com/office/drawing/2014/main" id="{AD855C0F-04D7-43E6-B8D6-9E9D59E9AEBE}"/>
              </a:ext>
            </a:extLst>
          </p:cNvPr>
          <p:cNvGrpSpPr/>
          <p:nvPr/>
        </p:nvGrpSpPr>
        <p:grpSpPr>
          <a:xfrm>
            <a:off x="2222239" y="6061021"/>
            <a:ext cx="1221849" cy="797692"/>
            <a:chOff x="6321813" y="-1189389"/>
            <a:chExt cx="1941895" cy="1259726"/>
          </a:xfrm>
        </p:grpSpPr>
        <p:sp>
          <p:nvSpPr>
            <p:cNvPr id="146" name="楕円 145">
              <a:extLst>
                <a:ext uri="{FF2B5EF4-FFF2-40B4-BE49-F238E27FC236}">
                  <a16:creationId xmlns:a16="http://schemas.microsoft.com/office/drawing/2014/main" id="{EC0E253F-0CE9-4EA1-B480-DCE91E3E4738}"/>
                </a:ext>
              </a:extLst>
            </p:cNvPr>
            <p:cNvSpPr/>
            <p:nvPr/>
          </p:nvSpPr>
          <p:spPr>
            <a:xfrm>
              <a:off x="6329082" y="-1172836"/>
              <a:ext cx="394447" cy="376516"/>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050" dirty="0"/>
                <a:t>C</a:t>
              </a:r>
              <a:endParaRPr kumimoji="1" lang="ja-JP" altLang="en-US" sz="1050" dirty="0"/>
            </a:p>
          </p:txBody>
        </p:sp>
        <p:sp>
          <p:nvSpPr>
            <p:cNvPr id="147" name="楕円 146">
              <a:extLst>
                <a:ext uri="{FF2B5EF4-FFF2-40B4-BE49-F238E27FC236}">
                  <a16:creationId xmlns:a16="http://schemas.microsoft.com/office/drawing/2014/main" id="{4872A3B9-4738-4217-A5C4-CF3A56037C7C}"/>
                </a:ext>
              </a:extLst>
            </p:cNvPr>
            <p:cNvSpPr/>
            <p:nvPr/>
          </p:nvSpPr>
          <p:spPr>
            <a:xfrm>
              <a:off x="6329081" y="-760606"/>
              <a:ext cx="394447" cy="376516"/>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050" dirty="0"/>
                <a:t>I</a:t>
              </a:r>
              <a:endParaRPr kumimoji="1" lang="ja-JP" altLang="en-US" sz="1050" dirty="0"/>
            </a:p>
          </p:txBody>
        </p:sp>
        <p:sp>
          <p:nvSpPr>
            <p:cNvPr id="148" name="楕円 147">
              <a:extLst>
                <a:ext uri="{FF2B5EF4-FFF2-40B4-BE49-F238E27FC236}">
                  <a16:creationId xmlns:a16="http://schemas.microsoft.com/office/drawing/2014/main" id="{382C500F-28CB-44AC-AA3A-37D63698A568}"/>
                </a:ext>
              </a:extLst>
            </p:cNvPr>
            <p:cNvSpPr/>
            <p:nvPr/>
          </p:nvSpPr>
          <p:spPr>
            <a:xfrm>
              <a:off x="6321813" y="-362574"/>
              <a:ext cx="394447" cy="376516"/>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050" dirty="0"/>
                <a:t>T</a:t>
              </a:r>
              <a:endParaRPr kumimoji="1" lang="ja-JP" altLang="en-US" sz="1050" dirty="0"/>
            </a:p>
          </p:txBody>
        </p:sp>
        <p:sp>
          <p:nvSpPr>
            <p:cNvPr id="149" name="テキスト ボックス 148">
              <a:extLst>
                <a:ext uri="{FF2B5EF4-FFF2-40B4-BE49-F238E27FC236}">
                  <a16:creationId xmlns:a16="http://schemas.microsoft.com/office/drawing/2014/main" id="{9B647A0C-B584-435D-9756-6C612F215433}"/>
                </a:ext>
              </a:extLst>
            </p:cNvPr>
            <p:cNvSpPr txBox="1"/>
            <p:nvPr/>
          </p:nvSpPr>
          <p:spPr>
            <a:xfrm>
              <a:off x="6659330" y="-1189389"/>
              <a:ext cx="1356194" cy="425726"/>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 Consumer</a:t>
              </a:r>
              <a:endParaRPr kumimoji="1" lang="ja-JP" altLang="en-US" sz="1050" dirty="0">
                <a:latin typeface="Calibri" panose="020F0502020204030204" pitchFamily="34" charset="0"/>
                <a:cs typeface="Calibri" panose="020F0502020204030204" pitchFamily="34" charset="0"/>
              </a:endParaRPr>
            </a:p>
          </p:txBody>
        </p:sp>
        <p:sp>
          <p:nvSpPr>
            <p:cNvPr id="150" name="テキスト ボックス 149">
              <a:extLst>
                <a:ext uri="{FF2B5EF4-FFF2-40B4-BE49-F238E27FC236}">
                  <a16:creationId xmlns:a16="http://schemas.microsoft.com/office/drawing/2014/main" id="{FACDB402-18F2-4811-A3D0-A7BDDF8C6AC3}"/>
                </a:ext>
              </a:extLst>
            </p:cNvPr>
            <p:cNvSpPr txBox="1"/>
            <p:nvPr/>
          </p:nvSpPr>
          <p:spPr>
            <a:xfrm>
              <a:off x="6659330" y="-749418"/>
              <a:ext cx="1604378" cy="421428"/>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 Intermediary</a:t>
              </a:r>
              <a:endParaRPr kumimoji="1" lang="ja-JP" altLang="en-US" sz="1050" dirty="0">
                <a:latin typeface="Calibri" panose="020F0502020204030204" pitchFamily="34" charset="0"/>
                <a:cs typeface="Calibri" panose="020F0502020204030204" pitchFamily="34" charset="0"/>
              </a:endParaRPr>
            </a:p>
          </p:txBody>
        </p:sp>
        <p:sp>
          <p:nvSpPr>
            <p:cNvPr id="151" name="テキスト ボックス 150">
              <a:extLst>
                <a:ext uri="{FF2B5EF4-FFF2-40B4-BE49-F238E27FC236}">
                  <a16:creationId xmlns:a16="http://schemas.microsoft.com/office/drawing/2014/main" id="{9E6E5872-DAAE-4A69-9791-974CE4A9747F}"/>
                </a:ext>
              </a:extLst>
            </p:cNvPr>
            <p:cNvSpPr txBox="1"/>
            <p:nvPr/>
          </p:nvSpPr>
          <p:spPr>
            <a:xfrm>
              <a:off x="6659330" y="-355389"/>
              <a:ext cx="929419" cy="425726"/>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 Thing</a:t>
              </a:r>
              <a:endParaRPr kumimoji="1" lang="ja-JP" altLang="en-US" sz="1050" dirty="0">
                <a:latin typeface="Calibri" panose="020F0502020204030204" pitchFamily="34" charset="0"/>
                <a:cs typeface="Calibri" panose="020F0502020204030204" pitchFamily="34" charset="0"/>
              </a:endParaRPr>
            </a:p>
          </p:txBody>
        </p:sp>
      </p:grpSp>
      <p:sp>
        <p:nvSpPr>
          <p:cNvPr id="154" name="楕円 153">
            <a:extLst>
              <a:ext uri="{FF2B5EF4-FFF2-40B4-BE49-F238E27FC236}">
                <a16:creationId xmlns:a16="http://schemas.microsoft.com/office/drawing/2014/main" id="{CE79A944-0C19-4987-9EB5-C4DDB670EC3A}"/>
              </a:ext>
            </a:extLst>
          </p:cNvPr>
          <p:cNvSpPr/>
          <p:nvPr/>
        </p:nvSpPr>
        <p:spPr>
          <a:xfrm>
            <a:off x="9614464" y="271102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5" name="楕円 154">
            <a:extLst>
              <a:ext uri="{FF2B5EF4-FFF2-40B4-BE49-F238E27FC236}">
                <a16:creationId xmlns:a16="http://schemas.microsoft.com/office/drawing/2014/main" id="{B5CB9F30-A905-4AC7-8AB8-BD982D5201B5}"/>
              </a:ext>
            </a:extLst>
          </p:cNvPr>
          <p:cNvSpPr/>
          <p:nvPr/>
        </p:nvSpPr>
        <p:spPr>
          <a:xfrm>
            <a:off x="9614464" y="319123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7" name="楕円 156">
            <a:extLst>
              <a:ext uri="{FF2B5EF4-FFF2-40B4-BE49-F238E27FC236}">
                <a16:creationId xmlns:a16="http://schemas.microsoft.com/office/drawing/2014/main" id="{EB91787E-0440-421E-B547-DF9FC18B84DC}"/>
              </a:ext>
            </a:extLst>
          </p:cNvPr>
          <p:cNvSpPr/>
          <p:nvPr/>
        </p:nvSpPr>
        <p:spPr>
          <a:xfrm>
            <a:off x="9593219" y="467860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8" name="楕円 157">
            <a:extLst>
              <a:ext uri="{FF2B5EF4-FFF2-40B4-BE49-F238E27FC236}">
                <a16:creationId xmlns:a16="http://schemas.microsoft.com/office/drawing/2014/main" id="{FF743647-40A4-4DEA-B573-29F8F4FF6A7F}"/>
              </a:ext>
            </a:extLst>
          </p:cNvPr>
          <p:cNvSpPr/>
          <p:nvPr/>
        </p:nvSpPr>
        <p:spPr>
          <a:xfrm>
            <a:off x="9593219" y="5175132"/>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59" name="楕円 158">
            <a:extLst>
              <a:ext uri="{FF2B5EF4-FFF2-40B4-BE49-F238E27FC236}">
                <a16:creationId xmlns:a16="http://schemas.microsoft.com/office/drawing/2014/main" id="{A0F9EADB-ABA2-44F8-A0B2-99BBE79D5303}"/>
              </a:ext>
            </a:extLst>
          </p:cNvPr>
          <p:cNvSpPr/>
          <p:nvPr/>
        </p:nvSpPr>
        <p:spPr>
          <a:xfrm>
            <a:off x="9593218" y="5671654"/>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0" name="楕円 159">
            <a:extLst>
              <a:ext uri="{FF2B5EF4-FFF2-40B4-BE49-F238E27FC236}">
                <a16:creationId xmlns:a16="http://schemas.microsoft.com/office/drawing/2014/main" id="{BCC82AAA-58AB-448F-8AB7-BF0B819DEE99}"/>
              </a:ext>
            </a:extLst>
          </p:cNvPr>
          <p:cNvSpPr/>
          <p:nvPr/>
        </p:nvSpPr>
        <p:spPr>
          <a:xfrm>
            <a:off x="9593217" y="618040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1" name="楕円 160">
            <a:extLst>
              <a:ext uri="{FF2B5EF4-FFF2-40B4-BE49-F238E27FC236}">
                <a16:creationId xmlns:a16="http://schemas.microsoft.com/office/drawing/2014/main" id="{43A51742-2656-4AB8-AAAC-66CCE2311AC2}"/>
              </a:ext>
            </a:extLst>
          </p:cNvPr>
          <p:cNvSpPr/>
          <p:nvPr/>
        </p:nvSpPr>
        <p:spPr>
          <a:xfrm>
            <a:off x="9593217" y="6742172"/>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2" name="楕円 161">
            <a:extLst>
              <a:ext uri="{FF2B5EF4-FFF2-40B4-BE49-F238E27FC236}">
                <a16:creationId xmlns:a16="http://schemas.microsoft.com/office/drawing/2014/main" id="{B9F4D97D-8B48-4732-998E-1BFC0A726626}"/>
              </a:ext>
            </a:extLst>
          </p:cNvPr>
          <p:cNvSpPr/>
          <p:nvPr/>
        </p:nvSpPr>
        <p:spPr>
          <a:xfrm>
            <a:off x="9593216" y="730801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3" name="楕円 162">
            <a:extLst>
              <a:ext uri="{FF2B5EF4-FFF2-40B4-BE49-F238E27FC236}">
                <a16:creationId xmlns:a16="http://schemas.microsoft.com/office/drawing/2014/main" id="{919D4D5A-61BF-4F99-A9A3-E8A341EE1F38}"/>
              </a:ext>
            </a:extLst>
          </p:cNvPr>
          <p:cNvSpPr/>
          <p:nvPr/>
        </p:nvSpPr>
        <p:spPr>
          <a:xfrm>
            <a:off x="6871007" y="3519695"/>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900" dirty="0">
                <a:solidFill>
                  <a:schemeClr val="bg1"/>
                </a:solidFill>
              </a:rPr>
              <a:t>I</a:t>
            </a:r>
            <a:endParaRPr kumimoji="1" lang="ja-JP" altLang="en-US" sz="900" dirty="0">
              <a:solidFill>
                <a:schemeClr val="bg1"/>
              </a:solidFill>
            </a:endParaRPr>
          </a:p>
        </p:txBody>
      </p:sp>
      <p:sp>
        <p:nvSpPr>
          <p:cNvPr id="164" name="楕円 163">
            <a:extLst>
              <a:ext uri="{FF2B5EF4-FFF2-40B4-BE49-F238E27FC236}">
                <a16:creationId xmlns:a16="http://schemas.microsoft.com/office/drawing/2014/main" id="{39772D1C-282C-4A39-AA6F-F9FCC6AD3E86}"/>
              </a:ext>
            </a:extLst>
          </p:cNvPr>
          <p:cNvSpPr/>
          <p:nvPr/>
        </p:nvSpPr>
        <p:spPr>
          <a:xfrm>
            <a:off x="2355050" y="2681055"/>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65" name="楕円 164">
            <a:extLst>
              <a:ext uri="{FF2B5EF4-FFF2-40B4-BE49-F238E27FC236}">
                <a16:creationId xmlns:a16="http://schemas.microsoft.com/office/drawing/2014/main" id="{21FE7725-06F1-4294-9CE2-4DF5C482EE04}"/>
              </a:ext>
            </a:extLst>
          </p:cNvPr>
          <p:cNvSpPr/>
          <p:nvPr/>
        </p:nvSpPr>
        <p:spPr>
          <a:xfrm>
            <a:off x="9585711" y="9393175"/>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6" name="楕円 165">
            <a:extLst>
              <a:ext uri="{FF2B5EF4-FFF2-40B4-BE49-F238E27FC236}">
                <a16:creationId xmlns:a16="http://schemas.microsoft.com/office/drawing/2014/main" id="{F163B303-5695-4A2D-A37C-6615B55ACE20}"/>
              </a:ext>
            </a:extLst>
          </p:cNvPr>
          <p:cNvSpPr/>
          <p:nvPr/>
        </p:nvSpPr>
        <p:spPr>
          <a:xfrm>
            <a:off x="9579912" y="8633930"/>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7" name="楕円 166">
            <a:extLst>
              <a:ext uri="{FF2B5EF4-FFF2-40B4-BE49-F238E27FC236}">
                <a16:creationId xmlns:a16="http://schemas.microsoft.com/office/drawing/2014/main" id="{3109190B-32C2-4988-9A8F-C0D5E7FA6DE2}"/>
              </a:ext>
            </a:extLst>
          </p:cNvPr>
          <p:cNvSpPr/>
          <p:nvPr/>
        </p:nvSpPr>
        <p:spPr>
          <a:xfrm>
            <a:off x="9572574" y="794033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8" name="楕円 167">
            <a:extLst>
              <a:ext uri="{FF2B5EF4-FFF2-40B4-BE49-F238E27FC236}">
                <a16:creationId xmlns:a16="http://schemas.microsoft.com/office/drawing/2014/main" id="{8C06EA28-1EF5-449D-B028-2187DA8308FF}"/>
              </a:ext>
            </a:extLst>
          </p:cNvPr>
          <p:cNvSpPr/>
          <p:nvPr/>
        </p:nvSpPr>
        <p:spPr>
          <a:xfrm>
            <a:off x="9610133" y="2194599"/>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72" name="楕円 171">
            <a:extLst>
              <a:ext uri="{FF2B5EF4-FFF2-40B4-BE49-F238E27FC236}">
                <a16:creationId xmlns:a16="http://schemas.microsoft.com/office/drawing/2014/main" id="{004C1E3A-8A01-4C1D-8622-CDE7EFD66AD8}"/>
              </a:ext>
            </a:extLst>
          </p:cNvPr>
          <p:cNvSpPr/>
          <p:nvPr/>
        </p:nvSpPr>
        <p:spPr>
          <a:xfrm>
            <a:off x="9591307" y="1170541"/>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73" name="楕円 172">
            <a:extLst>
              <a:ext uri="{FF2B5EF4-FFF2-40B4-BE49-F238E27FC236}">
                <a16:creationId xmlns:a16="http://schemas.microsoft.com/office/drawing/2014/main" id="{F2F036E1-3964-4743-862C-5924EB845000}"/>
              </a:ext>
            </a:extLst>
          </p:cNvPr>
          <p:cNvSpPr/>
          <p:nvPr/>
        </p:nvSpPr>
        <p:spPr>
          <a:xfrm>
            <a:off x="9641466" y="416087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74" name="楕円 173">
            <a:extLst>
              <a:ext uri="{FF2B5EF4-FFF2-40B4-BE49-F238E27FC236}">
                <a16:creationId xmlns:a16="http://schemas.microsoft.com/office/drawing/2014/main" id="{C5C24F50-865F-401E-99B8-BB3AD442AAD7}"/>
              </a:ext>
            </a:extLst>
          </p:cNvPr>
          <p:cNvSpPr/>
          <p:nvPr/>
        </p:nvSpPr>
        <p:spPr>
          <a:xfrm>
            <a:off x="5728440" y="350921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900" dirty="0">
                <a:solidFill>
                  <a:schemeClr val="bg1"/>
                </a:solidFill>
              </a:rPr>
              <a:t>I</a:t>
            </a:r>
            <a:endParaRPr kumimoji="1" lang="ja-JP" altLang="en-US" sz="900" dirty="0">
              <a:solidFill>
                <a:schemeClr val="bg1"/>
              </a:solidFill>
            </a:endParaRPr>
          </a:p>
        </p:txBody>
      </p:sp>
      <p:sp>
        <p:nvSpPr>
          <p:cNvPr id="176" name="四角形: 角を丸くする 175">
            <a:extLst>
              <a:ext uri="{FF2B5EF4-FFF2-40B4-BE49-F238E27FC236}">
                <a16:creationId xmlns:a16="http://schemas.microsoft.com/office/drawing/2014/main" id="{FEDED52A-AEAC-41B5-8583-AF2C083BDE01}"/>
              </a:ext>
            </a:extLst>
          </p:cNvPr>
          <p:cNvSpPr/>
          <p:nvPr/>
        </p:nvSpPr>
        <p:spPr>
          <a:xfrm>
            <a:off x="8393893" y="3730115"/>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kumimoji="1" lang="en-US" altLang="ja-JP" sz="1050" dirty="0"/>
              <a:t>OC</a:t>
            </a:r>
            <a:r>
              <a:rPr lang="en-US" altLang="ja-JP" sz="1050" dirty="0"/>
              <a:t>F Bridge  (Remote)</a:t>
            </a:r>
            <a:endParaRPr kumimoji="1" lang="en-US" altLang="ja-JP" sz="1050" dirty="0"/>
          </a:p>
        </p:txBody>
      </p:sp>
      <p:sp>
        <p:nvSpPr>
          <p:cNvPr id="177" name="楕円 176">
            <a:extLst>
              <a:ext uri="{FF2B5EF4-FFF2-40B4-BE49-F238E27FC236}">
                <a16:creationId xmlns:a16="http://schemas.microsoft.com/office/drawing/2014/main" id="{B531A5F9-7549-45F2-BCA7-48549FA2E792}"/>
              </a:ext>
            </a:extLst>
          </p:cNvPr>
          <p:cNvSpPr/>
          <p:nvPr/>
        </p:nvSpPr>
        <p:spPr>
          <a:xfrm>
            <a:off x="9588871" y="3662088"/>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90" name="テキスト ボックス 189">
            <a:extLst>
              <a:ext uri="{FF2B5EF4-FFF2-40B4-BE49-F238E27FC236}">
                <a16:creationId xmlns:a16="http://schemas.microsoft.com/office/drawing/2014/main" id="{CD31A362-A10A-406B-84CC-BCF4B9034F73}"/>
              </a:ext>
            </a:extLst>
          </p:cNvPr>
          <p:cNvSpPr txBox="1"/>
          <p:nvPr/>
        </p:nvSpPr>
        <p:spPr>
          <a:xfrm>
            <a:off x="3504361" y="-12514"/>
            <a:ext cx="5183278" cy="523220"/>
          </a:xfrm>
          <a:prstGeom prst="rect">
            <a:avLst/>
          </a:prstGeom>
          <a:noFill/>
        </p:spPr>
        <p:txBody>
          <a:bodyPr wrap="none" rtlCol="0">
            <a:spAutoFit/>
          </a:bodyPr>
          <a:lstStyle/>
          <a:p>
            <a:pPr algn="ctr"/>
            <a:r>
              <a:rPr kumimoji="1" lang="en-US" altLang="ja-JP" sz="2800" dirty="0">
                <a:latin typeface="Calibri" panose="020F0502020204030204" pitchFamily="34" charset="0"/>
                <a:cs typeface="Calibri" panose="020F0502020204030204" pitchFamily="34" charset="0"/>
              </a:rPr>
              <a:t>Demo system: interaction diagram</a:t>
            </a:r>
            <a:endParaRPr kumimoji="1" lang="ja-JP" altLang="en-US" sz="2800" dirty="0">
              <a:latin typeface="Calibri" panose="020F0502020204030204" pitchFamily="34" charset="0"/>
              <a:cs typeface="Calibri" panose="020F0502020204030204" pitchFamily="34" charset="0"/>
            </a:endParaRPr>
          </a:p>
        </p:txBody>
      </p:sp>
      <p:sp>
        <p:nvSpPr>
          <p:cNvPr id="192" name="テキスト ボックス 191">
            <a:extLst>
              <a:ext uri="{FF2B5EF4-FFF2-40B4-BE49-F238E27FC236}">
                <a16:creationId xmlns:a16="http://schemas.microsoft.com/office/drawing/2014/main" id="{BB0BF530-B86A-45DA-95BA-584A2FC11D45}"/>
              </a:ext>
            </a:extLst>
          </p:cNvPr>
          <p:cNvSpPr txBox="1"/>
          <p:nvPr/>
        </p:nvSpPr>
        <p:spPr>
          <a:xfrm>
            <a:off x="8362676" y="8530914"/>
            <a:ext cx="699495" cy="194080"/>
          </a:xfrm>
          <a:prstGeom prst="rect">
            <a:avLst/>
          </a:prstGeom>
          <a:noFill/>
        </p:spPr>
        <p:txBody>
          <a:bodyPr wrap="none" rtlCol="0">
            <a:spAutoFit/>
          </a:bodyPr>
          <a:lstStyle/>
          <a:p>
            <a:r>
              <a:rPr lang="en-US" altLang="ja-JP" sz="600" dirty="0"/>
              <a:t>w3c.p-wot.com</a:t>
            </a:r>
            <a:endParaRPr kumimoji="1" lang="en-US" altLang="ja-JP" sz="600" dirty="0"/>
          </a:p>
        </p:txBody>
      </p:sp>
      <p:sp>
        <p:nvSpPr>
          <p:cNvPr id="193" name="テキスト ボックス 192">
            <a:extLst>
              <a:ext uri="{FF2B5EF4-FFF2-40B4-BE49-F238E27FC236}">
                <a16:creationId xmlns:a16="http://schemas.microsoft.com/office/drawing/2014/main" id="{E46DFB16-AAB1-4A15-A699-96FD15D0C827}"/>
              </a:ext>
            </a:extLst>
          </p:cNvPr>
          <p:cNvSpPr txBox="1"/>
          <p:nvPr/>
        </p:nvSpPr>
        <p:spPr>
          <a:xfrm>
            <a:off x="8362675" y="9288917"/>
            <a:ext cx="699495" cy="194080"/>
          </a:xfrm>
          <a:prstGeom prst="rect">
            <a:avLst/>
          </a:prstGeom>
          <a:noFill/>
        </p:spPr>
        <p:txBody>
          <a:bodyPr wrap="none" rtlCol="0">
            <a:spAutoFit/>
          </a:bodyPr>
          <a:lstStyle/>
          <a:p>
            <a:r>
              <a:rPr lang="en-US" altLang="ja-JP" sz="600" dirty="0"/>
              <a:t>w3c.p-wot.com</a:t>
            </a:r>
            <a:endParaRPr kumimoji="1" lang="en-US" altLang="ja-JP" sz="600" dirty="0"/>
          </a:p>
        </p:txBody>
      </p:sp>
      <p:cxnSp>
        <p:nvCxnSpPr>
          <p:cNvPr id="3" name="直線矢印コネクタ 2">
            <a:extLst>
              <a:ext uri="{FF2B5EF4-FFF2-40B4-BE49-F238E27FC236}">
                <a16:creationId xmlns:a16="http://schemas.microsoft.com/office/drawing/2014/main" id="{3411C788-14C6-451C-8970-95B1F4813D9B}"/>
              </a:ext>
            </a:extLst>
          </p:cNvPr>
          <p:cNvCxnSpPr>
            <a:cxnSpLocks/>
            <a:stCxn id="176" idx="3"/>
          </p:cNvCxnSpPr>
          <p:nvPr/>
        </p:nvCxnSpPr>
        <p:spPr>
          <a:xfrm>
            <a:off x="9796094" y="3934752"/>
            <a:ext cx="725689" cy="33511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7C15ECCD-810A-48A4-98E6-7A9624CB1801}"/>
              </a:ext>
            </a:extLst>
          </p:cNvPr>
          <p:cNvCxnSpPr>
            <a:cxnSpLocks/>
            <a:stCxn id="16" idx="3"/>
            <a:endCxn id="18" idx="1"/>
          </p:cNvCxnSpPr>
          <p:nvPr/>
        </p:nvCxnSpPr>
        <p:spPr>
          <a:xfrm flipV="1">
            <a:off x="9811947" y="4391842"/>
            <a:ext cx="654497" cy="3311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C898361E-7240-4C8A-9F3B-C8B7C225810C}"/>
              </a:ext>
            </a:extLst>
          </p:cNvPr>
          <p:cNvCxnSpPr>
            <a:cxnSpLocks/>
            <a:stCxn id="23" idx="3"/>
            <a:endCxn id="24" idx="1"/>
          </p:cNvCxnSpPr>
          <p:nvPr/>
        </p:nvCxnSpPr>
        <p:spPr>
          <a:xfrm>
            <a:off x="5898576" y="3772824"/>
            <a:ext cx="272393"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41" name="四角形: 角を丸くする 140">
            <a:extLst>
              <a:ext uri="{FF2B5EF4-FFF2-40B4-BE49-F238E27FC236}">
                <a16:creationId xmlns:a16="http://schemas.microsoft.com/office/drawing/2014/main" id="{CD602BAE-CCA1-4278-8F95-8253541F7ABF}"/>
              </a:ext>
            </a:extLst>
          </p:cNvPr>
          <p:cNvSpPr/>
          <p:nvPr/>
        </p:nvSpPr>
        <p:spPr>
          <a:xfrm>
            <a:off x="1649687" y="3398315"/>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Node-RED? </a:t>
            </a:r>
          </a:p>
        </p:txBody>
      </p:sp>
      <p:sp>
        <p:nvSpPr>
          <p:cNvPr id="142" name="楕円 141">
            <a:extLst>
              <a:ext uri="{FF2B5EF4-FFF2-40B4-BE49-F238E27FC236}">
                <a16:creationId xmlns:a16="http://schemas.microsoft.com/office/drawing/2014/main" id="{BDB8520B-1D22-4C03-B7FB-83C3B95EB3FA}"/>
              </a:ext>
            </a:extLst>
          </p:cNvPr>
          <p:cNvSpPr/>
          <p:nvPr/>
        </p:nvSpPr>
        <p:spPr>
          <a:xfrm>
            <a:off x="2355050" y="3342761"/>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43" name="四角形: 角を丸くする 142">
            <a:extLst>
              <a:ext uri="{FF2B5EF4-FFF2-40B4-BE49-F238E27FC236}">
                <a16:creationId xmlns:a16="http://schemas.microsoft.com/office/drawing/2014/main" id="{D615E1B2-1DFD-44BC-8F80-E4976EF15935}"/>
              </a:ext>
            </a:extLst>
          </p:cNvPr>
          <p:cNvSpPr/>
          <p:nvPr/>
        </p:nvSpPr>
        <p:spPr>
          <a:xfrm>
            <a:off x="1648215" y="3977460"/>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Node-RED? </a:t>
            </a:r>
          </a:p>
        </p:txBody>
      </p:sp>
      <p:sp>
        <p:nvSpPr>
          <p:cNvPr id="144" name="楕円 143">
            <a:extLst>
              <a:ext uri="{FF2B5EF4-FFF2-40B4-BE49-F238E27FC236}">
                <a16:creationId xmlns:a16="http://schemas.microsoft.com/office/drawing/2014/main" id="{B92C532D-B42B-4ABA-BD7E-72A06A3997E8}"/>
              </a:ext>
            </a:extLst>
          </p:cNvPr>
          <p:cNvSpPr/>
          <p:nvPr/>
        </p:nvSpPr>
        <p:spPr>
          <a:xfrm>
            <a:off x="2353578" y="392190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45" name="四角形: 角を丸くする 144">
            <a:extLst>
              <a:ext uri="{FF2B5EF4-FFF2-40B4-BE49-F238E27FC236}">
                <a16:creationId xmlns:a16="http://schemas.microsoft.com/office/drawing/2014/main" id="{4029348D-03BD-41BC-8264-B88D7CC87B06}"/>
              </a:ext>
            </a:extLst>
          </p:cNvPr>
          <p:cNvSpPr/>
          <p:nvPr/>
        </p:nvSpPr>
        <p:spPr>
          <a:xfrm>
            <a:off x="1661031" y="4530770"/>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a:t>
            </a:r>
          </a:p>
        </p:txBody>
      </p:sp>
      <p:sp>
        <p:nvSpPr>
          <p:cNvPr id="152" name="楕円 151">
            <a:extLst>
              <a:ext uri="{FF2B5EF4-FFF2-40B4-BE49-F238E27FC236}">
                <a16:creationId xmlns:a16="http://schemas.microsoft.com/office/drawing/2014/main" id="{CF21DE64-B7D2-4B5E-B232-837D8BEA6CE9}"/>
              </a:ext>
            </a:extLst>
          </p:cNvPr>
          <p:cNvSpPr/>
          <p:nvPr/>
        </p:nvSpPr>
        <p:spPr>
          <a:xfrm>
            <a:off x="2366394" y="447521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53" name="四角形: 角を丸くする 152">
            <a:extLst>
              <a:ext uri="{FF2B5EF4-FFF2-40B4-BE49-F238E27FC236}">
                <a16:creationId xmlns:a16="http://schemas.microsoft.com/office/drawing/2014/main" id="{970351B5-AD4B-4324-B011-7D4F960464E9}"/>
              </a:ext>
            </a:extLst>
          </p:cNvPr>
          <p:cNvSpPr/>
          <p:nvPr/>
        </p:nvSpPr>
        <p:spPr>
          <a:xfrm>
            <a:off x="1661500" y="5055667"/>
            <a:ext cx="878694"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Siemens</a:t>
            </a:r>
          </a:p>
          <a:p>
            <a:r>
              <a:rPr lang="en-US" altLang="ja-JP" sz="1050" dirty="0"/>
              <a:t>node-wot?</a:t>
            </a:r>
          </a:p>
        </p:txBody>
      </p:sp>
      <p:sp>
        <p:nvSpPr>
          <p:cNvPr id="156" name="楕円 155">
            <a:extLst>
              <a:ext uri="{FF2B5EF4-FFF2-40B4-BE49-F238E27FC236}">
                <a16:creationId xmlns:a16="http://schemas.microsoft.com/office/drawing/2014/main" id="{88F3096C-773F-451B-8E72-0049DECC261E}"/>
              </a:ext>
            </a:extLst>
          </p:cNvPr>
          <p:cNvSpPr/>
          <p:nvPr/>
        </p:nvSpPr>
        <p:spPr>
          <a:xfrm>
            <a:off x="2366863" y="500011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69" name="テキスト ボックス 168">
            <a:extLst>
              <a:ext uri="{FF2B5EF4-FFF2-40B4-BE49-F238E27FC236}">
                <a16:creationId xmlns:a16="http://schemas.microsoft.com/office/drawing/2014/main" id="{CB985DB6-86E7-40A3-9E74-B9063A80EC8C}"/>
              </a:ext>
            </a:extLst>
          </p:cNvPr>
          <p:cNvSpPr txBox="1"/>
          <p:nvPr/>
        </p:nvSpPr>
        <p:spPr>
          <a:xfrm>
            <a:off x="9067937" y="588349"/>
            <a:ext cx="538930" cy="253916"/>
          </a:xfrm>
          <a:prstGeom prst="rect">
            <a:avLst/>
          </a:prstGeom>
          <a:noFill/>
        </p:spPr>
        <p:txBody>
          <a:bodyPr wrap="none" rtlCol="0">
            <a:spAutoFit/>
          </a:bodyPr>
          <a:lstStyle/>
          <a:p>
            <a:r>
              <a:rPr kumimoji="1" lang="en-US" altLang="ja-JP" sz="1050" dirty="0">
                <a:latin typeface="Calibri" panose="020F0502020204030204" pitchFamily="34" charset="0"/>
                <a:cs typeface="Calibri" panose="020F0502020204030204" pitchFamily="34" charset="0"/>
              </a:rPr>
              <a:t>Things</a:t>
            </a:r>
            <a:endParaRPr kumimoji="1" lang="ja-JP" altLang="en-US" sz="1050" dirty="0">
              <a:latin typeface="Calibri" panose="020F0502020204030204" pitchFamily="34" charset="0"/>
              <a:cs typeface="Calibri" panose="020F0502020204030204" pitchFamily="34" charset="0"/>
            </a:endParaRPr>
          </a:p>
        </p:txBody>
      </p:sp>
      <p:sp>
        <p:nvSpPr>
          <p:cNvPr id="180" name="四角形: 角を丸くする 179">
            <a:extLst>
              <a:ext uri="{FF2B5EF4-FFF2-40B4-BE49-F238E27FC236}">
                <a16:creationId xmlns:a16="http://schemas.microsoft.com/office/drawing/2014/main" id="{2F50AFC3-5965-4C30-B904-BE414EF34EBC}"/>
              </a:ext>
            </a:extLst>
          </p:cNvPr>
          <p:cNvSpPr/>
          <p:nvPr/>
        </p:nvSpPr>
        <p:spPr>
          <a:xfrm>
            <a:off x="1322176" y="1963767"/>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Oracle</a:t>
            </a:r>
          </a:p>
          <a:p>
            <a:r>
              <a:rPr lang="en-US" altLang="ja-JP" sz="1050" dirty="0"/>
              <a:t>IoT Cloud Service</a:t>
            </a:r>
          </a:p>
          <a:p>
            <a:r>
              <a:rPr kumimoji="1" lang="en-US" altLang="ja-JP" sz="1050" dirty="0"/>
              <a:t>(Console</a:t>
            </a:r>
            <a:r>
              <a:rPr lang="en-US" altLang="ja-JP" sz="1050" dirty="0"/>
              <a:t>?)</a:t>
            </a:r>
            <a:endParaRPr kumimoji="1" lang="ja-JP" altLang="en-US" sz="1050" dirty="0"/>
          </a:p>
        </p:txBody>
      </p:sp>
      <p:sp>
        <p:nvSpPr>
          <p:cNvPr id="187" name="吹き出し: 四角形 186">
            <a:extLst>
              <a:ext uri="{FF2B5EF4-FFF2-40B4-BE49-F238E27FC236}">
                <a16:creationId xmlns:a16="http://schemas.microsoft.com/office/drawing/2014/main" id="{72AB25EB-9371-4AE0-8B43-94A214290BC9}"/>
              </a:ext>
            </a:extLst>
          </p:cNvPr>
          <p:cNvSpPr/>
          <p:nvPr/>
        </p:nvSpPr>
        <p:spPr>
          <a:xfrm>
            <a:off x="10547463" y="1530465"/>
            <a:ext cx="1289782" cy="758346"/>
          </a:xfrm>
          <a:prstGeom prst="wedgeRectCallout">
            <a:avLst>
              <a:gd name="adj1" fmla="val -113083"/>
              <a:gd name="adj2" fmla="val 70252"/>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kumimoji="1" lang="en-US" altLang="ja-JP" sz="1050" dirty="0"/>
              <a:t>(TBD)</a:t>
            </a:r>
            <a:endParaRPr kumimoji="1" lang="ja-JP" altLang="en-US" sz="1050" dirty="0"/>
          </a:p>
        </p:txBody>
      </p:sp>
      <p:sp>
        <p:nvSpPr>
          <p:cNvPr id="195" name="楕円 194">
            <a:extLst>
              <a:ext uri="{FF2B5EF4-FFF2-40B4-BE49-F238E27FC236}">
                <a16:creationId xmlns:a16="http://schemas.microsoft.com/office/drawing/2014/main" id="{281C4662-CC95-4BE3-8C6F-013713B7E914}"/>
              </a:ext>
            </a:extLst>
          </p:cNvPr>
          <p:cNvSpPr/>
          <p:nvPr/>
        </p:nvSpPr>
        <p:spPr>
          <a:xfrm>
            <a:off x="2327148" y="1909638"/>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cxnSp>
        <p:nvCxnSpPr>
          <p:cNvPr id="197" name="直線コネクタ 196">
            <a:extLst>
              <a:ext uri="{FF2B5EF4-FFF2-40B4-BE49-F238E27FC236}">
                <a16:creationId xmlns:a16="http://schemas.microsoft.com/office/drawing/2014/main" id="{17640E79-2454-4EA2-9D3C-D5E486DFA890}"/>
              </a:ext>
            </a:extLst>
          </p:cNvPr>
          <p:cNvCxnSpPr>
            <a:cxnSpLocks/>
          </p:cNvCxnSpPr>
          <p:nvPr/>
        </p:nvCxnSpPr>
        <p:spPr>
          <a:xfrm>
            <a:off x="4655807" y="410719"/>
            <a:ext cx="30771" cy="6526133"/>
          </a:xfrm>
          <a:prstGeom prst="line">
            <a:avLst/>
          </a:prstGeom>
          <a:ln w="952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4EC418EE-0DB0-4912-AD10-66AEDF2C1CF3}"/>
              </a:ext>
            </a:extLst>
          </p:cNvPr>
          <p:cNvCxnSpPr>
            <a:cxnSpLocks/>
          </p:cNvCxnSpPr>
          <p:nvPr/>
        </p:nvCxnSpPr>
        <p:spPr>
          <a:xfrm>
            <a:off x="7426861" y="364261"/>
            <a:ext cx="30771" cy="6526133"/>
          </a:xfrm>
          <a:prstGeom prst="line">
            <a:avLst/>
          </a:prstGeom>
          <a:ln w="9525">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6" name="吹き出し: 四角形 75">
            <a:extLst>
              <a:ext uri="{FF2B5EF4-FFF2-40B4-BE49-F238E27FC236}">
                <a16:creationId xmlns:a16="http://schemas.microsoft.com/office/drawing/2014/main" id="{81126D3E-408D-4775-8DF9-302377527F56}"/>
              </a:ext>
            </a:extLst>
          </p:cNvPr>
          <p:cNvSpPr/>
          <p:nvPr/>
        </p:nvSpPr>
        <p:spPr>
          <a:xfrm>
            <a:off x="10466444" y="2429135"/>
            <a:ext cx="1770075" cy="1325070"/>
          </a:xfrm>
          <a:prstGeom prst="wedgeRectCallout">
            <a:avLst>
              <a:gd name="adj1" fmla="val -92273"/>
              <a:gd name="adj2" fmla="val -8477"/>
            </a:avLst>
          </a:prstGeom>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050" dirty="0"/>
              <a:t>TBD?</a:t>
            </a:r>
          </a:p>
          <a:p>
            <a:pPr>
              <a:buFont typeface="Arial" panose="020B0604020202020204" pitchFamily="34" charset="0"/>
              <a:buChar char="•"/>
            </a:pPr>
            <a:r>
              <a:rPr lang="en-US" altLang="ja-JP" sz="1050" dirty="0" err="1"/>
              <a:t>DotStar</a:t>
            </a:r>
            <a:r>
              <a:rPr lang="en-US" altLang="ja-JP" sz="1050" dirty="0"/>
              <a:t> RGB LED strip</a:t>
            </a:r>
          </a:p>
          <a:p>
            <a:pPr>
              <a:buFont typeface="Arial" panose="020B0604020202020204" pitchFamily="34" charset="0"/>
              <a:buChar char="•"/>
            </a:pPr>
            <a:r>
              <a:rPr kumimoji="1" lang="en-US" altLang="ja-JP" sz="1050" dirty="0" err="1"/>
              <a:t>MeArm</a:t>
            </a:r>
            <a:r>
              <a:rPr kumimoji="1" lang="en-US" altLang="ja-JP" sz="1050" dirty="0"/>
              <a:t> Pi Robotic Arm 1,2</a:t>
            </a:r>
          </a:p>
          <a:p>
            <a:pPr>
              <a:buFont typeface="Arial" panose="020B0604020202020204" pitchFamily="34" charset="0"/>
              <a:buChar char="•"/>
            </a:pPr>
            <a:r>
              <a:rPr lang="en-US" altLang="ja-JP" sz="1050" dirty="0" err="1"/>
              <a:t>SenseHat</a:t>
            </a:r>
            <a:r>
              <a:rPr lang="en-US" altLang="ja-JP" sz="1050" dirty="0"/>
              <a:t> 1,2</a:t>
            </a:r>
          </a:p>
          <a:p>
            <a:pPr>
              <a:buFont typeface="Arial" panose="020B0604020202020204" pitchFamily="34" charset="0"/>
              <a:buChar char="•"/>
            </a:pPr>
            <a:r>
              <a:rPr lang="en-US" altLang="ja-JP" sz="1050" dirty="0"/>
              <a:t>Hue Bridge</a:t>
            </a:r>
          </a:p>
          <a:p>
            <a:pPr>
              <a:buFont typeface="Arial" panose="020B0604020202020204" pitchFamily="34" charset="0"/>
              <a:buChar char="•"/>
            </a:pPr>
            <a:r>
              <a:rPr lang="en-US" altLang="ja-JP" sz="1050" dirty="0"/>
              <a:t>Hue white lamp 1,3,4</a:t>
            </a:r>
          </a:p>
          <a:p>
            <a:pPr>
              <a:buFont typeface="Arial" panose="020B0604020202020204" pitchFamily="34" charset="0"/>
              <a:buChar char="•"/>
            </a:pPr>
            <a:r>
              <a:rPr lang="en-US" altLang="ja-JP" sz="1050" dirty="0"/>
              <a:t>light sensor 1,2</a:t>
            </a:r>
          </a:p>
          <a:p>
            <a:pPr>
              <a:buFont typeface="Arial" panose="020B0604020202020204" pitchFamily="34" charset="0"/>
              <a:buChar char="•"/>
            </a:pPr>
            <a:r>
              <a:rPr lang="en-US" altLang="ja-JP" sz="1050" dirty="0"/>
              <a:t>camera 1,2</a:t>
            </a:r>
          </a:p>
        </p:txBody>
      </p:sp>
      <p:sp>
        <p:nvSpPr>
          <p:cNvPr id="77" name="吹き出し: 四角形 76">
            <a:extLst>
              <a:ext uri="{FF2B5EF4-FFF2-40B4-BE49-F238E27FC236}">
                <a16:creationId xmlns:a16="http://schemas.microsoft.com/office/drawing/2014/main" id="{C0CD7C7F-C81D-4A07-A7B7-02771BC2CD3E}"/>
              </a:ext>
            </a:extLst>
          </p:cNvPr>
          <p:cNvSpPr/>
          <p:nvPr/>
        </p:nvSpPr>
        <p:spPr>
          <a:xfrm>
            <a:off x="10432702" y="301785"/>
            <a:ext cx="1684595" cy="868756"/>
          </a:xfrm>
          <a:prstGeom prst="wedgeRectCallout">
            <a:avLst>
              <a:gd name="adj1" fmla="val -92732"/>
              <a:gd name="adj2" fmla="val 76435"/>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HVAC Shared</a:t>
            </a:r>
          </a:p>
          <a:p>
            <a:pPr>
              <a:buFont typeface="Arial" panose="020B0604020202020204" pitchFamily="34" charset="0"/>
              <a:buChar char="•"/>
            </a:pPr>
            <a:r>
              <a:rPr lang="en-US" altLang="ja-JP" sz="1050" dirty="0"/>
              <a:t>Pump F,H,I,P,S,ST</a:t>
            </a:r>
          </a:p>
          <a:p>
            <a:pPr>
              <a:buFont typeface="Arial" panose="020B0604020202020204" pitchFamily="34" charset="0"/>
              <a:buChar char="•"/>
            </a:pPr>
            <a:r>
              <a:rPr lang="en-US" altLang="ja-JP" sz="1050" dirty="0"/>
              <a:t>Truck Shared</a:t>
            </a:r>
          </a:p>
          <a:p>
            <a:pPr>
              <a:buFont typeface="Arial" panose="020B0604020202020204" pitchFamily="34" charset="0"/>
              <a:buChar char="•"/>
            </a:pPr>
            <a:r>
              <a:rPr lang="en-US" altLang="ja-JP" sz="1050" dirty="0"/>
              <a:t>Connected Car </a:t>
            </a:r>
            <a:r>
              <a:rPr lang="en-US" altLang="ja-JP" sz="1050" dirty="0" err="1"/>
              <a:t>P,Shared</a:t>
            </a:r>
            <a:endParaRPr lang="en-US" altLang="ja-JP" sz="1050" dirty="0"/>
          </a:p>
          <a:p>
            <a:pPr>
              <a:buFont typeface="Arial" panose="020B0604020202020204" pitchFamily="34" charset="0"/>
              <a:buChar char="•"/>
            </a:pPr>
            <a:r>
              <a:rPr kumimoji="1" lang="en-US" altLang="ja-JP" sz="1050" dirty="0"/>
              <a:t>Festo Shared</a:t>
            </a:r>
            <a:endParaRPr kumimoji="1" lang="ja-JP" altLang="en-US" sz="1050" dirty="0"/>
          </a:p>
        </p:txBody>
      </p:sp>
      <p:sp>
        <p:nvSpPr>
          <p:cNvPr id="79" name="吹き出し: 四角形 78">
            <a:extLst>
              <a:ext uri="{FF2B5EF4-FFF2-40B4-BE49-F238E27FC236}">
                <a16:creationId xmlns:a16="http://schemas.microsoft.com/office/drawing/2014/main" id="{20E98BC7-4BA0-4270-8B9B-9AE5CA337857}"/>
              </a:ext>
            </a:extLst>
          </p:cNvPr>
          <p:cNvSpPr/>
          <p:nvPr/>
        </p:nvSpPr>
        <p:spPr>
          <a:xfrm>
            <a:off x="10443968" y="4878178"/>
            <a:ext cx="1684595" cy="818101"/>
          </a:xfrm>
          <a:prstGeom prst="wedgeRectCallout">
            <a:avLst>
              <a:gd name="adj1" fmla="val -88823"/>
              <a:gd name="adj2" fmla="val 125066"/>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Rotating light</a:t>
            </a:r>
          </a:p>
          <a:p>
            <a:pPr>
              <a:buFont typeface="Arial" panose="020B0604020202020204" pitchFamily="34" charset="0"/>
              <a:buChar char="•"/>
            </a:pPr>
            <a:r>
              <a:rPr lang="en-US" altLang="ja-JP" sz="1050" dirty="0"/>
              <a:t>Sensor for factories</a:t>
            </a:r>
          </a:p>
          <a:p>
            <a:pPr>
              <a:buFont typeface="Arial" panose="020B0604020202020204" pitchFamily="34" charset="0"/>
              <a:buChar char="•"/>
            </a:pPr>
            <a:r>
              <a:rPr kumimoji="1" lang="en-US" altLang="ja-JP" sz="1050" dirty="0"/>
              <a:t>S</a:t>
            </a:r>
            <a:r>
              <a:rPr lang="en-US" altLang="ja-JP" sz="1050" dirty="0"/>
              <a:t>ensor for horticulture</a:t>
            </a:r>
          </a:p>
          <a:p>
            <a:pPr>
              <a:buFont typeface="Arial" panose="020B0604020202020204" pitchFamily="34" charset="0"/>
              <a:buChar char="•"/>
            </a:pPr>
            <a:r>
              <a:rPr kumimoji="1" lang="en-US" altLang="ja-JP" sz="1050" dirty="0"/>
              <a:t>USB </a:t>
            </a:r>
            <a:r>
              <a:rPr lang="en-US" altLang="ja-JP" sz="1050" dirty="0"/>
              <a:t>buzzer and light</a:t>
            </a:r>
          </a:p>
          <a:p>
            <a:pPr>
              <a:buFont typeface="Arial" panose="020B0604020202020204" pitchFamily="34" charset="0"/>
              <a:buChar char="•"/>
            </a:pPr>
            <a:r>
              <a:rPr kumimoji="1" lang="en-US" altLang="ja-JP" sz="1050" dirty="0"/>
              <a:t>Wearable sensors</a:t>
            </a:r>
            <a:endParaRPr kumimoji="1" lang="ja-JP" altLang="en-US" sz="1050" dirty="0"/>
          </a:p>
        </p:txBody>
      </p:sp>
      <p:sp>
        <p:nvSpPr>
          <p:cNvPr id="80" name="吹き出し: 四角形 79">
            <a:extLst>
              <a:ext uri="{FF2B5EF4-FFF2-40B4-BE49-F238E27FC236}">
                <a16:creationId xmlns:a16="http://schemas.microsoft.com/office/drawing/2014/main" id="{8F22FF57-7083-41F8-BFA2-AC84035AB22C}"/>
              </a:ext>
            </a:extLst>
          </p:cNvPr>
          <p:cNvSpPr/>
          <p:nvPr/>
        </p:nvSpPr>
        <p:spPr>
          <a:xfrm>
            <a:off x="10466444" y="7244412"/>
            <a:ext cx="1289782" cy="622046"/>
          </a:xfrm>
          <a:prstGeom prst="wedgeRectCallout">
            <a:avLst>
              <a:gd name="adj1" fmla="val -110308"/>
              <a:gd name="adj2" fmla="val 118333"/>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LED</a:t>
            </a:r>
          </a:p>
          <a:p>
            <a:pPr>
              <a:buFont typeface="Arial" panose="020B0604020202020204" pitchFamily="34" charset="0"/>
              <a:buChar char="•"/>
            </a:pPr>
            <a:r>
              <a:rPr lang="en-US" altLang="ja-JP" sz="1050" dirty="0"/>
              <a:t>Air conditioner</a:t>
            </a:r>
          </a:p>
          <a:p>
            <a:pPr>
              <a:buFont typeface="Arial" panose="020B0604020202020204" pitchFamily="34" charset="0"/>
              <a:buChar char="•"/>
            </a:pPr>
            <a:r>
              <a:rPr kumimoji="1" lang="en-US" altLang="ja-JP" sz="1050" dirty="0"/>
              <a:t>Powe</a:t>
            </a:r>
            <a:r>
              <a:rPr lang="en-US" altLang="ja-JP" sz="1050" dirty="0"/>
              <a:t>r </a:t>
            </a:r>
            <a:r>
              <a:rPr kumimoji="1" lang="en-US" altLang="ja-JP" sz="1050" dirty="0"/>
              <a:t>Monitor</a:t>
            </a:r>
            <a:endParaRPr kumimoji="1" lang="ja-JP" altLang="en-US" sz="1050" dirty="0"/>
          </a:p>
          <a:p>
            <a:pPr>
              <a:buFont typeface="Arial" panose="020B0604020202020204" pitchFamily="34" charset="0"/>
              <a:buChar char="•"/>
            </a:pPr>
            <a:r>
              <a:rPr lang="en-US" altLang="ja-JP" sz="1050" dirty="0"/>
              <a:t>Blind (open/close)</a:t>
            </a:r>
          </a:p>
        </p:txBody>
      </p:sp>
      <p:sp>
        <p:nvSpPr>
          <p:cNvPr id="90" name="四角形: 角を丸くする 89">
            <a:extLst>
              <a:ext uri="{FF2B5EF4-FFF2-40B4-BE49-F238E27FC236}">
                <a16:creationId xmlns:a16="http://schemas.microsoft.com/office/drawing/2014/main" id="{B5A011C2-72B7-4917-970F-E036185EB6FB}"/>
              </a:ext>
            </a:extLst>
          </p:cNvPr>
          <p:cNvSpPr/>
          <p:nvPr/>
        </p:nvSpPr>
        <p:spPr>
          <a:xfrm>
            <a:off x="8416538" y="10082154"/>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Local simulator</a:t>
            </a:r>
          </a:p>
        </p:txBody>
      </p:sp>
      <p:sp>
        <p:nvSpPr>
          <p:cNvPr id="91" name="四角形: 角を丸くする 90">
            <a:extLst>
              <a:ext uri="{FF2B5EF4-FFF2-40B4-BE49-F238E27FC236}">
                <a16:creationId xmlns:a16="http://schemas.microsoft.com/office/drawing/2014/main" id="{AC903B98-5BB2-4314-B81E-2B7B47F26132}"/>
              </a:ext>
            </a:extLst>
          </p:cNvPr>
          <p:cNvSpPr/>
          <p:nvPr/>
        </p:nvSpPr>
        <p:spPr>
          <a:xfrm>
            <a:off x="8372677" y="10042791"/>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FAU</a:t>
            </a:r>
          </a:p>
          <a:p>
            <a:r>
              <a:rPr lang="en-US" altLang="ja-JP" sz="1050" dirty="0"/>
              <a:t>BLE beacons, receiver</a:t>
            </a:r>
          </a:p>
        </p:txBody>
      </p:sp>
      <p:sp>
        <p:nvSpPr>
          <p:cNvPr id="92" name="楕円 91">
            <a:extLst>
              <a:ext uri="{FF2B5EF4-FFF2-40B4-BE49-F238E27FC236}">
                <a16:creationId xmlns:a16="http://schemas.microsoft.com/office/drawing/2014/main" id="{9A8481A5-63A1-4C41-BA1A-A64AA03661E2}"/>
              </a:ext>
            </a:extLst>
          </p:cNvPr>
          <p:cNvSpPr/>
          <p:nvPr/>
        </p:nvSpPr>
        <p:spPr>
          <a:xfrm>
            <a:off x="9574267" y="997482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Tree>
    <p:extLst>
      <p:ext uri="{BB962C8B-B14F-4D97-AF65-F5344CB8AC3E}">
        <p14:creationId xmlns:p14="http://schemas.microsoft.com/office/powerpoint/2010/main" val="307951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四角形: 角を丸くする 20">
            <a:extLst>
              <a:ext uri="{FF2B5EF4-FFF2-40B4-BE49-F238E27FC236}">
                <a16:creationId xmlns:a16="http://schemas.microsoft.com/office/drawing/2014/main" id="{5BD396B0-2428-4A5D-8286-8B97DA62767F}"/>
              </a:ext>
            </a:extLst>
          </p:cNvPr>
          <p:cNvSpPr/>
          <p:nvPr/>
        </p:nvSpPr>
        <p:spPr>
          <a:xfrm>
            <a:off x="758675" y="3504350"/>
            <a:ext cx="10674650" cy="30398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66A6570E-B530-49D1-BD1C-EC2869739718}"/>
              </a:ext>
            </a:extLst>
          </p:cNvPr>
          <p:cNvSpPr/>
          <p:nvPr/>
        </p:nvSpPr>
        <p:spPr>
          <a:xfrm>
            <a:off x="758675" y="1479925"/>
            <a:ext cx="10647679" cy="18845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C6112B92-9997-42E9-A110-41A4CCAA8ED4}"/>
              </a:ext>
            </a:extLst>
          </p:cNvPr>
          <p:cNvSpPr txBox="1"/>
          <p:nvPr/>
        </p:nvSpPr>
        <p:spPr>
          <a:xfrm>
            <a:off x="10359798" y="4171838"/>
            <a:ext cx="917111" cy="369332"/>
          </a:xfrm>
          <a:prstGeom prst="rect">
            <a:avLst/>
          </a:prstGeom>
          <a:noFill/>
        </p:spPr>
        <p:txBody>
          <a:bodyPr wrap="none" rtlCol="0">
            <a:spAutoFit/>
          </a:bodyPr>
          <a:lstStyle/>
          <a:p>
            <a:r>
              <a:rPr lang="en-US" altLang="ja-JP" dirty="0"/>
              <a:t>Remote</a:t>
            </a:r>
            <a:endParaRPr kumimoji="1" lang="ja-JP" altLang="en-US" dirty="0"/>
          </a:p>
        </p:txBody>
      </p:sp>
      <p:sp>
        <p:nvSpPr>
          <p:cNvPr id="26" name="テキスト ボックス 25">
            <a:extLst>
              <a:ext uri="{FF2B5EF4-FFF2-40B4-BE49-F238E27FC236}">
                <a16:creationId xmlns:a16="http://schemas.microsoft.com/office/drawing/2014/main" id="{8C9BDB1F-6549-46AB-A51A-4AC2F2589581}"/>
              </a:ext>
            </a:extLst>
          </p:cNvPr>
          <p:cNvSpPr txBox="1"/>
          <p:nvPr/>
        </p:nvSpPr>
        <p:spPr>
          <a:xfrm>
            <a:off x="10319211" y="1586711"/>
            <a:ext cx="831381" cy="369332"/>
          </a:xfrm>
          <a:prstGeom prst="rect">
            <a:avLst/>
          </a:prstGeom>
          <a:noFill/>
        </p:spPr>
        <p:txBody>
          <a:bodyPr wrap="none" rtlCol="0">
            <a:spAutoFit/>
          </a:bodyPr>
          <a:lstStyle/>
          <a:p>
            <a:r>
              <a:rPr kumimoji="1" lang="en-US" altLang="ja-JP" dirty="0"/>
              <a:t>on-site</a:t>
            </a:r>
            <a:endParaRPr kumimoji="1" lang="ja-JP" altLang="en-US" dirty="0"/>
          </a:p>
        </p:txBody>
      </p:sp>
      <p:sp>
        <p:nvSpPr>
          <p:cNvPr id="4" name="テキスト ボックス 3">
            <a:extLst>
              <a:ext uri="{FF2B5EF4-FFF2-40B4-BE49-F238E27FC236}">
                <a16:creationId xmlns:a16="http://schemas.microsoft.com/office/drawing/2014/main" id="{A690EA66-458A-4C93-BCDD-A27824FB3E19}"/>
              </a:ext>
            </a:extLst>
          </p:cNvPr>
          <p:cNvSpPr txBox="1"/>
          <p:nvPr/>
        </p:nvSpPr>
        <p:spPr>
          <a:xfrm>
            <a:off x="3969584" y="96852"/>
            <a:ext cx="4252831" cy="523220"/>
          </a:xfrm>
          <a:prstGeom prst="rect">
            <a:avLst/>
          </a:prstGeom>
          <a:noFill/>
        </p:spPr>
        <p:txBody>
          <a:bodyPr wrap="none" rtlCol="0">
            <a:spAutoFit/>
          </a:bodyPr>
          <a:lstStyle/>
          <a:p>
            <a:r>
              <a:rPr lang="en-US" altLang="ja-JP" sz="2800" dirty="0">
                <a:latin typeface="Calibri" panose="020F0502020204030204" pitchFamily="34" charset="0"/>
                <a:cs typeface="Calibri" panose="020F0502020204030204" pitchFamily="34" charset="0"/>
              </a:rPr>
              <a:t>Scenario: Home integration</a:t>
            </a:r>
            <a:r>
              <a:rPr kumimoji="1" lang="en-US" altLang="ja-JP" sz="2800" dirty="0">
                <a:latin typeface="Calibri" panose="020F0502020204030204" pitchFamily="34" charset="0"/>
                <a:cs typeface="Calibri" panose="020F0502020204030204" pitchFamily="34" charset="0"/>
              </a:rPr>
              <a:t> </a:t>
            </a:r>
            <a:endParaRPr kumimoji="1" lang="ja-JP" altLang="en-US" sz="2800" dirty="0">
              <a:latin typeface="Calibri" panose="020F0502020204030204" pitchFamily="34" charset="0"/>
              <a:cs typeface="Calibri" panose="020F0502020204030204" pitchFamily="34" charset="0"/>
            </a:endParaRPr>
          </a:p>
        </p:txBody>
      </p:sp>
      <p:sp>
        <p:nvSpPr>
          <p:cNvPr id="5" name="四角形: 角を丸くする 4">
            <a:extLst>
              <a:ext uri="{FF2B5EF4-FFF2-40B4-BE49-F238E27FC236}">
                <a16:creationId xmlns:a16="http://schemas.microsoft.com/office/drawing/2014/main" id="{88063FAE-30F6-4432-BD00-524346D634A1}"/>
              </a:ext>
            </a:extLst>
          </p:cNvPr>
          <p:cNvSpPr/>
          <p:nvPr/>
        </p:nvSpPr>
        <p:spPr>
          <a:xfrm>
            <a:off x="6360286" y="5172962"/>
            <a:ext cx="1660755"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OCF Smart Home Devices</a:t>
            </a:r>
            <a:endParaRPr kumimoji="1" lang="en-US" altLang="ja-JP" sz="1050" dirty="0"/>
          </a:p>
        </p:txBody>
      </p:sp>
      <p:sp>
        <p:nvSpPr>
          <p:cNvPr id="6" name="吹き出し: 四角形 5">
            <a:extLst>
              <a:ext uri="{FF2B5EF4-FFF2-40B4-BE49-F238E27FC236}">
                <a16:creationId xmlns:a16="http://schemas.microsoft.com/office/drawing/2014/main" id="{DADBD222-DE1A-4C6A-9660-F612DB319E2C}"/>
              </a:ext>
            </a:extLst>
          </p:cNvPr>
          <p:cNvSpPr/>
          <p:nvPr/>
        </p:nvSpPr>
        <p:spPr>
          <a:xfrm>
            <a:off x="8494329" y="5018402"/>
            <a:ext cx="1479456" cy="409274"/>
          </a:xfrm>
          <a:prstGeom prst="wedgeRectCallout">
            <a:avLst>
              <a:gd name="adj1" fmla="val -91106"/>
              <a:gd name="adj2" fmla="val 35284"/>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solidFill>
                  <a:srgbClr val="24292E"/>
                </a:solidFill>
                <a:latin typeface="-apple-system"/>
              </a:rPr>
              <a:t>Light 1, 2</a:t>
            </a:r>
          </a:p>
        </p:txBody>
      </p:sp>
      <p:sp>
        <p:nvSpPr>
          <p:cNvPr id="7" name="四角形: 角を丸くする 6">
            <a:extLst>
              <a:ext uri="{FF2B5EF4-FFF2-40B4-BE49-F238E27FC236}">
                <a16:creationId xmlns:a16="http://schemas.microsoft.com/office/drawing/2014/main" id="{36652E6E-421E-4D98-836B-DBFD96CD0B8D}"/>
              </a:ext>
            </a:extLst>
          </p:cNvPr>
          <p:cNvSpPr/>
          <p:nvPr/>
        </p:nvSpPr>
        <p:spPr>
          <a:xfrm>
            <a:off x="6344640" y="2592358"/>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Endpoint Devices</a:t>
            </a:r>
          </a:p>
        </p:txBody>
      </p:sp>
      <p:sp>
        <p:nvSpPr>
          <p:cNvPr id="8" name="吹き出し: 四角形 7">
            <a:extLst>
              <a:ext uri="{FF2B5EF4-FFF2-40B4-BE49-F238E27FC236}">
                <a16:creationId xmlns:a16="http://schemas.microsoft.com/office/drawing/2014/main" id="{14103FF4-F9D7-4068-A836-506138D4BDD7}"/>
              </a:ext>
            </a:extLst>
          </p:cNvPr>
          <p:cNvSpPr/>
          <p:nvPr/>
        </p:nvSpPr>
        <p:spPr>
          <a:xfrm>
            <a:off x="8510857" y="2240624"/>
            <a:ext cx="1447282" cy="503027"/>
          </a:xfrm>
          <a:prstGeom prst="wedgeRectCallout">
            <a:avLst>
              <a:gd name="adj1" fmla="val -106597"/>
              <a:gd name="adj2" fmla="val 50977"/>
            </a:avLst>
          </a:prstGeom>
          <a:ln/>
        </p:spPr>
        <p:style>
          <a:lnRef idx="2">
            <a:schemeClr val="accent1"/>
          </a:lnRef>
          <a:fillRef idx="1">
            <a:schemeClr val="lt1"/>
          </a:fillRef>
          <a:effectRef idx="0">
            <a:schemeClr val="accent1"/>
          </a:effectRef>
          <a:fontRef idx="minor">
            <a:schemeClr val="dk1"/>
          </a:fontRef>
        </p:style>
        <p:txBody>
          <a:bodyPr rtlCol="0" anchor="ctr"/>
          <a:lstStyle/>
          <a:p>
            <a:pPr marL="90488" indent="-90488">
              <a:buFont typeface="Arial" panose="020B0604020202020204" pitchFamily="34" charset="0"/>
              <a:buChar char="•"/>
            </a:pPr>
            <a:r>
              <a:rPr lang="en-US" altLang="ja-JP" sz="1050" dirty="0"/>
              <a:t>(Oxygen?</a:t>
            </a:r>
            <a:br>
              <a:rPr lang="en-US" altLang="ja-JP" sz="1050" dirty="0"/>
            </a:br>
            <a:r>
              <a:rPr lang="en-US" altLang="ja-JP" sz="1050" dirty="0"/>
              <a:t>carbon dioxide?) Sensor</a:t>
            </a:r>
            <a:endParaRPr kumimoji="1" lang="ja-JP" altLang="en-US" sz="1050" dirty="0"/>
          </a:p>
        </p:txBody>
      </p:sp>
      <p:sp>
        <p:nvSpPr>
          <p:cNvPr id="9" name="楕円 8">
            <a:extLst>
              <a:ext uri="{FF2B5EF4-FFF2-40B4-BE49-F238E27FC236}">
                <a16:creationId xmlns:a16="http://schemas.microsoft.com/office/drawing/2014/main" id="{B0C445D1-7760-4FF2-AB20-25B53BF84464}"/>
              </a:ext>
            </a:extLst>
          </p:cNvPr>
          <p:cNvSpPr/>
          <p:nvPr/>
        </p:nvSpPr>
        <p:spPr>
          <a:xfrm>
            <a:off x="7546230" y="2539527"/>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0" name="楕円 9">
            <a:extLst>
              <a:ext uri="{FF2B5EF4-FFF2-40B4-BE49-F238E27FC236}">
                <a16:creationId xmlns:a16="http://schemas.microsoft.com/office/drawing/2014/main" id="{84B805BC-EC95-4186-AE67-203471121507}"/>
              </a:ext>
            </a:extLst>
          </p:cNvPr>
          <p:cNvSpPr/>
          <p:nvPr/>
        </p:nvSpPr>
        <p:spPr>
          <a:xfrm>
            <a:off x="7762486" y="5113988"/>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1" name="四角形: 角を丸くする 10">
            <a:extLst>
              <a:ext uri="{FF2B5EF4-FFF2-40B4-BE49-F238E27FC236}">
                <a16:creationId xmlns:a16="http://schemas.microsoft.com/office/drawing/2014/main" id="{FDDBA5DE-AF83-4EBA-AD19-D5BD2241ADB6}"/>
              </a:ext>
            </a:extLst>
          </p:cNvPr>
          <p:cNvSpPr/>
          <p:nvPr/>
        </p:nvSpPr>
        <p:spPr>
          <a:xfrm>
            <a:off x="6360286" y="3798006"/>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Smart home lab</a:t>
            </a:r>
          </a:p>
        </p:txBody>
      </p:sp>
      <p:sp>
        <p:nvSpPr>
          <p:cNvPr id="12" name="吹き出し: 四角形 11">
            <a:extLst>
              <a:ext uri="{FF2B5EF4-FFF2-40B4-BE49-F238E27FC236}">
                <a16:creationId xmlns:a16="http://schemas.microsoft.com/office/drawing/2014/main" id="{071D7EA4-CCE4-4EA0-98E7-705928AC87B7}"/>
              </a:ext>
            </a:extLst>
          </p:cNvPr>
          <p:cNvSpPr/>
          <p:nvPr/>
        </p:nvSpPr>
        <p:spPr>
          <a:xfrm>
            <a:off x="8479466" y="3752189"/>
            <a:ext cx="1684595" cy="314497"/>
          </a:xfrm>
          <a:prstGeom prst="wedgeRectCallout">
            <a:avLst>
              <a:gd name="adj1" fmla="val -95723"/>
              <a:gd name="adj2" fmla="val 46071"/>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Robotics Cleaner</a:t>
            </a:r>
          </a:p>
        </p:txBody>
      </p:sp>
      <p:sp>
        <p:nvSpPr>
          <p:cNvPr id="13" name="楕円 12">
            <a:extLst>
              <a:ext uri="{FF2B5EF4-FFF2-40B4-BE49-F238E27FC236}">
                <a16:creationId xmlns:a16="http://schemas.microsoft.com/office/drawing/2014/main" id="{59422D8E-CA0D-4D7C-B71A-7AA4119523E8}"/>
              </a:ext>
            </a:extLst>
          </p:cNvPr>
          <p:cNvSpPr/>
          <p:nvPr/>
        </p:nvSpPr>
        <p:spPr>
          <a:xfrm>
            <a:off x="7561876" y="3752190"/>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4" name="テキスト ボックス 13">
            <a:extLst>
              <a:ext uri="{FF2B5EF4-FFF2-40B4-BE49-F238E27FC236}">
                <a16:creationId xmlns:a16="http://schemas.microsoft.com/office/drawing/2014/main" id="{D49D50F4-E78A-4478-88E2-0FC003C891F9}"/>
              </a:ext>
            </a:extLst>
          </p:cNvPr>
          <p:cNvSpPr txBox="1"/>
          <p:nvPr/>
        </p:nvSpPr>
        <p:spPr>
          <a:xfrm>
            <a:off x="6344640" y="3649174"/>
            <a:ext cx="699495" cy="194080"/>
          </a:xfrm>
          <a:prstGeom prst="rect">
            <a:avLst/>
          </a:prstGeom>
          <a:noFill/>
        </p:spPr>
        <p:txBody>
          <a:bodyPr wrap="none" rtlCol="0">
            <a:spAutoFit/>
          </a:bodyPr>
          <a:lstStyle/>
          <a:p>
            <a:r>
              <a:rPr lang="en-US" altLang="ja-JP" sz="600" dirty="0"/>
              <a:t>w3c.p-wot.com</a:t>
            </a:r>
            <a:endParaRPr kumimoji="1" lang="en-US" altLang="ja-JP" sz="600" dirty="0"/>
          </a:p>
        </p:txBody>
      </p:sp>
      <p:sp>
        <p:nvSpPr>
          <p:cNvPr id="15" name="四角形: 角を丸くする 14">
            <a:extLst>
              <a:ext uri="{FF2B5EF4-FFF2-40B4-BE49-F238E27FC236}">
                <a16:creationId xmlns:a16="http://schemas.microsoft.com/office/drawing/2014/main" id="{9340BC4B-0048-4373-9290-3C865AA42D6A}"/>
              </a:ext>
            </a:extLst>
          </p:cNvPr>
          <p:cNvSpPr/>
          <p:nvPr/>
        </p:nvSpPr>
        <p:spPr>
          <a:xfrm>
            <a:off x="6367416" y="4539901"/>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Cloud Devices</a:t>
            </a:r>
          </a:p>
        </p:txBody>
      </p:sp>
      <p:sp>
        <p:nvSpPr>
          <p:cNvPr id="16" name="吹き出し: 四角形 15">
            <a:extLst>
              <a:ext uri="{FF2B5EF4-FFF2-40B4-BE49-F238E27FC236}">
                <a16:creationId xmlns:a16="http://schemas.microsoft.com/office/drawing/2014/main" id="{CB924491-FAA8-43A9-BDDD-36207B8D4F10}"/>
              </a:ext>
            </a:extLst>
          </p:cNvPr>
          <p:cNvSpPr/>
          <p:nvPr/>
        </p:nvSpPr>
        <p:spPr>
          <a:xfrm>
            <a:off x="8691133" y="4225402"/>
            <a:ext cx="1289782" cy="314498"/>
          </a:xfrm>
          <a:prstGeom prst="wedgeRectCallout">
            <a:avLst>
              <a:gd name="adj1" fmla="val -124128"/>
              <a:gd name="adj2" fmla="val 118125"/>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Blind</a:t>
            </a:r>
            <a:endParaRPr kumimoji="1" lang="ja-JP" altLang="en-US" sz="1050" dirty="0"/>
          </a:p>
        </p:txBody>
      </p:sp>
      <p:sp>
        <p:nvSpPr>
          <p:cNvPr id="17" name="楕円 16">
            <a:extLst>
              <a:ext uri="{FF2B5EF4-FFF2-40B4-BE49-F238E27FC236}">
                <a16:creationId xmlns:a16="http://schemas.microsoft.com/office/drawing/2014/main" id="{FEA3B420-EA9F-4E9D-BFF2-7412735132C7}"/>
              </a:ext>
            </a:extLst>
          </p:cNvPr>
          <p:cNvSpPr/>
          <p:nvPr/>
        </p:nvSpPr>
        <p:spPr>
          <a:xfrm>
            <a:off x="7561668" y="4480927"/>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8" name="四角形: 角を丸くする 17">
            <a:extLst>
              <a:ext uri="{FF2B5EF4-FFF2-40B4-BE49-F238E27FC236}">
                <a16:creationId xmlns:a16="http://schemas.microsoft.com/office/drawing/2014/main" id="{5588B4EC-FAD3-4A81-B871-E5CD63471A87}"/>
              </a:ext>
            </a:extLst>
          </p:cNvPr>
          <p:cNvSpPr/>
          <p:nvPr/>
        </p:nvSpPr>
        <p:spPr>
          <a:xfrm>
            <a:off x="6376494" y="5859377"/>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Web Camera</a:t>
            </a:r>
            <a:endParaRPr kumimoji="1" lang="en-US" altLang="ja-JP" sz="1050" dirty="0"/>
          </a:p>
        </p:txBody>
      </p:sp>
      <p:sp>
        <p:nvSpPr>
          <p:cNvPr id="19" name="楕円 18">
            <a:extLst>
              <a:ext uri="{FF2B5EF4-FFF2-40B4-BE49-F238E27FC236}">
                <a16:creationId xmlns:a16="http://schemas.microsoft.com/office/drawing/2014/main" id="{AF661E71-D2F6-4F7D-B98C-2266013FC807}"/>
              </a:ext>
            </a:extLst>
          </p:cNvPr>
          <p:cNvSpPr/>
          <p:nvPr/>
        </p:nvSpPr>
        <p:spPr>
          <a:xfrm>
            <a:off x="7578085" y="580602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24" name="四角形: 角を丸くする 23">
            <a:extLst>
              <a:ext uri="{FF2B5EF4-FFF2-40B4-BE49-F238E27FC236}">
                <a16:creationId xmlns:a16="http://schemas.microsoft.com/office/drawing/2014/main" id="{46B17EA6-6BF9-45B1-B012-EBABFED33C70}"/>
              </a:ext>
            </a:extLst>
          </p:cNvPr>
          <p:cNvSpPr/>
          <p:nvPr/>
        </p:nvSpPr>
        <p:spPr>
          <a:xfrm>
            <a:off x="3088640" y="2592358"/>
            <a:ext cx="1063813"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App. (TBD)</a:t>
            </a:r>
          </a:p>
        </p:txBody>
      </p:sp>
      <p:sp>
        <p:nvSpPr>
          <p:cNvPr id="25" name="楕円 24">
            <a:extLst>
              <a:ext uri="{FF2B5EF4-FFF2-40B4-BE49-F238E27FC236}">
                <a16:creationId xmlns:a16="http://schemas.microsoft.com/office/drawing/2014/main" id="{90D3621E-9555-4E8C-BADA-64C9AE71BAD6}"/>
              </a:ext>
            </a:extLst>
          </p:cNvPr>
          <p:cNvSpPr/>
          <p:nvPr/>
        </p:nvSpPr>
        <p:spPr>
          <a:xfrm>
            <a:off x="3979122" y="2536804"/>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2" name="テキスト ボックス 1">
            <a:extLst>
              <a:ext uri="{FF2B5EF4-FFF2-40B4-BE49-F238E27FC236}">
                <a16:creationId xmlns:a16="http://schemas.microsoft.com/office/drawing/2014/main" id="{A64F89D0-CFFD-42CE-993C-69AE2BED43A7}"/>
              </a:ext>
            </a:extLst>
          </p:cNvPr>
          <p:cNvSpPr txBox="1"/>
          <p:nvPr/>
        </p:nvSpPr>
        <p:spPr>
          <a:xfrm>
            <a:off x="237892" y="556595"/>
            <a:ext cx="11716214" cy="923330"/>
          </a:xfrm>
          <a:prstGeom prst="rect">
            <a:avLst/>
          </a:prstGeom>
          <a:noFill/>
        </p:spPr>
        <p:txBody>
          <a:bodyPr wrap="square" rtlCol="0">
            <a:spAutoFit/>
          </a:bodyPr>
          <a:lstStyle/>
          <a:p>
            <a:r>
              <a:rPr lang="en-US" altLang="ja-JP" dirty="0"/>
              <a:t>An environment sensor is capable of identifying when a room is empty by measuring the oxygen level. When the "room empty" condition is detected. the room is cleaned by a vacuum cleaner, lights are turned off, window blinds are closed and a surveillance camera is turned on.</a:t>
            </a:r>
            <a:endParaRPr kumimoji="1" lang="ja-JP" altLang="en-US" dirty="0"/>
          </a:p>
        </p:txBody>
      </p:sp>
      <p:cxnSp>
        <p:nvCxnSpPr>
          <p:cNvPr id="20" name="直線矢印コネクタ 19">
            <a:extLst>
              <a:ext uri="{FF2B5EF4-FFF2-40B4-BE49-F238E27FC236}">
                <a16:creationId xmlns:a16="http://schemas.microsoft.com/office/drawing/2014/main" id="{4CE63CFC-A41E-4268-A7A4-48D4C3BDB898}"/>
              </a:ext>
            </a:extLst>
          </p:cNvPr>
          <p:cNvCxnSpPr>
            <a:cxnSpLocks/>
            <a:stCxn id="24" idx="3"/>
            <a:endCxn id="7" idx="1"/>
          </p:cNvCxnSpPr>
          <p:nvPr/>
        </p:nvCxnSpPr>
        <p:spPr>
          <a:xfrm>
            <a:off x="4152453" y="2796995"/>
            <a:ext cx="2192187" cy="0"/>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DD0D0D5-10BC-47DA-BB3D-83C044875751}"/>
              </a:ext>
            </a:extLst>
          </p:cNvPr>
          <p:cNvCxnSpPr>
            <a:cxnSpLocks/>
            <a:stCxn id="24" idx="3"/>
            <a:endCxn id="11" idx="1"/>
          </p:cNvCxnSpPr>
          <p:nvPr/>
        </p:nvCxnSpPr>
        <p:spPr>
          <a:xfrm>
            <a:off x="4152453" y="2796995"/>
            <a:ext cx="2207833" cy="1205648"/>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6C1233D-C371-4BD3-AF4A-3DC597E773B2}"/>
              </a:ext>
            </a:extLst>
          </p:cNvPr>
          <p:cNvCxnSpPr>
            <a:cxnSpLocks/>
            <a:stCxn id="24" idx="3"/>
            <a:endCxn id="15" idx="1"/>
          </p:cNvCxnSpPr>
          <p:nvPr/>
        </p:nvCxnSpPr>
        <p:spPr>
          <a:xfrm>
            <a:off x="4152453" y="2796995"/>
            <a:ext cx="2214963" cy="1947543"/>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574C6B0-3214-494C-9B5C-4B815B2FC264}"/>
              </a:ext>
            </a:extLst>
          </p:cNvPr>
          <p:cNvCxnSpPr>
            <a:cxnSpLocks/>
            <a:stCxn id="24" idx="3"/>
            <a:endCxn id="5" idx="1"/>
          </p:cNvCxnSpPr>
          <p:nvPr/>
        </p:nvCxnSpPr>
        <p:spPr>
          <a:xfrm>
            <a:off x="4152453" y="2796995"/>
            <a:ext cx="2207833" cy="2580604"/>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795DDFF-E933-4BA1-9291-D63D9316F5D9}"/>
              </a:ext>
            </a:extLst>
          </p:cNvPr>
          <p:cNvCxnSpPr>
            <a:cxnSpLocks/>
            <a:stCxn id="24" idx="3"/>
            <a:endCxn id="18" idx="1"/>
          </p:cNvCxnSpPr>
          <p:nvPr/>
        </p:nvCxnSpPr>
        <p:spPr>
          <a:xfrm>
            <a:off x="4152453" y="2796995"/>
            <a:ext cx="2224041" cy="3267019"/>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四角形: 角を丸くする 60">
            <a:extLst>
              <a:ext uri="{FF2B5EF4-FFF2-40B4-BE49-F238E27FC236}">
                <a16:creationId xmlns:a16="http://schemas.microsoft.com/office/drawing/2014/main" id="{8280C007-CFD3-49EF-9E65-C7C50285E621}"/>
              </a:ext>
            </a:extLst>
          </p:cNvPr>
          <p:cNvSpPr/>
          <p:nvPr/>
        </p:nvSpPr>
        <p:spPr>
          <a:xfrm>
            <a:off x="329045" y="1925322"/>
            <a:ext cx="11592988" cy="51053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0" name="四角形: 角を丸くする 59">
            <a:extLst>
              <a:ext uri="{FF2B5EF4-FFF2-40B4-BE49-F238E27FC236}">
                <a16:creationId xmlns:a16="http://schemas.microsoft.com/office/drawing/2014/main" id="{B1A2E95B-1D1C-480E-83E8-812099A69742}"/>
              </a:ext>
            </a:extLst>
          </p:cNvPr>
          <p:cNvSpPr/>
          <p:nvPr/>
        </p:nvSpPr>
        <p:spPr>
          <a:xfrm>
            <a:off x="6143999" y="1449203"/>
            <a:ext cx="7511041" cy="30098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690EA66-458A-4C93-BCDD-A27824FB3E19}"/>
              </a:ext>
            </a:extLst>
          </p:cNvPr>
          <p:cNvSpPr txBox="1"/>
          <p:nvPr/>
        </p:nvSpPr>
        <p:spPr>
          <a:xfrm>
            <a:off x="3721535" y="107187"/>
            <a:ext cx="4748929" cy="523220"/>
          </a:xfrm>
          <a:prstGeom prst="rect">
            <a:avLst/>
          </a:prstGeom>
          <a:noFill/>
        </p:spPr>
        <p:txBody>
          <a:bodyPr wrap="none" rtlCol="0">
            <a:spAutoFit/>
          </a:bodyPr>
          <a:lstStyle/>
          <a:p>
            <a:r>
              <a:rPr lang="en-US" altLang="ja-JP" sz="2800" dirty="0">
                <a:latin typeface="Calibri" panose="020F0502020204030204" pitchFamily="34" charset="0"/>
                <a:cs typeface="Calibri" panose="020F0502020204030204" pitchFamily="34" charset="0"/>
              </a:rPr>
              <a:t>Scenario: Industrial integration</a:t>
            </a:r>
            <a:r>
              <a:rPr kumimoji="1" lang="en-US" altLang="ja-JP" sz="2800" dirty="0">
                <a:latin typeface="Calibri" panose="020F0502020204030204" pitchFamily="34" charset="0"/>
                <a:cs typeface="Calibri" panose="020F0502020204030204" pitchFamily="34" charset="0"/>
              </a:rPr>
              <a:t> </a:t>
            </a:r>
            <a:endParaRPr kumimoji="1" lang="ja-JP" altLang="en-US" sz="2800" dirty="0">
              <a:latin typeface="Calibri" panose="020F0502020204030204" pitchFamily="34" charset="0"/>
              <a:cs typeface="Calibri" panose="020F0502020204030204" pitchFamily="34" charset="0"/>
            </a:endParaRPr>
          </a:p>
        </p:txBody>
      </p:sp>
      <p:sp>
        <p:nvSpPr>
          <p:cNvPr id="2" name="テキスト ボックス 1">
            <a:extLst>
              <a:ext uri="{FF2B5EF4-FFF2-40B4-BE49-F238E27FC236}">
                <a16:creationId xmlns:a16="http://schemas.microsoft.com/office/drawing/2014/main" id="{3D5DF510-AC5E-4670-9790-4A67B5E3D243}"/>
              </a:ext>
            </a:extLst>
          </p:cNvPr>
          <p:cNvSpPr txBox="1"/>
          <p:nvPr/>
        </p:nvSpPr>
        <p:spPr>
          <a:xfrm>
            <a:off x="329045" y="540326"/>
            <a:ext cx="11533908" cy="1200329"/>
          </a:xfrm>
          <a:prstGeom prst="rect">
            <a:avLst/>
          </a:prstGeom>
          <a:noFill/>
        </p:spPr>
        <p:txBody>
          <a:bodyPr wrap="square" rtlCol="0">
            <a:spAutoFit/>
          </a:bodyPr>
          <a:lstStyle/>
          <a:p>
            <a:r>
              <a:rPr lang="en-US" altLang="ja-JP" dirty="0"/>
              <a:t>An environment sensor is capable of measuring air quality by measuring the oxygen level. When a low oxygen condition is detected by the Oracle IoT-Cloud Service Asset Monitoring application, connected devices take the appropriate action to protect and alert citizens, such as draining a tank in the factory, turning off all air-conditioners, flash alert and warning lights, publish alert messages and make voice announcements.</a:t>
            </a:r>
            <a:endParaRPr kumimoji="1" lang="ja-JP" altLang="en-US" dirty="0"/>
          </a:p>
        </p:txBody>
      </p:sp>
      <p:sp>
        <p:nvSpPr>
          <p:cNvPr id="5" name="四角形: 角を丸くする 4">
            <a:extLst>
              <a:ext uri="{FF2B5EF4-FFF2-40B4-BE49-F238E27FC236}">
                <a16:creationId xmlns:a16="http://schemas.microsoft.com/office/drawing/2014/main" id="{89ACA0D1-E6DF-4E5E-86ED-15F0FAAA416D}"/>
              </a:ext>
            </a:extLst>
          </p:cNvPr>
          <p:cNvSpPr/>
          <p:nvPr/>
        </p:nvSpPr>
        <p:spPr>
          <a:xfrm>
            <a:off x="7670758" y="1869406"/>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Endpoint Devices</a:t>
            </a:r>
          </a:p>
        </p:txBody>
      </p:sp>
      <p:sp>
        <p:nvSpPr>
          <p:cNvPr id="6" name="吹き出し: 四角形 5">
            <a:extLst>
              <a:ext uri="{FF2B5EF4-FFF2-40B4-BE49-F238E27FC236}">
                <a16:creationId xmlns:a16="http://schemas.microsoft.com/office/drawing/2014/main" id="{BBF78AB4-76E2-4013-B39E-1AFDC18FCE86}"/>
              </a:ext>
            </a:extLst>
          </p:cNvPr>
          <p:cNvSpPr/>
          <p:nvPr/>
        </p:nvSpPr>
        <p:spPr>
          <a:xfrm>
            <a:off x="9836975" y="1517672"/>
            <a:ext cx="1447282" cy="620653"/>
          </a:xfrm>
          <a:prstGeom prst="wedgeRectCallout">
            <a:avLst>
              <a:gd name="adj1" fmla="val -106597"/>
              <a:gd name="adj2" fmla="val 50977"/>
            </a:avLst>
          </a:prstGeom>
          <a:ln/>
        </p:spPr>
        <p:style>
          <a:lnRef idx="2">
            <a:schemeClr val="accent1"/>
          </a:lnRef>
          <a:fillRef idx="1">
            <a:schemeClr val="lt1"/>
          </a:fillRef>
          <a:effectRef idx="0">
            <a:schemeClr val="accent1"/>
          </a:effectRef>
          <a:fontRef idx="minor">
            <a:schemeClr val="dk1"/>
          </a:fontRef>
        </p:style>
        <p:txBody>
          <a:bodyPr rtlCol="0" anchor="ctr"/>
          <a:lstStyle/>
          <a:p>
            <a:pPr marL="90488" indent="-90488">
              <a:buFont typeface="Arial" panose="020B0604020202020204" pitchFamily="34" charset="0"/>
              <a:buChar char="•"/>
            </a:pPr>
            <a:r>
              <a:rPr lang="en-US" altLang="ja-JP" sz="1050" dirty="0"/>
              <a:t>(Oxygen?</a:t>
            </a:r>
            <a:br>
              <a:rPr lang="en-US" altLang="ja-JP" sz="1050" dirty="0"/>
            </a:br>
            <a:r>
              <a:rPr lang="en-US" altLang="ja-JP" sz="1050" dirty="0"/>
              <a:t>carbon dioxide?) Sensor</a:t>
            </a:r>
          </a:p>
          <a:p>
            <a:pPr marL="90488" indent="-90488">
              <a:buFont typeface="Arial" panose="020B0604020202020204" pitchFamily="34" charset="0"/>
              <a:buChar char="•"/>
            </a:pPr>
            <a:r>
              <a:rPr lang="en-US" altLang="ja-JP" sz="1050" dirty="0"/>
              <a:t>Rotating light</a:t>
            </a:r>
          </a:p>
        </p:txBody>
      </p:sp>
      <p:sp>
        <p:nvSpPr>
          <p:cNvPr id="7" name="楕円 6">
            <a:extLst>
              <a:ext uri="{FF2B5EF4-FFF2-40B4-BE49-F238E27FC236}">
                <a16:creationId xmlns:a16="http://schemas.microsoft.com/office/drawing/2014/main" id="{019BACB5-2BDD-4116-A70C-9F69D0CB0DBF}"/>
              </a:ext>
            </a:extLst>
          </p:cNvPr>
          <p:cNvSpPr/>
          <p:nvPr/>
        </p:nvSpPr>
        <p:spPr>
          <a:xfrm>
            <a:off x="8872348" y="1816575"/>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0" name="四角形: 角を丸くする 9">
            <a:extLst>
              <a:ext uri="{FF2B5EF4-FFF2-40B4-BE49-F238E27FC236}">
                <a16:creationId xmlns:a16="http://schemas.microsoft.com/office/drawing/2014/main" id="{3B45B220-235C-497A-BAFC-741EA5B9EB83}"/>
              </a:ext>
            </a:extLst>
          </p:cNvPr>
          <p:cNvSpPr/>
          <p:nvPr/>
        </p:nvSpPr>
        <p:spPr>
          <a:xfrm>
            <a:off x="2060420" y="3635276"/>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Oracle</a:t>
            </a:r>
          </a:p>
          <a:p>
            <a:r>
              <a:rPr lang="en-US" altLang="ja-JP" sz="1050" dirty="0"/>
              <a:t>IoT Cloud Service</a:t>
            </a:r>
            <a:endParaRPr kumimoji="1" lang="ja-JP" altLang="en-US" sz="1050" dirty="0"/>
          </a:p>
        </p:txBody>
      </p:sp>
      <p:sp>
        <p:nvSpPr>
          <p:cNvPr id="11" name="楕円 10">
            <a:extLst>
              <a:ext uri="{FF2B5EF4-FFF2-40B4-BE49-F238E27FC236}">
                <a16:creationId xmlns:a16="http://schemas.microsoft.com/office/drawing/2014/main" id="{6508F799-9B69-4E01-9268-E1775CBA8CD3}"/>
              </a:ext>
            </a:extLst>
          </p:cNvPr>
          <p:cNvSpPr/>
          <p:nvPr/>
        </p:nvSpPr>
        <p:spPr>
          <a:xfrm>
            <a:off x="3252430" y="3581147"/>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C</a:t>
            </a:r>
            <a:endParaRPr kumimoji="1" lang="ja-JP" altLang="en-US" sz="900" dirty="0">
              <a:solidFill>
                <a:schemeClr val="bg1"/>
              </a:solidFill>
            </a:endParaRPr>
          </a:p>
        </p:txBody>
      </p:sp>
      <p:sp>
        <p:nvSpPr>
          <p:cNvPr id="13" name="吹き出し: 四角形 12">
            <a:extLst>
              <a:ext uri="{FF2B5EF4-FFF2-40B4-BE49-F238E27FC236}">
                <a16:creationId xmlns:a16="http://schemas.microsoft.com/office/drawing/2014/main" id="{A8C13E95-83FB-4AF1-9823-93C028A6C28D}"/>
              </a:ext>
            </a:extLst>
          </p:cNvPr>
          <p:cNvSpPr/>
          <p:nvPr/>
        </p:nvSpPr>
        <p:spPr>
          <a:xfrm>
            <a:off x="907473" y="2656621"/>
            <a:ext cx="1447282" cy="503027"/>
          </a:xfrm>
          <a:prstGeom prst="wedgeRectCallout">
            <a:avLst>
              <a:gd name="adj1" fmla="val 39867"/>
              <a:gd name="adj2" fmla="val 154261"/>
            </a:avLst>
          </a:prstGeom>
          <a:ln/>
        </p:spPr>
        <p:style>
          <a:lnRef idx="2">
            <a:schemeClr val="accent1"/>
          </a:lnRef>
          <a:fillRef idx="1">
            <a:schemeClr val="lt1"/>
          </a:fillRef>
          <a:effectRef idx="0">
            <a:schemeClr val="accent1"/>
          </a:effectRef>
          <a:fontRef idx="minor">
            <a:schemeClr val="dk1"/>
          </a:fontRef>
        </p:style>
        <p:txBody>
          <a:bodyPr rtlCol="0" anchor="ctr"/>
          <a:lstStyle/>
          <a:p>
            <a:pPr marL="90488" indent="-90488">
              <a:buFont typeface="Arial" panose="020B0604020202020204" pitchFamily="34" charset="0"/>
              <a:buChar char="•"/>
            </a:pPr>
            <a:r>
              <a:rPr lang="en-US" altLang="ja-JP" sz="1050" dirty="0"/>
              <a:t>Asset Monitoring app.</a:t>
            </a:r>
            <a:endParaRPr kumimoji="1" lang="ja-JP" altLang="en-US" sz="1050" dirty="0"/>
          </a:p>
        </p:txBody>
      </p:sp>
      <p:sp>
        <p:nvSpPr>
          <p:cNvPr id="14" name="四角形: 角を丸くする 13">
            <a:extLst>
              <a:ext uri="{FF2B5EF4-FFF2-40B4-BE49-F238E27FC236}">
                <a16:creationId xmlns:a16="http://schemas.microsoft.com/office/drawing/2014/main" id="{6080C013-15A7-46E5-9FC4-1DDEC15C87D4}"/>
              </a:ext>
            </a:extLst>
          </p:cNvPr>
          <p:cNvSpPr/>
          <p:nvPr/>
        </p:nvSpPr>
        <p:spPr>
          <a:xfrm>
            <a:off x="7639298" y="6424186"/>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050" dirty="0"/>
              <a:t>Siemens</a:t>
            </a:r>
          </a:p>
          <a:p>
            <a:r>
              <a:rPr lang="en-US" altLang="ja-JP" sz="1050" dirty="0"/>
              <a:t>Industry Automation</a:t>
            </a:r>
            <a:endParaRPr kumimoji="1" lang="en-US" altLang="ja-JP" sz="1050" dirty="0"/>
          </a:p>
        </p:txBody>
      </p:sp>
      <p:sp>
        <p:nvSpPr>
          <p:cNvPr id="15" name="楕円 14">
            <a:extLst>
              <a:ext uri="{FF2B5EF4-FFF2-40B4-BE49-F238E27FC236}">
                <a16:creationId xmlns:a16="http://schemas.microsoft.com/office/drawing/2014/main" id="{C54C3475-3B74-4337-ABCE-2793106C4DB4}"/>
              </a:ext>
            </a:extLst>
          </p:cNvPr>
          <p:cNvSpPr/>
          <p:nvPr/>
        </p:nvSpPr>
        <p:spPr>
          <a:xfrm>
            <a:off x="8849866" y="6373628"/>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16" name="吹き出し: 四角形 15">
            <a:extLst>
              <a:ext uri="{FF2B5EF4-FFF2-40B4-BE49-F238E27FC236}">
                <a16:creationId xmlns:a16="http://schemas.microsoft.com/office/drawing/2014/main" id="{AC52CD48-2F46-44A5-82D9-57EC60529806}"/>
              </a:ext>
            </a:extLst>
          </p:cNvPr>
          <p:cNvSpPr/>
          <p:nvPr/>
        </p:nvSpPr>
        <p:spPr>
          <a:xfrm>
            <a:off x="9774126" y="6317674"/>
            <a:ext cx="1289782" cy="355866"/>
          </a:xfrm>
          <a:prstGeom prst="wedgeRectCallout">
            <a:avLst>
              <a:gd name="adj1" fmla="val -113083"/>
              <a:gd name="adj2" fmla="val 70252"/>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tank in the factory?</a:t>
            </a:r>
            <a:endParaRPr kumimoji="1" lang="ja-JP" altLang="en-US" sz="1050" dirty="0"/>
          </a:p>
        </p:txBody>
      </p:sp>
      <p:sp>
        <p:nvSpPr>
          <p:cNvPr id="19" name="四角形: 角を丸くする 18">
            <a:extLst>
              <a:ext uri="{FF2B5EF4-FFF2-40B4-BE49-F238E27FC236}">
                <a16:creationId xmlns:a16="http://schemas.microsoft.com/office/drawing/2014/main" id="{F3C9A7BB-E021-4F76-8953-148E143680F5}"/>
              </a:ext>
            </a:extLst>
          </p:cNvPr>
          <p:cNvSpPr/>
          <p:nvPr/>
        </p:nvSpPr>
        <p:spPr>
          <a:xfrm>
            <a:off x="7639298" y="5349825"/>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Cloud Devices</a:t>
            </a:r>
          </a:p>
        </p:txBody>
      </p:sp>
      <p:sp>
        <p:nvSpPr>
          <p:cNvPr id="20" name="吹き出し: 四角形 19">
            <a:extLst>
              <a:ext uri="{FF2B5EF4-FFF2-40B4-BE49-F238E27FC236}">
                <a16:creationId xmlns:a16="http://schemas.microsoft.com/office/drawing/2014/main" id="{93D78AD7-7CE8-4BF8-9446-0A776595636B}"/>
              </a:ext>
            </a:extLst>
          </p:cNvPr>
          <p:cNvSpPr/>
          <p:nvPr/>
        </p:nvSpPr>
        <p:spPr>
          <a:xfrm>
            <a:off x="9774126" y="5278590"/>
            <a:ext cx="1289782" cy="384492"/>
          </a:xfrm>
          <a:prstGeom prst="wedgeRectCallout">
            <a:avLst>
              <a:gd name="adj1" fmla="val -110432"/>
              <a:gd name="adj2" fmla="val 47061"/>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p:txBody>
      </p:sp>
      <p:sp>
        <p:nvSpPr>
          <p:cNvPr id="21" name="四角形: 角を丸くする 20">
            <a:extLst>
              <a:ext uri="{FF2B5EF4-FFF2-40B4-BE49-F238E27FC236}">
                <a16:creationId xmlns:a16="http://schemas.microsoft.com/office/drawing/2014/main" id="{0898B4C7-BC5E-4CDB-84DC-3F921346B7E6}"/>
              </a:ext>
            </a:extLst>
          </p:cNvPr>
          <p:cNvSpPr/>
          <p:nvPr/>
        </p:nvSpPr>
        <p:spPr>
          <a:xfrm>
            <a:off x="7654946" y="5884416"/>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Smart home lab</a:t>
            </a:r>
          </a:p>
        </p:txBody>
      </p:sp>
      <p:sp>
        <p:nvSpPr>
          <p:cNvPr id="22" name="吹き出し: 四角形 21">
            <a:extLst>
              <a:ext uri="{FF2B5EF4-FFF2-40B4-BE49-F238E27FC236}">
                <a16:creationId xmlns:a16="http://schemas.microsoft.com/office/drawing/2014/main" id="{CAA4FDEE-E581-4F99-8525-E58975A13AD7}"/>
              </a:ext>
            </a:extLst>
          </p:cNvPr>
          <p:cNvSpPr/>
          <p:nvPr/>
        </p:nvSpPr>
        <p:spPr>
          <a:xfrm>
            <a:off x="9774126" y="5757949"/>
            <a:ext cx="1684595" cy="355865"/>
          </a:xfrm>
          <a:prstGeom prst="wedgeRectCallout">
            <a:avLst>
              <a:gd name="adj1" fmla="val -95723"/>
              <a:gd name="adj2" fmla="val 46071"/>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p:txBody>
      </p:sp>
      <p:sp>
        <p:nvSpPr>
          <p:cNvPr id="24" name="四角形: 角を丸くする 23">
            <a:extLst>
              <a:ext uri="{FF2B5EF4-FFF2-40B4-BE49-F238E27FC236}">
                <a16:creationId xmlns:a16="http://schemas.microsoft.com/office/drawing/2014/main" id="{5EE71561-478E-4557-AB36-40DC81A24225}"/>
              </a:ext>
            </a:extLst>
          </p:cNvPr>
          <p:cNvSpPr/>
          <p:nvPr/>
        </p:nvSpPr>
        <p:spPr>
          <a:xfrm>
            <a:off x="7654945" y="4747607"/>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Online simulator</a:t>
            </a:r>
          </a:p>
        </p:txBody>
      </p:sp>
      <p:sp>
        <p:nvSpPr>
          <p:cNvPr id="25" name="吹き出し: 四角形 24">
            <a:extLst>
              <a:ext uri="{FF2B5EF4-FFF2-40B4-BE49-F238E27FC236}">
                <a16:creationId xmlns:a16="http://schemas.microsoft.com/office/drawing/2014/main" id="{A1DB39C3-3878-4BAE-B6E9-A3578DB98C7E}"/>
              </a:ext>
            </a:extLst>
          </p:cNvPr>
          <p:cNvSpPr/>
          <p:nvPr/>
        </p:nvSpPr>
        <p:spPr>
          <a:xfrm>
            <a:off x="9774126" y="4688633"/>
            <a:ext cx="1684595" cy="412556"/>
          </a:xfrm>
          <a:prstGeom prst="wedgeRectCallout">
            <a:avLst>
              <a:gd name="adj1" fmla="val -97232"/>
              <a:gd name="adj2" fmla="val 29050"/>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p:txBody>
      </p:sp>
      <p:sp>
        <p:nvSpPr>
          <p:cNvPr id="26" name="四角形: 角を丸くする 25">
            <a:extLst>
              <a:ext uri="{FF2B5EF4-FFF2-40B4-BE49-F238E27FC236}">
                <a16:creationId xmlns:a16="http://schemas.microsoft.com/office/drawing/2014/main" id="{9DDAAC72-A5F6-485B-83F7-87D5812646EF}"/>
              </a:ext>
            </a:extLst>
          </p:cNvPr>
          <p:cNvSpPr/>
          <p:nvPr/>
        </p:nvSpPr>
        <p:spPr>
          <a:xfrm>
            <a:off x="7654945" y="2609438"/>
            <a:ext cx="1402200"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Panasonic</a:t>
            </a:r>
          </a:p>
          <a:p>
            <a:r>
              <a:rPr lang="en-US" altLang="ja-JP" sz="1050" dirty="0"/>
              <a:t>Local simulator</a:t>
            </a:r>
          </a:p>
        </p:txBody>
      </p:sp>
      <p:sp>
        <p:nvSpPr>
          <p:cNvPr id="27" name="吹き出し: 四角形 26">
            <a:extLst>
              <a:ext uri="{FF2B5EF4-FFF2-40B4-BE49-F238E27FC236}">
                <a16:creationId xmlns:a16="http://schemas.microsoft.com/office/drawing/2014/main" id="{9EE17260-44F5-407A-863B-B9835E98C8B6}"/>
              </a:ext>
            </a:extLst>
          </p:cNvPr>
          <p:cNvSpPr/>
          <p:nvPr/>
        </p:nvSpPr>
        <p:spPr>
          <a:xfrm>
            <a:off x="9787990" y="2505496"/>
            <a:ext cx="1684595" cy="411636"/>
          </a:xfrm>
          <a:prstGeom prst="wedgeRectCallout">
            <a:avLst>
              <a:gd name="adj1" fmla="val -100181"/>
              <a:gd name="adj2" fmla="val 29696"/>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t>Air Conditioner</a:t>
            </a:r>
          </a:p>
        </p:txBody>
      </p:sp>
      <p:sp>
        <p:nvSpPr>
          <p:cNvPr id="30" name="楕円 29">
            <a:extLst>
              <a:ext uri="{FF2B5EF4-FFF2-40B4-BE49-F238E27FC236}">
                <a16:creationId xmlns:a16="http://schemas.microsoft.com/office/drawing/2014/main" id="{AC07D23A-5D64-40F1-A8CB-945A790CF538}"/>
              </a:ext>
            </a:extLst>
          </p:cNvPr>
          <p:cNvSpPr/>
          <p:nvPr/>
        </p:nvSpPr>
        <p:spPr>
          <a:xfrm>
            <a:off x="8856535" y="254147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31" name="楕円 30">
            <a:extLst>
              <a:ext uri="{FF2B5EF4-FFF2-40B4-BE49-F238E27FC236}">
                <a16:creationId xmlns:a16="http://schemas.microsoft.com/office/drawing/2014/main" id="{523AF9CB-4EFB-4C85-857E-B507AD1085B8}"/>
              </a:ext>
            </a:extLst>
          </p:cNvPr>
          <p:cNvSpPr/>
          <p:nvPr/>
        </p:nvSpPr>
        <p:spPr>
          <a:xfrm>
            <a:off x="8862334" y="4688633"/>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32" name="楕円 31">
            <a:extLst>
              <a:ext uri="{FF2B5EF4-FFF2-40B4-BE49-F238E27FC236}">
                <a16:creationId xmlns:a16="http://schemas.microsoft.com/office/drawing/2014/main" id="{38DE15D6-1D18-47F5-AA5D-966106FBED14}"/>
              </a:ext>
            </a:extLst>
          </p:cNvPr>
          <p:cNvSpPr/>
          <p:nvPr/>
        </p:nvSpPr>
        <p:spPr>
          <a:xfrm>
            <a:off x="8856536" y="5838600"/>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33" name="楕円 32">
            <a:extLst>
              <a:ext uri="{FF2B5EF4-FFF2-40B4-BE49-F238E27FC236}">
                <a16:creationId xmlns:a16="http://schemas.microsoft.com/office/drawing/2014/main" id="{95EFB33B-A06F-4FD3-B41F-11948AFC7D5B}"/>
              </a:ext>
            </a:extLst>
          </p:cNvPr>
          <p:cNvSpPr/>
          <p:nvPr/>
        </p:nvSpPr>
        <p:spPr>
          <a:xfrm>
            <a:off x="8833550" y="5290851"/>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34" name="テキスト ボックス 33">
            <a:extLst>
              <a:ext uri="{FF2B5EF4-FFF2-40B4-BE49-F238E27FC236}">
                <a16:creationId xmlns:a16="http://schemas.microsoft.com/office/drawing/2014/main" id="{E3CA2796-0376-4AF2-BE78-2CEFC1E74ACA}"/>
              </a:ext>
            </a:extLst>
          </p:cNvPr>
          <p:cNvSpPr txBox="1"/>
          <p:nvPr/>
        </p:nvSpPr>
        <p:spPr>
          <a:xfrm>
            <a:off x="7639300" y="5735584"/>
            <a:ext cx="699495" cy="194080"/>
          </a:xfrm>
          <a:prstGeom prst="rect">
            <a:avLst/>
          </a:prstGeom>
          <a:noFill/>
        </p:spPr>
        <p:txBody>
          <a:bodyPr wrap="none" rtlCol="0">
            <a:spAutoFit/>
          </a:bodyPr>
          <a:lstStyle/>
          <a:p>
            <a:r>
              <a:rPr lang="en-US" altLang="ja-JP" sz="600" dirty="0"/>
              <a:t>w3c.p-wot.com</a:t>
            </a:r>
            <a:endParaRPr kumimoji="1" lang="en-US" altLang="ja-JP" sz="600" dirty="0"/>
          </a:p>
        </p:txBody>
      </p:sp>
      <p:sp>
        <p:nvSpPr>
          <p:cNvPr id="35" name="テキスト ボックス 34">
            <a:extLst>
              <a:ext uri="{FF2B5EF4-FFF2-40B4-BE49-F238E27FC236}">
                <a16:creationId xmlns:a16="http://schemas.microsoft.com/office/drawing/2014/main" id="{45471C84-CF74-4042-81BE-B64D5D8AFE60}"/>
              </a:ext>
            </a:extLst>
          </p:cNvPr>
          <p:cNvSpPr txBox="1"/>
          <p:nvPr/>
        </p:nvSpPr>
        <p:spPr>
          <a:xfrm>
            <a:off x="7639298" y="4584375"/>
            <a:ext cx="699495" cy="194080"/>
          </a:xfrm>
          <a:prstGeom prst="rect">
            <a:avLst/>
          </a:prstGeom>
          <a:noFill/>
        </p:spPr>
        <p:txBody>
          <a:bodyPr wrap="none" rtlCol="0">
            <a:spAutoFit/>
          </a:bodyPr>
          <a:lstStyle/>
          <a:p>
            <a:r>
              <a:rPr lang="en-US" altLang="ja-JP" sz="600" dirty="0"/>
              <a:t>w3c.p-wot.com</a:t>
            </a:r>
            <a:endParaRPr kumimoji="1" lang="en-US" altLang="ja-JP" sz="600" dirty="0"/>
          </a:p>
        </p:txBody>
      </p:sp>
      <p:sp>
        <p:nvSpPr>
          <p:cNvPr id="36" name="四角形: 角を丸くする 35">
            <a:extLst>
              <a:ext uri="{FF2B5EF4-FFF2-40B4-BE49-F238E27FC236}">
                <a16:creationId xmlns:a16="http://schemas.microsoft.com/office/drawing/2014/main" id="{D691149A-C383-42F9-8234-6DA5307911BA}"/>
              </a:ext>
            </a:extLst>
          </p:cNvPr>
          <p:cNvSpPr/>
          <p:nvPr/>
        </p:nvSpPr>
        <p:spPr>
          <a:xfrm>
            <a:off x="7670758" y="3890221"/>
            <a:ext cx="1402201"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Voice Output</a:t>
            </a:r>
          </a:p>
        </p:txBody>
      </p:sp>
      <p:sp>
        <p:nvSpPr>
          <p:cNvPr id="37" name="楕円 36">
            <a:extLst>
              <a:ext uri="{FF2B5EF4-FFF2-40B4-BE49-F238E27FC236}">
                <a16:creationId xmlns:a16="http://schemas.microsoft.com/office/drawing/2014/main" id="{A07804B3-55EF-434D-8EE6-127ACC553251}"/>
              </a:ext>
            </a:extLst>
          </p:cNvPr>
          <p:cNvSpPr/>
          <p:nvPr/>
        </p:nvSpPr>
        <p:spPr>
          <a:xfrm>
            <a:off x="8872349" y="3837507"/>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39" name="四角形: 角を丸くする 38">
            <a:extLst>
              <a:ext uri="{FF2B5EF4-FFF2-40B4-BE49-F238E27FC236}">
                <a16:creationId xmlns:a16="http://schemas.microsoft.com/office/drawing/2014/main" id="{6CBE4F1B-BAAB-4BDB-8206-7837714393CE}"/>
              </a:ext>
            </a:extLst>
          </p:cNvPr>
          <p:cNvSpPr/>
          <p:nvPr/>
        </p:nvSpPr>
        <p:spPr>
          <a:xfrm>
            <a:off x="9787990" y="3284303"/>
            <a:ext cx="1660755"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lang="en-US" altLang="ja-JP" sz="1050" dirty="0"/>
              <a:t>OCF Smart Home Devices</a:t>
            </a:r>
            <a:endParaRPr kumimoji="1" lang="en-US" altLang="ja-JP" sz="1050" dirty="0"/>
          </a:p>
        </p:txBody>
      </p:sp>
      <p:sp>
        <p:nvSpPr>
          <p:cNvPr id="40" name="吹き出し: 四角形 39">
            <a:extLst>
              <a:ext uri="{FF2B5EF4-FFF2-40B4-BE49-F238E27FC236}">
                <a16:creationId xmlns:a16="http://schemas.microsoft.com/office/drawing/2014/main" id="{27418F44-B670-4F85-BB7A-B40C23E7AB88}"/>
              </a:ext>
            </a:extLst>
          </p:cNvPr>
          <p:cNvSpPr/>
          <p:nvPr/>
        </p:nvSpPr>
        <p:spPr>
          <a:xfrm>
            <a:off x="11922033" y="3095567"/>
            <a:ext cx="1479456" cy="409274"/>
          </a:xfrm>
          <a:prstGeom prst="wedgeRectCallout">
            <a:avLst>
              <a:gd name="adj1" fmla="val -91106"/>
              <a:gd name="adj2" fmla="val 35284"/>
            </a:avLst>
          </a:prstGeom>
          <a:ln/>
        </p:spPr>
        <p:style>
          <a:lnRef idx="2">
            <a:schemeClr val="accent1"/>
          </a:lnRef>
          <a:fillRef idx="1">
            <a:schemeClr val="lt1"/>
          </a:fillRef>
          <a:effectRef idx="0">
            <a:schemeClr val="accent1"/>
          </a:effectRef>
          <a:fontRef idx="minor">
            <a:schemeClr val="dk1"/>
          </a:fontRef>
        </p:style>
        <p:txBody>
          <a:bodyPr rtlCol="0" anchor="ctr"/>
          <a:lstStyle/>
          <a:p>
            <a:pPr>
              <a:buFont typeface="Arial" panose="020B0604020202020204" pitchFamily="34" charset="0"/>
              <a:buChar char="•"/>
            </a:pPr>
            <a:r>
              <a:rPr lang="en-US" altLang="ja-JP" sz="1050" dirty="0">
                <a:solidFill>
                  <a:srgbClr val="24292E"/>
                </a:solidFill>
                <a:latin typeface="-apple-system"/>
              </a:rPr>
              <a:t>Buzzer</a:t>
            </a:r>
          </a:p>
          <a:p>
            <a:pPr>
              <a:buFont typeface="Arial" panose="020B0604020202020204" pitchFamily="34" charset="0"/>
              <a:buChar char="•"/>
            </a:pPr>
            <a:r>
              <a:rPr kumimoji="1" lang="en-US" altLang="ja-JP" sz="1050" dirty="0">
                <a:solidFill>
                  <a:srgbClr val="24292E"/>
                </a:solidFill>
                <a:latin typeface="-apple-system"/>
              </a:rPr>
              <a:t>Light</a:t>
            </a:r>
            <a:endParaRPr kumimoji="1" lang="ja-JP" altLang="en-US" sz="1050" dirty="0"/>
          </a:p>
        </p:txBody>
      </p:sp>
      <p:cxnSp>
        <p:nvCxnSpPr>
          <p:cNvPr id="42" name="直線矢印コネクタ 41">
            <a:extLst>
              <a:ext uri="{FF2B5EF4-FFF2-40B4-BE49-F238E27FC236}">
                <a16:creationId xmlns:a16="http://schemas.microsoft.com/office/drawing/2014/main" id="{5147CD3A-7895-48D8-BDF3-6F1426A65A47}"/>
              </a:ext>
            </a:extLst>
          </p:cNvPr>
          <p:cNvCxnSpPr>
            <a:cxnSpLocks/>
            <a:stCxn id="51" idx="3"/>
            <a:endCxn id="39" idx="1"/>
          </p:cNvCxnSpPr>
          <p:nvPr/>
        </p:nvCxnSpPr>
        <p:spPr>
          <a:xfrm flipV="1">
            <a:off x="5876810" y="3488940"/>
            <a:ext cx="3911180" cy="3877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四角形: 角を丸くする 45">
            <a:extLst>
              <a:ext uri="{FF2B5EF4-FFF2-40B4-BE49-F238E27FC236}">
                <a16:creationId xmlns:a16="http://schemas.microsoft.com/office/drawing/2014/main" id="{77035072-DB6D-4EA3-B802-924AB736D62D}"/>
              </a:ext>
            </a:extLst>
          </p:cNvPr>
          <p:cNvSpPr/>
          <p:nvPr/>
        </p:nvSpPr>
        <p:spPr>
          <a:xfrm>
            <a:off x="4911610" y="2360050"/>
            <a:ext cx="986966"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Remote Proxy</a:t>
            </a:r>
          </a:p>
        </p:txBody>
      </p:sp>
      <p:sp>
        <p:nvSpPr>
          <p:cNvPr id="47" name="四角形: 角を丸くする 46">
            <a:extLst>
              <a:ext uri="{FF2B5EF4-FFF2-40B4-BE49-F238E27FC236}">
                <a16:creationId xmlns:a16="http://schemas.microsoft.com/office/drawing/2014/main" id="{7DED15D8-3DB3-4EFB-BCD7-4F21B15F619E}"/>
              </a:ext>
            </a:extLst>
          </p:cNvPr>
          <p:cNvSpPr/>
          <p:nvPr/>
        </p:nvSpPr>
        <p:spPr>
          <a:xfrm>
            <a:off x="6170969" y="2360050"/>
            <a:ext cx="878702"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Fujitsu</a:t>
            </a:r>
          </a:p>
          <a:p>
            <a:r>
              <a:rPr lang="en-US" altLang="ja-JP" sz="1050" dirty="0"/>
              <a:t>Local Proxy</a:t>
            </a:r>
          </a:p>
        </p:txBody>
      </p:sp>
      <p:sp>
        <p:nvSpPr>
          <p:cNvPr id="48" name="楕円 47">
            <a:extLst>
              <a:ext uri="{FF2B5EF4-FFF2-40B4-BE49-F238E27FC236}">
                <a16:creationId xmlns:a16="http://schemas.microsoft.com/office/drawing/2014/main" id="{984C78AB-2BD1-4127-BED5-1EBE863E4416}"/>
              </a:ext>
            </a:extLst>
          </p:cNvPr>
          <p:cNvSpPr/>
          <p:nvPr/>
        </p:nvSpPr>
        <p:spPr>
          <a:xfrm>
            <a:off x="6871007" y="2311558"/>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900" dirty="0">
                <a:solidFill>
                  <a:schemeClr val="bg1"/>
                </a:solidFill>
              </a:rPr>
              <a:t>I</a:t>
            </a:r>
            <a:endParaRPr kumimoji="1" lang="ja-JP" altLang="en-US" sz="900" dirty="0">
              <a:solidFill>
                <a:schemeClr val="bg1"/>
              </a:solidFill>
            </a:endParaRPr>
          </a:p>
        </p:txBody>
      </p:sp>
      <p:sp>
        <p:nvSpPr>
          <p:cNvPr id="49" name="楕円 48">
            <a:extLst>
              <a:ext uri="{FF2B5EF4-FFF2-40B4-BE49-F238E27FC236}">
                <a16:creationId xmlns:a16="http://schemas.microsoft.com/office/drawing/2014/main" id="{E4E8AF1D-47A3-46A5-B3B3-4D4E0AE7B34A}"/>
              </a:ext>
            </a:extLst>
          </p:cNvPr>
          <p:cNvSpPr/>
          <p:nvPr/>
        </p:nvSpPr>
        <p:spPr>
          <a:xfrm>
            <a:off x="5728440" y="2301076"/>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900" dirty="0">
                <a:solidFill>
                  <a:schemeClr val="bg1"/>
                </a:solidFill>
              </a:rPr>
              <a:t>I</a:t>
            </a:r>
            <a:endParaRPr kumimoji="1" lang="ja-JP" altLang="en-US" sz="900" dirty="0">
              <a:solidFill>
                <a:schemeClr val="bg1"/>
              </a:solidFill>
            </a:endParaRPr>
          </a:p>
        </p:txBody>
      </p:sp>
      <p:cxnSp>
        <p:nvCxnSpPr>
          <p:cNvPr id="50" name="直線矢印コネクタ 49">
            <a:extLst>
              <a:ext uri="{FF2B5EF4-FFF2-40B4-BE49-F238E27FC236}">
                <a16:creationId xmlns:a16="http://schemas.microsoft.com/office/drawing/2014/main" id="{0CBE18B7-2C1B-44BD-A5EA-61CE2EC426BF}"/>
              </a:ext>
            </a:extLst>
          </p:cNvPr>
          <p:cNvCxnSpPr>
            <a:cxnSpLocks/>
            <a:stCxn id="46" idx="3"/>
            <a:endCxn id="47" idx="1"/>
          </p:cNvCxnSpPr>
          <p:nvPr/>
        </p:nvCxnSpPr>
        <p:spPr>
          <a:xfrm>
            <a:off x="5898576" y="2564687"/>
            <a:ext cx="272393"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F8D9960A-3352-4DE2-9CC7-D88F35F55B92}"/>
              </a:ext>
            </a:extLst>
          </p:cNvPr>
          <p:cNvSpPr/>
          <p:nvPr/>
        </p:nvSpPr>
        <p:spPr>
          <a:xfrm>
            <a:off x="4889844" y="3323081"/>
            <a:ext cx="986966" cy="409273"/>
          </a:xfrm>
          <a:prstGeom prst="roundRect">
            <a:avLst>
              <a:gd name="adj" fmla="val 4882"/>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1050" dirty="0"/>
              <a:t>Intel</a:t>
            </a:r>
          </a:p>
          <a:p>
            <a:r>
              <a:rPr kumimoji="1" lang="en-US" altLang="ja-JP" sz="1050" dirty="0"/>
              <a:t>OC</a:t>
            </a:r>
            <a:r>
              <a:rPr lang="en-US" altLang="ja-JP" sz="1050" dirty="0"/>
              <a:t>F Bridge</a:t>
            </a:r>
            <a:endParaRPr kumimoji="1" lang="en-US" altLang="ja-JP" sz="1050" dirty="0"/>
          </a:p>
        </p:txBody>
      </p:sp>
      <p:sp>
        <p:nvSpPr>
          <p:cNvPr id="52" name="楕円 51">
            <a:extLst>
              <a:ext uri="{FF2B5EF4-FFF2-40B4-BE49-F238E27FC236}">
                <a16:creationId xmlns:a16="http://schemas.microsoft.com/office/drawing/2014/main" id="{FD025D2C-84A0-4F16-A3AE-30F755DB53CD}"/>
              </a:ext>
            </a:extLst>
          </p:cNvPr>
          <p:cNvSpPr/>
          <p:nvPr/>
        </p:nvSpPr>
        <p:spPr>
          <a:xfrm>
            <a:off x="5706329" y="3263640"/>
            <a:ext cx="139056" cy="117947"/>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900" dirty="0">
                <a:solidFill>
                  <a:schemeClr val="bg1"/>
                </a:solidFill>
              </a:rPr>
              <a:t>T</a:t>
            </a:r>
            <a:endParaRPr kumimoji="1" lang="ja-JP" altLang="en-US" sz="900" dirty="0">
              <a:solidFill>
                <a:schemeClr val="bg1"/>
              </a:solidFill>
            </a:endParaRPr>
          </a:p>
        </p:txBody>
      </p:sp>
      <p:sp>
        <p:nvSpPr>
          <p:cNvPr id="63" name="テキスト ボックス 62">
            <a:extLst>
              <a:ext uri="{FF2B5EF4-FFF2-40B4-BE49-F238E27FC236}">
                <a16:creationId xmlns:a16="http://schemas.microsoft.com/office/drawing/2014/main" id="{06B5644F-2DB1-4E20-889D-47B298C76591}"/>
              </a:ext>
            </a:extLst>
          </p:cNvPr>
          <p:cNvSpPr txBox="1"/>
          <p:nvPr/>
        </p:nvSpPr>
        <p:spPr>
          <a:xfrm>
            <a:off x="11694137" y="1555989"/>
            <a:ext cx="1522276" cy="369332"/>
          </a:xfrm>
          <a:prstGeom prst="rect">
            <a:avLst/>
          </a:prstGeom>
          <a:noFill/>
        </p:spPr>
        <p:txBody>
          <a:bodyPr wrap="none" rtlCol="0">
            <a:spAutoFit/>
          </a:bodyPr>
          <a:lstStyle/>
          <a:p>
            <a:r>
              <a:rPr lang="en-US" altLang="ja-JP" dirty="0"/>
              <a:t>On-site Things</a:t>
            </a:r>
            <a:endParaRPr kumimoji="1" lang="ja-JP" altLang="en-US" dirty="0"/>
          </a:p>
        </p:txBody>
      </p:sp>
      <p:sp>
        <p:nvSpPr>
          <p:cNvPr id="65" name="テキスト ボックス 64">
            <a:extLst>
              <a:ext uri="{FF2B5EF4-FFF2-40B4-BE49-F238E27FC236}">
                <a16:creationId xmlns:a16="http://schemas.microsoft.com/office/drawing/2014/main" id="{41F74C65-DD9D-403E-8C93-7CDC9A33302D}"/>
              </a:ext>
            </a:extLst>
          </p:cNvPr>
          <p:cNvSpPr txBox="1"/>
          <p:nvPr/>
        </p:nvSpPr>
        <p:spPr>
          <a:xfrm>
            <a:off x="687802" y="1989128"/>
            <a:ext cx="917111" cy="369332"/>
          </a:xfrm>
          <a:prstGeom prst="rect">
            <a:avLst/>
          </a:prstGeom>
          <a:noFill/>
        </p:spPr>
        <p:txBody>
          <a:bodyPr wrap="none" rtlCol="0">
            <a:spAutoFit/>
          </a:bodyPr>
          <a:lstStyle/>
          <a:p>
            <a:r>
              <a:rPr kumimoji="1" lang="en-US" altLang="ja-JP" dirty="0"/>
              <a:t>Remote</a:t>
            </a:r>
            <a:endParaRPr kumimoji="1" lang="ja-JP" altLang="en-US" dirty="0"/>
          </a:p>
        </p:txBody>
      </p:sp>
      <p:cxnSp>
        <p:nvCxnSpPr>
          <p:cNvPr id="66" name="直線矢印コネクタ 65">
            <a:extLst>
              <a:ext uri="{FF2B5EF4-FFF2-40B4-BE49-F238E27FC236}">
                <a16:creationId xmlns:a16="http://schemas.microsoft.com/office/drawing/2014/main" id="{0AC3B7E9-FCA8-4608-A2D6-4D3161014503}"/>
              </a:ext>
            </a:extLst>
          </p:cNvPr>
          <p:cNvCxnSpPr>
            <a:cxnSpLocks/>
            <a:stCxn id="10" idx="3"/>
            <a:endCxn id="46" idx="1"/>
          </p:cNvCxnSpPr>
          <p:nvPr/>
        </p:nvCxnSpPr>
        <p:spPr>
          <a:xfrm flipV="1">
            <a:off x="3462621" y="2564687"/>
            <a:ext cx="1448989" cy="1275226"/>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62B86EF-2DA9-45F1-AA6C-C7E8B2AE2AC5}"/>
              </a:ext>
            </a:extLst>
          </p:cNvPr>
          <p:cNvCxnSpPr>
            <a:cxnSpLocks/>
            <a:stCxn id="10" idx="3"/>
            <a:endCxn id="51" idx="1"/>
          </p:cNvCxnSpPr>
          <p:nvPr/>
        </p:nvCxnSpPr>
        <p:spPr>
          <a:xfrm flipV="1">
            <a:off x="3462621" y="3527718"/>
            <a:ext cx="1427223" cy="312195"/>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493D187-ADC5-465C-9147-E9DC0095FE46}"/>
              </a:ext>
            </a:extLst>
          </p:cNvPr>
          <p:cNvCxnSpPr>
            <a:cxnSpLocks/>
            <a:stCxn id="47" idx="3"/>
            <a:endCxn id="5" idx="1"/>
          </p:cNvCxnSpPr>
          <p:nvPr/>
        </p:nvCxnSpPr>
        <p:spPr>
          <a:xfrm flipV="1">
            <a:off x="7049671" y="2074043"/>
            <a:ext cx="621087" cy="490644"/>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FA6C84D-F7C2-40FB-BD6E-975105423BB8}"/>
              </a:ext>
            </a:extLst>
          </p:cNvPr>
          <p:cNvCxnSpPr>
            <a:cxnSpLocks/>
            <a:stCxn id="47" idx="3"/>
            <a:endCxn id="26" idx="1"/>
          </p:cNvCxnSpPr>
          <p:nvPr/>
        </p:nvCxnSpPr>
        <p:spPr>
          <a:xfrm>
            <a:off x="7049671" y="2564687"/>
            <a:ext cx="605274" cy="249388"/>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0596341-2F7D-4BE1-A00A-BAFCEB53DCBF}"/>
              </a:ext>
            </a:extLst>
          </p:cNvPr>
          <p:cNvCxnSpPr>
            <a:cxnSpLocks/>
            <a:endCxn id="36" idx="1"/>
          </p:cNvCxnSpPr>
          <p:nvPr/>
        </p:nvCxnSpPr>
        <p:spPr>
          <a:xfrm>
            <a:off x="7049671" y="2541473"/>
            <a:ext cx="621087" cy="1553385"/>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C47BE5B7-F772-4D4A-A74A-115D6C34BE9A}"/>
              </a:ext>
            </a:extLst>
          </p:cNvPr>
          <p:cNvCxnSpPr>
            <a:cxnSpLocks/>
            <a:stCxn id="10" idx="3"/>
            <a:endCxn id="24" idx="1"/>
          </p:cNvCxnSpPr>
          <p:nvPr/>
        </p:nvCxnSpPr>
        <p:spPr>
          <a:xfrm>
            <a:off x="3462621" y="3839913"/>
            <a:ext cx="4192324" cy="1112331"/>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23F981E9-02E6-4FE6-B7C9-B75D72DD571C}"/>
              </a:ext>
            </a:extLst>
          </p:cNvPr>
          <p:cNvCxnSpPr>
            <a:cxnSpLocks/>
            <a:stCxn id="10" idx="3"/>
            <a:endCxn id="19" idx="1"/>
          </p:cNvCxnSpPr>
          <p:nvPr/>
        </p:nvCxnSpPr>
        <p:spPr>
          <a:xfrm>
            <a:off x="3462621" y="3839913"/>
            <a:ext cx="4176677" cy="1714549"/>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ABC9DC18-F41B-4906-9ABD-8AE6689AF612}"/>
              </a:ext>
            </a:extLst>
          </p:cNvPr>
          <p:cNvCxnSpPr>
            <a:cxnSpLocks/>
            <a:stCxn id="10" idx="3"/>
            <a:endCxn id="21" idx="1"/>
          </p:cNvCxnSpPr>
          <p:nvPr/>
        </p:nvCxnSpPr>
        <p:spPr>
          <a:xfrm>
            <a:off x="3462621" y="3839913"/>
            <a:ext cx="4192325" cy="2249140"/>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E4CDBB1D-328D-4AA5-A3BB-1A5C1AF17D7E}"/>
              </a:ext>
            </a:extLst>
          </p:cNvPr>
          <p:cNvCxnSpPr>
            <a:cxnSpLocks/>
            <a:stCxn id="10" idx="3"/>
            <a:endCxn id="14" idx="1"/>
          </p:cNvCxnSpPr>
          <p:nvPr/>
        </p:nvCxnSpPr>
        <p:spPr>
          <a:xfrm>
            <a:off x="3462621" y="3839913"/>
            <a:ext cx="4176677" cy="2788910"/>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82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690EA66-458A-4C93-BCDD-A27824FB3E19}"/>
              </a:ext>
            </a:extLst>
          </p:cNvPr>
          <p:cNvSpPr txBox="1"/>
          <p:nvPr/>
        </p:nvSpPr>
        <p:spPr>
          <a:xfrm>
            <a:off x="647681" y="0"/>
            <a:ext cx="10896637" cy="523220"/>
          </a:xfrm>
          <a:prstGeom prst="rect">
            <a:avLst/>
          </a:prstGeom>
          <a:noFill/>
        </p:spPr>
        <p:txBody>
          <a:bodyPr wrap="none" rtlCol="0">
            <a:spAutoFit/>
          </a:bodyPr>
          <a:lstStyle/>
          <a:p>
            <a:pPr algn="ctr"/>
            <a:r>
              <a:rPr lang="en-US" altLang="ja-JP" sz="2800" dirty="0">
                <a:latin typeface="Calibri" panose="020F0502020204030204" pitchFamily="34" charset="0"/>
                <a:cs typeface="Calibri" panose="020F0502020204030204" pitchFamily="34" charset="0"/>
              </a:rPr>
              <a:t>Scenario: Energy management in a smart building/smart city/smart home</a:t>
            </a:r>
            <a:endParaRPr kumimoji="1" lang="ja-JP" altLang="en-US" sz="2800" dirty="0">
              <a:latin typeface="Calibri" panose="020F0502020204030204" pitchFamily="34" charset="0"/>
              <a:cs typeface="Calibri" panose="020F0502020204030204" pitchFamily="34" charset="0"/>
            </a:endParaRPr>
          </a:p>
        </p:txBody>
      </p:sp>
      <p:sp>
        <p:nvSpPr>
          <p:cNvPr id="2" name="正方形/長方形 1">
            <a:extLst>
              <a:ext uri="{FF2B5EF4-FFF2-40B4-BE49-F238E27FC236}">
                <a16:creationId xmlns:a16="http://schemas.microsoft.com/office/drawing/2014/main" id="{0E45CF8B-2636-4390-A629-E38E144C1BFB}"/>
              </a:ext>
            </a:extLst>
          </p:cNvPr>
          <p:cNvSpPr/>
          <p:nvPr/>
        </p:nvSpPr>
        <p:spPr>
          <a:xfrm>
            <a:off x="5638799" y="4495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TBD</a:t>
            </a:r>
            <a:endParaRPr kumimoji="1" lang="ja-JP" altLang="en-US" dirty="0"/>
          </a:p>
        </p:txBody>
      </p:sp>
      <p:sp>
        <p:nvSpPr>
          <p:cNvPr id="3" name="テキスト ボックス 2">
            <a:extLst>
              <a:ext uri="{FF2B5EF4-FFF2-40B4-BE49-F238E27FC236}">
                <a16:creationId xmlns:a16="http://schemas.microsoft.com/office/drawing/2014/main" id="{B2251348-75AF-480D-8669-3F501C6E6424}"/>
              </a:ext>
            </a:extLst>
          </p:cNvPr>
          <p:cNvSpPr txBox="1"/>
          <p:nvPr/>
        </p:nvSpPr>
        <p:spPr>
          <a:xfrm>
            <a:off x="182880" y="863600"/>
            <a:ext cx="11663680" cy="2031325"/>
          </a:xfrm>
          <a:prstGeom prst="rect">
            <a:avLst/>
          </a:prstGeom>
          <a:noFill/>
        </p:spPr>
        <p:txBody>
          <a:bodyPr wrap="square" rtlCol="0">
            <a:spAutoFit/>
          </a:bodyPr>
          <a:lstStyle/>
          <a:p>
            <a:r>
              <a:rPr lang="en-US" altLang="ja-JP" dirty="0"/>
              <a:t>If the battery charge state is below a threshold (say, 50%), then load shedding is attempted by putting registered devices into an "eco" mode; for example, lights can be run at 60% brightness, air conditioner or heating setpoints can be modified by a few degrees, and other optional scheduled services, such as robot vacuuming, can be deferred. In addition, in order to prolong battery life predictive charging is used: if the weather report for the location of the solar panel indicates that for the rest of the day and tomorrow will be sunny, then charging is halted at the 85% charging state. Various status information about the system can also be displayed via monitoring devices, such as an RGB LED indicating battery charge state, and other LEDs indicating charging status and load-shedding modes.</a:t>
            </a:r>
            <a:endParaRPr kumimoji="1" lang="ja-JP" altLang="en-US" dirty="0"/>
          </a:p>
        </p:txBody>
      </p:sp>
    </p:spTree>
    <p:extLst>
      <p:ext uri="{BB962C8B-B14F-4D97-AF65-F5344CB8AC3E}">
        <p14:creationId xmlns:p14="http://schemas.microsoft.com/office/powerpoint/2010/main" val="118032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690EA66-458A-4C93-BCDD-A27824FB3E19}"/>
              </a:ext>
            </a:extLst>
          </p:cNvPr>
          <p:cNvSpPr txBox="1"/>
          <p:nvPr/>
        </p:nvSpPr>
        <p:spPr>
          <a:xfrm>
            <a:off x="1765295" y="0"/>
            <a:ext cx="8661410" cy="523220"/>
          </a:xfrm>
          <a:prstGeom prst="rect">
            <a:avLst/>
          </a:prstGeom>
          <a:noFill/>
        </p:spPr>
        <p:txBody>
          <a:bodyPr wrap="none" rtlCol="0">
            <a:spAutoFit/>
          </a:bodyPr>
          <a:lstStyle/>
          <a:p>
            <a:pPr algn="ctr"/>
            <a:r>
              <a:rPr lang="en-US" altLang="ja-JP" sz="2800" dirty="0">
                <a:latin typeface="Calibri" panose="020F0502020204030204" pitchFamily="34" charset="0"/>
                <a:cs typeface="Calibri" panose="020F0502020204030204" pitchFamily="34" charset="0"/>
              </a:rPr>
              <a:t>Scenario: Security Alert using person detection (industrial)</a:t>
            </a:r>
            <a:endParaRPr kumimoji="1" lang="ja-JP" altLang="en-US" sz="2800" dirty="0">
              <a:latin typeface="Calibri" panose="020F0502020204030204" pitchFamily="34" charset="0"/>
              <a:cs typeface="Calibri" panose="020F0502020204030204" pitchFamily="34" charset="0"/>
            </a:endParaRPr>
          </a:p>
        </p:txBody>
      </p:sp>
      <p:sp>
        <p:nvSpPr>
          <p:cNvPr id="3" name="正方形/長方形 2">
            <a:extLst>
              <a:ext uri="{FF2B5EF4-FFF2-40B4-BE49-F238E27FC236}">
                <a16:creationId xmlns:a16="http://schemas.microsoft.com/office/drawing/2014/main" id="{B1BF32D9-4439-40DD-AFD9-F79F55EC2F38}"/>
              </a:ext>
            </a:extLst>
          </p:cNvPr>
          <p:cNvSpPr/>
          <p:nvPr/>
        </p:nvSpPr>
        <p:spPr>
          <a:xfrm>
            <a:off x="5638799" y="41005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TBD</a:t>
            </a:r>
            <a:endParaRPr kumimoji="1" lang="ja-JP" altLang="en-US" dirty="0"/>
          </a:p>
        </p:txBody>
      </p:sp>
      <p:sp>
        <p:nvSpPr>
          <p:cNvPr id="2" name="テキスト ボックス 1">
            <a:extLst>
              <a:ext uri="{FF2B5EF4-FFF2-40B4-BE49-F238E27FC236}">
                <a16:creationId xmlns:a16="http://schemas.microsoft.com/office/drawing/2014/main" id="{8C78BC87-5F72-474E-AF78-6953D63A267F}"/>
              </a:ext>
            </a:extLst>
          </p:cNvPr>
          <p:cNvSpPr txBox="1"/>
          <p:nvPr/>
        </p:nvSpPr>
        <p:spPr>
          <a:xfrm>
            <a:off x="365760" y="822960"/>
            <a:ext cx="11511280" cy="1477328"/>
          </a:xfrm>
          <a:prstGeom prst="rect">
            <a:avLst/>
          </a:prstGeom>
          <a:noFill/>
        </p:spPr>
        <p:txBody>
          <a:bodyPr wrap="square" rtlCol="0">
            <a:spAutoFit/>
          </a:bodyPr>
          <a:lstStyle/>
          <a:p>
            <a:r>
              <a:rPr lang="en-US" altLang="ja-JP" dirty="0"/>
              <a:t>A detection event from a PIR sensor triggers an application servient which grabs an image from a camera and sends it to a person recognition service. If the bounding box for any detected person returned from the person recognition service is inside the forbidden zone, an alert is raised (both a network event and some immediate indication is given, such as a flashing light). The person identification service is used to avoid false positives due to other motion in the view of the camera.</a:t>
            </a:r>
            <a:endParaRPr kumimoji="1" lang="ja-JP" altLang="en-US" dirty="0"/>
          </a:p>
        </p:txBody>
      </p:sp>
    </p:spTree>
    <p:extLst>
      <p:ext uri="{BB962C8B-B14F-4D97-AF65-F5344CB8AC3E}">
        <p14:creationId xmlns:p14="http://schemas.microsoft.com/office/powerpoint/2010/main" val="38886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95C69D3-DE99-454C-83F0-EDAA95D8C589}"/>
              </a:ext>
            </a:extLst>
          </p:cNvPr>
          <p:cNvSpPr txBox="1"/>
          <p:nvPr/>
        </p:nvSpPr>
        <p:spPr>
          <a:xfrm>
            <a:off x="2976908" y="0"/>
            <a:ext cx="6238183" cy="954107"/>
          </a:xfrm>
          <a:prstGeom prst="rect">
            <a:avLst/>
          </a:prstGeom>
          <a:noFill/>
        </p:spPr>
        <p:txBody>
          <a:bodyPr wrap="none" rtlCol="0">
            <a:spAutoFit/>
          </a:bodyPr>
          <a:lstStyle/>
          <a:p>
            <a:pPr algn="ctr"/>
            <a:r>
              <a:rPr lang="en-US" altLang="ja-JP" sz="2800" dirty="0">
                <a:latin typeface="Calibri" panose="020F0502020204030204" pitchFamily="34" charset="0"/>
                <a:cs typeface="Calibri" panose="020F0502020204030204" pitchFamily="34" charset="0"/>
              </a:rPr>
              <a:t>Scenario: Enterprise integration scenarios</a:t>
            </a:r>
          </a:p>
          <a:p>
            <a:pPr algn="ctr"/>
            <a:endParaRPr kumimoji="1" lang="ja-JP" altLang="en-US" sz="2800" dirty="0">
              <a:latin typeface="Calibri" panose="020F0502020204030204" pitchFamily="34" charset="0"/>
              <a:cs typeface="Calibri" panose="020F0502020204030204" pitchFamily="34" charset="0"/>
            </a:endParaRPr>
          </a:p>
        </p:txBody>
      </p:sp>
      <p:sp>
        <p:nvSpPr>
          <p:cNvPr id="3" name="正方形/長方形 2">
            <a:extLst>
              <a:ext uri="{FF2B5EF4-FFF2-40B4-BE49-F238E27FC236}">
                <a16:creationId xmlns:a16="http://schemas.microsoft.com/office/drawing/2014/main" id="{852E9A49-C9AB-44A9-9AFA-EA559BF3CD6D}"/>
              </a:ext>
            </a:extLst>
          </p:cNvPr>
          <p:cNvSpPr/>
          <p:nvPr/>
        </p:nvSpPr>
        <p:spPr>
          <a:xfrm>
            <a:off x="5638799"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TBD</a:t>
            </a:r>
            <a:endParaRPr kumimoji="1" lang="ja-JP" altLang="en-US" dirty="0"/>
          </a:p>
        </p:txBody>
      </p:sp>
    </p:spTree>
    <p:extLst>
      <p:ext uri="{BB962C8B-B14F-4D97-AF65-F5344CB8AC3E}">
        <p14:creationId xmlns:p14="http://schemas.microsoft.com/office/powerpoint/2010/main" val="36279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02D70B0-CCD8-4836-8190-3EA0F617FD36}"/>
              </a:ext>
            </a:extLst>
          </p:cNvPr>
          <p:cNvSpPr txBox="1"/>
          <p:nvPr/>
        </p:nvSpPr>
        <p:spPr>
          <a:xfrm>
            <a:off x="3493588" y="0"/>
            <a:ext cx="5204823" cy="523220"/>
          </a:xfrm>
          <a:prstGeom prst="rect">
            <a:avLst/>
          </a:prstGeom>
          <a:noFill/>
        </p:spPr>
        <p:txBody>
          <a:bodyPr wrap="none" rtlCol="0">
            <a:spAutoFit/>
          </a:bodyPr>
          <a:lstStyle/>
          <a:p>
            <a:pPr algn="ctr"/>
            <a:r>
              <a:rPr lang="en-US" altLang="ja-JP" sz="2800" dirty="0">
                <a:latin typeface="Calibri" panose="020F0502020204030204" pitchFamily="34" charset="0"/>
                <a:cs typeface="Calibri" panose="020F0502020204030204" pitchFamily="34" charset="0"/>
              </a:rPr>
              <a:t>Scenario: Transportation scenarios</a:t>
            </a:r>
            <a:endParaRPr kumimoji="1" lang="ja-JP" altLang="en-US" sz="2800" dirty="0">
              <a:latin typeface="Calibri" panose="020F0502020204030204" pitchFamily="34" charset="0"/>
              <a:cs typeface="Calibri" panose="020F0502020204030204" pitchFamily="34" charset="0"/>
            </a:endParaRPr>
          </a:p>
        </p:txBody>
      </p:sp>
      <p:sp>
        <p:nvSpPr>
          <p:cNvPr id="3" name="正方形/長方形 2">
            <a:extLst>
              <a:ext uri="{FF2B5EF4-FFF2-40B4-BE49-F238E27FC236}">
                <a16:creationId xmlns:a16="http://schemas.microsoft.com/office/drawing/2014/main" id="{92DB1687-6372-4F5D-96BD-539B5775C706}"/>
              </a:ext>
            </a:extLst>
          </p:cNvPr>
          <p:cNvSpPr/>
          <p:nvPr/>
        </p:nvSpPr>
        <p:spPr>
          <a:xfrm>
            <a:off x="5638799" y="2971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TBD</a:t>
            </a:r>
            <a:endParaRPr kumimoji="1" lang="ja-JP" altLang="en-US" dirty="0"/>
          </a:p>
        </p:txBody>
      </p:sp>
    </p:spTree>
    <p:extLst>
      <p:ext uri="{BB962C8B-B14F-4D97-AF65-F5344CB8AC3E}">
        <p14:creationId xmlns:p14="http://schemas.microsoft.com/office/powerpoint/2010/main" val="37580901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1201</Words>
  <Application>Microsoft Office PowerPoint</Application>
  <PresentationFormat>ワイド画面</PresentationFormat>
  <Paragraphs>399</Paragraphs>
  <Slides>8</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-apple-system</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東村邦彦 / TOUMURA，KUNIHIKO</dc:creator>
  <cp:lastModifiedBy>東村邦彦 / TOUMURA，KUNIHIKO</cp:lastModifiedBy>
  <cp:revision>52</cp:revision>
  <dcterms:created xsi:type="dcterms:W3CDTF">2019-05-10T04:18:17Z</dcterms:created>
  <dcterms:modified xsi:type="dcterms:W3CDTF">2019-05-15T10:42:32Z</dcterms:modified>
</cp:coreProperties>
</file>