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3"/>
  </p:sldMasterIdLst>
  <p:notesMasterIdLst>
    <p:notesMasterId r:id="rId5"/>
  </p:notesMasterIdLst>
  <p:handoutMasterIdLst>
    <p:handoutMasterId r:id="rId6"/>
  </p:handoutMasterIdLst>
  <p:sldIdLst>
    <p:sldId id="946" r:id="rId4"/>
  </p:sldIdLst>
  <p:sldSz cx="12198350" cy="6858000"/>
  <p:notesSz cx="6858000" cy="9686925"/>
  <p:custDataLst>
    <p:custData r:id="rId2"/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531" userDrawn="1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051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2870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5637">
          <p15:clr>
            <a:srgbClr val="A4A3A4"/>
          </p15:clr>
        </p15:guide>
        <p15:guide id="8" orient="horz" pos="2733">
          <p15:clr>
            <a:srgbClr val="A4A3A4"/>
          </p15:clr>
        </p15:guide>
        <p15:guide id="9" pos="4156">
          <p15:clr>
            <a:srgbClr val="A4A3A4"/>
          </p15:clr>
        </p15:guide>
        <p15:guide id="10" pos="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741"/>
    <a:srgbClr val="AAB414"/>
    <a:srgbClr val="879628"/>
    <a:srgbClr val="647D2D"/>
    <a:srgbClr val="465F19"/>
    <a:srgbClr val="7DD2E6"/>
    <a:srgbClr val="41AAC8"/>
    <a:srgbClr val="2387AA"/>
    <a:srgbClr val="005F87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61A9F-007B-4F8D-A851-6604E380BB07}" v="49" dt="2019-05-29T14:01:29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 autoAdjust="0"/>
  </p:normalViewPr>
  <p:slideViewPr>
    <p:cSldViewPr snapToObjects="1" showGuides="1">
      <p:cViewPr varScale="1">
        <p:scale>
          <a:sx n="92" d="100"/>
          <a:sy n="92" d="100"/>
        </p:scale>
        <p:origin x="120" y="354"/>
      </p:cViewPr>
      <p:guideLst>
        <p:guide orient="horz" pos="210"/>
        <p:guide pos="531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3144" y="588"/>
      </p:cViewPr>
      <p:guideLst>
        <p:guide orient="horz" pos="3224"/>
        <p:guide pos="2236"/>
        <p:guide orient="horz" pos="3051"/>
        <p:guide pos="2160"/>
        <p:guide orient="horz" pos="2870"/>
        <p:guide orient="horz" pos="466"/>
        <p:guide orient="horz" pos="5637"/>
        <p:guide orient="horz" pos="2733"/>
        <p:guide pos="4156"/>
        <p:guide pos="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8840" y="0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64038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8840" y="9164038"/>
            <a:ext cx="3139160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61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18840" y="0"/>
            <a:ext cx="3137627" cy="52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t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702" y="739006"/>
            <a:ext cx="6338250" cy="356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1" y="4564740"/>
            <a:ext cx="6337300" cy="432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64038"/>
            <a:ext cx="3139161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18840" y="9164038"/>
            <a:ext cx="3137627" cy="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52000" tIns="144000" rIns="252000" bIns="144000" numCol="1" anchor="b" anchorCtr="0" compatLnSpc="1">
            <a:prstTxWarp prst="textNoShape">
              <a:avLst/>
            </a:prstTxWarp>
          </a:bodyPr>
          <a:lstStyle>
            <a:lvl1pPr algn="r" defTabSz="899975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52413" y="739775"/>
            <a:ext cx="6337300" cy="3563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1" name="Grafik 34">
            <a:extLst>
              <a:ext uri="{FF2B5EF4-FFF2-40B4-BE49-F238E27FC236}">
                <a16:creationId xmlns:a16="http://schemas.microsoft.com/office/drawing/2014/main" id="{EAF96D44-708B-4175-B571-3FAC32991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t="-8519" r="19642" b="-1063"/>
          <a:stretch/>
        </p:blipFill>
        <p:spPr>
          <a:xfrm flipV="1">
            <a:off x="0" y="3670831"/>
            <a:ext cx="12198350" cy="3187169"/>
          </a:xfrm>
          <a:prstGeom prst="rect">
            <a:avLst/>
          </a:prstGeom>
        </p:spPr>
      </p:pic>
      <p:sp>
        <p:nvSpPr>
          <p:cNvPr id="60" name="Rechteck 59">
            <a:extLst>
              <a:ext uri="{FF2B5EF4-FFF2-40B4-BE49-F238E27FC236}">
                <a16:creationId xmlns:a16="http://schemas.microsoft.com/office/drawing/2014/main" id="{EA120F00-B812-4AFB-A4FC-07736FFF8D95}"/>
              </a:ext>
            </a:extLst>
          </p:cNvPr>
          <p:cNvSpPr/>
          <p:nvPr userDrawn="1"/>
        </p:nvSpPr>
        <p:spPr bwMode="auto">
          <a:xfrm>
            <a:off x="627142" y="1628750"/>
            <a:ext cx="6264850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100439E-51C5-46B8-A38D-3F0FCD348204}"/>
              </a:ext>
            </a:extLst>
          </p:cNvPr>
          <p:cNvSpPr/>
          <p:nvPr userDrawn="1"/>
        </p:nvSpPr>
        <p:spPr bwMode="auto">
          <a:xfrm>
            <a:off x="7539335" y="1642123"/>
            <a:ext cx="4174828" cy="36725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01AC765-A943-428F-B898-DCB0BC107F24}"/>
              </a:ext>
            </a:extLst>
          </p:cNvPr>
          <p:cNvSpPr txBox="1"/>
          <p:nvPr userDrawn="1"/>
        </p:nvSpPr>
        <p:spPr>
          <a:xfrm>
            <a:off x="812876" y="1939200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158AA7A-36F4-4883-B3BF-F4E07485D289}"/>
              </a:ext>
            </a:extLst>
          </p:cNvPr>
          <p:cNvSpPr txBox="1"/>
          <p:nvPr userDrawn="1"/>
        </p:nvSpPr>
        <p:spPr>
          <a:xfrm>
            <a:off x="7755359" y="1987538"/>
            <a:ext cx="5760640" cy="288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Challenges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018A5BC-862C-47BF-9AFC-3AB111BF6724}"/>
              </a:ext>
            </a:extLst>
          </p:cNvPr>
          <p:cNvSpPr txBox="1"/>
          <p:nvPr userDrawn="1"/>
        </p:nvSpPr>
        <p:spPr>
          <a:xfrm>
            <a:off x="7755359" y="3599275"/>
            <a:ext cx="2375430" cy="294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</a:t>
            </a:r>
            <a:r>
              <a:rPr lang="de-DE" sz="1600" b="1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DE" sz="1600" b="1" dirty="0" err="1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</a:t>
            </a:r>
            <a:endParaRPr lang="de-DE" sz="1600" b="1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tags" Target="../tags/tag24.xml"/><Relationship Id="rId3" Type="http://schemas.openxmlformats.org/officeDocument/2006/relationships/theme" Target="../theme/theme1.xml"/><Relationship Id="rId21" Type="http://schemas.openxmlformats.org/officeDocument/2006/relationships/tags" Target="../tags/tag19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29" Type="http://schemas.openxmlformats.org/officeDocument/2006/relationships/tags" Target="../tags/tag2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tags" Target="../tags/tag22.xml"/><Relationship Id="rId32" Type="http://schemas.openxmlformats.org/officeDocument/2006/relationships/tags" Target="../tags/tag30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tags" Target="../tags/tag21.xml"/><Relationship Id="rId28" Type="http://schemas.openxmlformats.org/officeDocument/2006/relationships/tags" Target="../tags/tag26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31" Type="http://schemas.openxmlformats.org/officeDocument/2006/relationships/tags" Target="../tags/tag29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tags" Target="../tags/tag20.xml"/><Relationship Id="rId27" Type="http://schemas.openxmlformats.org/officeDocument/2006/relationships/tags" Target="../tags/tag25.xml"/><Relationship Id="rId30" Type="http://schemas.openxmlformats.org/officeDocument/2006/relationships/tags" Target="../tags/tag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cxnSp>
        <p:nvCxnSpPr>
          <p:cNvPr id="3072" name="cdtMasterTags_CL1 Id3072"/>
          <p:cNvCxnSpPr/>
          <p:nvPr>
            <p:custDataLst>
              <p:tags r:id="rId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>
                <a:solidFill>
                  <a:srgbClr val="879BAA"/>
                </a:solidFill>
              </a:rPr>
              <a:t>Restricted © Siemens AG 20XX</a:t>
            </a:r>
          </a:p>
        </p:txBody>
      </p:sp>
      <p:sp>
        <p:nvSpPr>
          <p:cNvPr id="64" name="cdtTextBox 12 Id17"/>
          <p:cNvSpPr txBox="1"/>
          <p:nvPr>
            <p:custDataLst>
              <p:tags r:id="rId3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YYYY-MM-DD</a:t>
            </a:r>
          </a:p>
        </p:txBody>
      </p:sp>
      <p:sp>
        <p:nvSpPr>
          <p:cNvPr id="65" name="cdtTextBox 11 Id18"/>
          <p:cNvSpPr txBox="1"/>
          <p:nvPr>
            <p:custDataLst>
              <p:tags r:id="rId3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3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Author / Department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13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Arial"/>
                <a:cs typeface="Arial"/>
              </a:rPr>
              <a:t>W3C </a:t>
            </a:r>
            <a:r>
              <a:rPr lang="en-US" noProof="0" err="1">
                <a:latin typeface="Arial"/>
                <a:cs typeface="Arial"/>
              </a:rPr>
              <a:t>WoT</a:t>
            </a:r>
            <a:r>
              <a:rPr lang="en-US" noProof="0" dirty="0">
                <a:latin typeface="Arial"/>
                <a:cs typeface="Arial"/>
              </a:rPr>
              <a:t> Open Day </a:t>
            </a:r>
            <a:br>
              <a:rPr lang="en-US" noProof="0" dirty="0"/>
            </a:br>
            <a:r>
              <a:rPr lang="en-US" b="0" dirty="0">
                <a:latin typeface="Arial"/>
                <a:cs typeface="Arial"/>
              </a:rPr>
              <a:t>Mozilla </a:t>
            </a:r>
            <a:r>
              <a:rPr lang="en-US" b="0" err="1">
                <a:latin typeface="Arial"/>
                <a:cs typeface="Arial"/>
              </a:rPr>
              <a:t>WebThings</a:t>
            </a:r>
            <a:endParaRPr lang="en-US" b="0" noProof="0" err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AA3F31-D45A-45B3-B393-253D8E35DFED}"/>
              </a:ext>
            </a:extLst>
          </p:cNvPr>
          <p:cNvSpPr txBox="1"/>
          <p:nvPr/>
        </p:nvSpPr>
        <p:spPr>
          <a:xfrm>
            <a:off x="626567" y="6237312"/>
            <a:ext cx="3896849" cy="4447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chemeClr val="tx1"/>
              </a:solidFill>
              <a:latin typeface="Arial"/>
              <a:ea typeface="Arial Unicode MS"/>
              <a:cs typeface="Arial Unicode MS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latin typeface="Arial"/>
                <a:ea typeface="Arial Unicode MS"/>
                <a:cs typeface="Arial Unicode MS"/>
              </a:rPr>
              <a:t>E-Mail: bfrancis@mozilla.com  kgiori@mozilla.com </a:t>
            </a:r>
            <a:endParaRPr lang="de-DE" sz="12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35CE9A-DA43-4BF6-9543-284AC044609E}"/>
              </a:ext>
            </a:extLst>
          </p:cNvPr>
          <p:cNvSpPr txBox="1"/>
          <p:nvPr/>
        </p:nvSpPr>
        <p:spPr>
          <a:xfrm>
            <a:off x="807191" y="2334488"/>
            <a:ext cx="5556214" cy="12232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00646E"/>
              </a:solidFill>
              <a:ea typeface="Arial Unicode MS"/>
              <a:cs typeface="Arial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FFBF9E0-D627-4DAE-8C59-541A64070B41}"/>
              </a:ext>
            </a:extLst>
          </p:cNvPr>
          <p:cNvSpPr/>
          <p:nvPr/>
        </p:nvSpPr>
        <p:spPr>
          <a:xfrm>
            <a:off x="710418" y="3389168"/>
            <a:ext cx="6099175" cy="612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00646E"/>
              </a:solidFill>
              <a:ea typeface="Arial Unicode MS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ea typeface="Arial Unicode MS"/>
              </a:rPr>
              <a:t>&lt;&lt; Insert picture (optional)&gt;&gt;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F253ED-1923-4A19-9D19-107186E374C0}"/>
              </a:ext>
            </a:extLst>
          </p:cNvPr>
          <p:cNvSpPr txBox="1"/>
          <p:nvPr/>
        </p:nvSpPr>
        <p:spPr>
          <a:xfrm>
            <a:off x="7755359" y="2382829"/>
            <a:ext cx="3400379" cy="12232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solidFill>
                  <a:srgbClr val="00646E"/>
                </a:solidFill>
                <a:latin typeface="Arial"/>
                <a:ea typeface="Arial Unicode MS"/>
                <a:cs typeface="Arial"/>
              </a:rPr>
              <a:t>Local HTTPS</a:t>
            </a:r>
            <a:endParaRPr lang="en-US" dirty="0">
              <a:cs typeface="Arial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solidFill>
                  <a:srgbClr val="00646E"/>
                </a:solidFill>
                <a:latin typeface="Arial"/>
                <a:ea typeface="Arial Unicode MS"/>
                <a:cs typeface="Arial"/>
              </a:rPr>
              <a:t>Web thing authentication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solidFill>
                  <a:srgbClr val="00646E"/>
                </a:solidFill>
                <a:latin typeface="Arial"/>
                <a:ea typeface="Arial Unicode MS"/>
                <a:cs typeface="Arial"/>
              </a:rPr>
              <a:t>HTTP on constrained devices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73ED507-A889-4016-A643-B14727B26C9E}"/>
              </a:ext>
            </a:extLst>
          </p:cNvPr>
          <p:cNvSpPr txBox="1"/>
          <p:nvPr/>
        </p:nvSpPr>
        <p:spPr>
          <a:xfrm>
            <a:off x="7755358" y="4002995"/>
            <a:ext cx="3400379" cy="12232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646E"/>
                </a:solidFill>
                <a:latin typeface="Arial"/>
                <a:ea typeface="Arial Unicode MS"/>
                <a:cs typeface="Arial"/>
              </a:rPr>
              <a:t>A unified application layer which bridges together multiple underlying smart home protocols</a:t>
            </a:r>
            <a:endParaRPr lang="en-US" sz="1600">
              <a:solidFill>
                <a:srgbClr val="00646E"/>
              </a:solidFill>
              <a:ea typeface="Arial Unicode MS"/>
              <a:cs typeface="Arial"/>
            </a:endParaRPr>
          </a:p>
        </p:txBody>
      </p:sp>
      <p:pic>
        <p:nvPicPr>
          <p:cNvPr id="6" name="Picture 6" descr="A small house in the background&#10;&#10;Description generated with very high confidence">
            <a:extLst>
              <a:ext uri="{FF2B5EF4-FFF2-40B4-BE49-F238E27FC236}">
                <a16:creationId xmlns:a16="http://schemas.microsoft.com/office/drawing/2014/main" id="{97148672-7DAB-45B0-8188-92AB64AA9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1" r="192" b="6197"/>
          <a:stretch/>
        </p:blipFill>
        <p:spPr>
          <a:xfrm>
            <a:off x="624114" y="1622738"/>
            <a:ext cx="6302486" cy="3696001"/>
          </a:xfrm>
          <a:prstGeom prst="rect">
            <a:avLst/>
          </a:prstGeom>
        </p:spPr>
      </p:pic>
      <p:pic>
        <p:nvPicPr>
          <p:cNvPr id="15" name="Picture 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B621CEE-C79D-459F-9EE3-60B3E3F11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321" y="573553"/>
            <a:ext cx="1824911" cy="510174"/>
          </a:xfrm>
          <a:prstGeom prst="rect">
            <a:avLst/>
          </a:prstGeom>
        </p:spPr>
      </p:pic>
      <p:pic>
        <p:nvPicPr>
          <p:cNvPr id="31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60A47F93-C50A-49E4-AF87-69C2B9FC7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39" y="1624313"/>
            <a:ext cx="6302481" cy="36940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3DCD96-8ECE-4FFE-92B7-73667BA0774A}"/>
              </a:ext>
            </a:extLst>
          </p:cNvPr>
          <p:cNvSpPr txBox="1"/>
          <p:nvPr/>
        </p:nvSpPr>
        <p:spPr>
          <a:xfrm>
            <a:off x="1934848" y="4666948"/>
            <a:ext cx="3675018" cy="520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/>
                <a:cs typeface="Arial"/>
              </a:rPr>
              <a:t>Directly monitor and control your home over the web, without a middleman.</a:t>
            </a:r>
            <a:endParaRPr lang="en-US" sz="1600">
              <a:solidFill>
                <a:schemeClr val="tx1"/>
              </a:solidFill>
              <a:ea typeface="Arial Unicode M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789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EE4P_STYLE_ID" val="0094a0fc-8a1b-4192-8ebf-9581f2ebffa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  <a:extLst>
    <a:ext uri="{05A4C25C-085E-4340-85A3-A5531E510DB2}">
      <thm15:themeFamily xmlns:thm15="http://schemas.microsoft.com/office/thememl/2012/main" name="Präsentation3" id="{CA1D5123-D62E-41FE-B479-55DDD94175F0}" vid="{32D78D03-C58C-49CB-9A13-98C07ECF1448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>
  <Name>Free Content</Name>
  <PpLayout>11</PpLayout>
  <Index>9</Index>
</p4ppTags>
</file>

<file path=customXml/item2.xml><?xml version="1.0" encoding="utf-8"?>
<p4ppTags/>
</file>

<file path=customXml/itemProps1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Siemens 2017 – 16:9</vt:lpstr>
      <vt:lpstr>W3C WoT Open Day  Mozilla WebThings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chart Arial Bold, 44 pt  Subhead, Arial Regular, 22 pt Smart panel width can be freely chosen</dc:title>
  <dc:creator>Friedrich, Regina (CM TL IN)</dc:creator>
  <cp:lastModifiedBy>Wacker, Natascha (CT TIM RSQ SDR)</cp:lastModifiedBy>
  <cp:revision>217</cp:revision>
  <cp:lastPrinted>2017-05-16T13:00:22Z</cp:lastPrinted>
  <dcterms:created xsi:type="dcterms:W3CDTF">2019-05-20T09:02:38Z</dcterms:created>
  <dcterms:modified xsi:type="dcterms:W3CDTF">2019-05-29T14:13:09Z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</Properties>
</file>