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6" r:id="rId4"/>
  </p:sldIdLst>
  <p:sldSz cx="12198350" cy="6858000"/>
  <p:notesSz cx="6858000" cy="9686925"/>
  <p:custDataLst>
    <p:custData r:id="rId1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Objects="1" showGuides="1">
      <p:cViewPr>
        <p:scale>
          <a:sx n="130" d="100"/>
          <a:sy n="130" d="100"/>
        </p:scale>
        <p:origin x="250" y="-2333"/>
      </p:cViewPr>
      <p:guideLst>
        <p:guide orient="horz" pos="210"/>
        <p:guide pos="531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3"/>
            <a:ext cx="4174828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599275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20XX</a:t>
            </a: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W3C </a:t>
            </a:r>
            <a:r>
              <a:rPr lang="en-US" noProof="0" dirty="0" err="1"/>
              <a:t>WoT</a:t>
            </a:r>
            <a:r>
              <a:rPr lang="en-US" noProof="0" dirty="0"/>
              <a:t> Open Day </a:t>
            </a:r>
            <a:br>
              <a:rPr lang="en-US" noProof="0" dirty="0"/>
            </a:br>
            <a:r>
              <a:rPr lang="en-US" dirty="0" err="1" smtClean="0"/>
              <a:t>WoT</a:t>
            </a:r>
            <a:r>
              <a:rPr lang="en-US" dirty="0" smtClean="0"/>
              <a:t> gateway with device virtualization</a:t>
            </a:r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7" y="6237312"/>
            <a:ext cx="523277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E-Mail: r.matsukura@fujitsu.com, suzuki.takahisa@fujitsu.com</a:t>
            </a:r>
            <a:endParaRPr lang="de-DE" sz="12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35CE9A-DA43-4BF6-9543-284AC044609E}"/>
              </a:ext>
            </a:extLst>
          </p:cNvPr>
          <p:cNvSpPr txBox="1"/>
          <p:nvPr/>
        </p:nvSpPr>
        <p:spPr>
          <a:xfrm>
            <a:off x="807191" y="2276872"/>
            <a:ext cx="3022335" cy="1569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Many kinds of devices are connected to the field.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An integrated API is required for developers to establish the digital transformation.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FBF9E0-D627-4DAE-8C59-541A64070B41}"/>
              </a:ext>
            </a:extLst>
          </p:cNvPr>
          <p:cNvSpPr/>
          <p:nvPr/>
        </p:nvSpPr>
        <p:spPr>
          <a:xfrm>
            <a:off x="3794919" y="4772942"/>
            <a:ext cx="309151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900" dirty="0" smtClean="0">
                <a:solidFill>
                  <a:srgbClr val="00646E"/>
                </a:solidFill>
                <a:ea typeface="Arial Unicode MS"/>
              </a:rPr>
              <a:t>Device A &amp; B : non-</a:t>
            </a:r>
            <a:r>
              <a:rPr lang="en-US" sz="900" dirty="0" err="1" smtClean="0">
                <a:solidFill>
                  <a:srgbClr val="00646E"/>
                </a:solidFill>
                <a:ea typeface="Arial Unicode MS"/>
              </a:rPr>
              <a:t>WoT</a:t>
            </a:r>
            <a:r>
              <a:rPr lang="en-US" sz="900" dirty="0">
                <a:solidFill>
                  <a:srgbClr val="00646E"/>
                </a:solidFill>
                <a:ea typeface="Arial Unicode MS"/>
              </a:rPr>
              <a:t> </a:t>
            </a:r>
            <a:r>
              <a:rPr lang="en-US" sz="900" dirty="0" smtClean="0">
                <a:solidFill>
                  <a:srgbClr val="00646E"/>
                </a:solidFill>
                <a:ea typeface="Arial Unicode MS"/>
              </a:rPr>
              <a:t>devices connected with adapter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900" dirty="0" smtClean="0">
                <a:solidFill>
                  <a:srgbClr val="00646E"/>
                </a:solidFill>
                <a:ea typeface="Arial Unicode MS"/>
              </a:rPr>
              <a:t>Device C        : </a:t>
            </a:r>
            <a:r>
              <a:rPr lang="en-US" sz="900" dirty="0" err="1" smtClean="0">
                <a:solidFill>
                  <a:srgbClr val="00646E"/>
                </a:solidFill>
                <a:ea typeface="Arial Unicode MS"/>
              </a:rPr>
              <a:t>WoT</a:t>
            </a:r>
            <a:r>
              <a:rPr lang="en-US" sz="900" dirty="0" smtClean="0">
                <a:solidFill>
                  <a:srgbClr val="00646E"/>
                </a:solidFill>
                <a:ea typeface="Arial Unicode MS"/>
              </a:rPr>
              <a:t> device connected directly</a:t>
            </a:r>
            <a:endParaRPr lang="en-US" sz="9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F253ED-1923-4A19-9D19-107186E374C0}"/>
              </a:ext>
            </a:extLst>
          </p:cNvPr>
          <p:cNvSpPr txBox="1"/>
          <p:nvPr/>
        </p:nvSpPr>
        <p:spPr>
          <a:xfrm>
            <a:off x="7755360" y="2334448"/>
            <a:ext cx="3400378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Fujitsu </a:t>
            </a:r>
            <a:r>
              <a:rPr lang="en-US" sz="1600" dirty="0" err="1" smtClean="0">
                <a:solidFill>
                  <a:srgbClr val="00646E"/>
                </a:solidFill>
                <a:ea typeface="Arial Unicode MS"/>
              </a:rPr>
              <a:t>WoT</a:t>
            </a: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 gateway can expose virtual devices with integrated API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to applications instead of actual devices.</a:t>
            </a: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3ED507-A889-4016-A643-B14727B26C9E}"/>
              </a:ext>
            </a:extLst>
          </p:cNvPr>
          <p:cNvSpPr txBox="1"/>
          <p:nvPr/>
        </p:nvSpPr>
        <p:spPr>
          <a:xfrm>
            <a:off x="7755358" y="3894138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Ease of Use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Ease of Maintenance</a:t>
            </a: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B1CF97F-87A2-4539-9069-9C109BE7387D}"/>
              </a:ext>
            </a:extLst>
          </p:cNvPr>
          <p:cNvSpPr/>
          <p:nvPr/>
        </p:nvSpPr>
        <p:spPr bwMode="auto">
          <a:xfrm>
            <a:off x="9698962" y="345737"/>
            <a:ext cx="1799009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de-DE" sz="18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your</a:t>
            </a:r>
            <a:r>
              <a:rPr lang="de-DE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logo </a:t>
            </a:r>
            <a:r>
              <a:rPr lang="de-DE" sz="18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here</a:t>
            </a: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2" descr="Fujits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459" y="345737"/>
            <a:ext cx="1982601" cy="96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角丸四角形 10"/>
          <p:cNvSpPr/>
          <p:nvPr/>
        </p:nvSpPr>
        <p:spPr>
          <a:xfrm>
            <a:off x="4705365" y="1988840"/>
            <a:ext cx="1245201" cy="38805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Application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922656" y="4336931"/>
            <a:ext cx="888243" cy="3290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 smtClean="0"/>
              <a:t>Device A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3922656" y="3342846"/>
            <a:ext cx="2824932" cy="6091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rtlCol="0" anchor="t"/>
          <a:lstStyle/>
          <a:p>
            <a:pPr algn="ctr"/>
            <a:r>
              <a:rPr kumimoji="1" lang="en-US" altLang="ja-JP" sz="1400" dirty="0" err="1" smtClean="0"/>
              <a:t>WoT</a:t>
            </a:r>
            <a:r>
              <a:rPr kumimoji="1" lang="en-US" altLang="ja-JP" sz="1400" dirty="0" smtClean="0"/>
              <a:t> Gateway</a:t>
            </a:r>
            <a:endParaRPr kumimoji="1" lang="ja-JP" altLang="en-US" sz="1400" dirty="0"/>
          </a:p>
        </p:txBody>
      </p:sp>
      <p:sp>
        <p:nvSpPr>
          <p:cNvPr id="15" name="上下矢印 14"/>
          <p:cNvSpPr/>
          <p:nvPr/>
        </p:nvSpPr>
        <p:spPr>
          <a:xfrm>
            <a:off x="4253325" y="3951998"/>
            <a:ext cx="249040" cy="38493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/>
          <p:cNvSpPr/>
          <p:nvPr/>
        </p:nvSpPr>
        <p:spPr>
          <a:xfrm>
            <a:off x="3977307" y="3664573"/>
            <a:ext cx="778942" cy="2398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 smtClean="0"/>
              <a:t>Adapter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891949" y="4336929"/>
            <a:ext cx="888243" cy="3290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 smtClean="0"/>
              <a:t>Device B</a:t>
            </a:r>
            <a:endParaRPr kumimoji="1" lang="ja-JP" altLang="en-US" sz="1400" dirty="0"/>
          </a:p>
        </p:txBody>
      </p:sp>
      <p:sp>
        <p:nvSpPr>
          <p:cNvPr id="19" name="上下矢印 18"/>
          <p:cNvSpPr/>
          <p:nvPr/>
        </p:nvSpPr>
        <p:spPr>
          <a:xfrm>
            <a:off x="5222618" y="3951996"/>
            <a:ext cx="249040" cy="38493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/>
          <p:cNvSpPr/>
          <p:nvPr/>
        </p:nvSpPr>
        <p:spPr>
          <a:xfrm>
            <a:off x="4946600" y="3664571"/>
            <a:ext cx="778942" cy="239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 smtClean="0"/>
              <a:t>Adapter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859345" y="4336929"/>
            <a:ext cx="888243" cy="3290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 smtClean="0"/>
              <a:t>Device C</a:t>
            </a:r>
            <a:endParaRPr kumimoji="1" lang="ja-JP" altLang="en-US" sz="1400" dirty="0"/>
          </a:p>
        </p:txBody>
      </p:sp>
      <p:sp>
        <p:nvSpPr>
          <p:cNvPr id="23" name="上下矢印 22"/>
          <p:cNvSpPr/>
          <p:nvPr/>
        </p:nvSpPr>
        <p:spPr>
          <a:xfrm>
            <a:off x="6190014" y="3951996"/>
            <a:ext cx="249040" cy="38493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3977307" y="2953029"/>
            <a:ext cx="778942" cy="32274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400" dirty="0" smtClean="0"/>
              <a:t>Virtual A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4945650" y="2953029"/>
            <a:ext cx="778942" cy="32274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400" dirty="0" smtClean="0"/>
              <a:t>Virtual B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5913994" y="2953029"/>
            <a:ext cx="778942" cy="32274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400" dirty="0" smtClean="0"/>
              <a:t>Virtual C</a:t>
            </a:r>
            <a:endParaRPr kumimoji="1" lang="ja-JP" altLang="en-US" sz="1400" dirty="0"/>
          </a:p>
        </p:txBody>
      </p:sp>
      <p:cxnSp>
        <p:nvCxnSpPr>
          <p:cNvPr id="27" name="直線矢印コネクタ 26"/>
          <p:cNvCxnSpPr>
            <a:stCxn id="24" idx="0"/>
            <a:endCxn id="11" idx="2"/>
          </p:cNvCxnSpPr>
          <p:nvPr/>
        </p:nvCxnSpPr>
        <p:spPr>
          <a:xfrm flipV="1">
            <a:off x="4366778" y="2376891"/>
            <a:ext cx="961188" cy="576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0"/>
            <a:endCxn id="11" idx="2"/>
          </p:cNvCxnSpPr>
          <p:nvPr/>
        </p:nvCxnSpPr>
        <p:spPr>
          <a:xfrm flipH="1" flipV="1">
            <a:off x="5327966" y="2376891"/>
            <a:ext cx="7156" cy="576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0"/>
            <a:endCxn id="11" idx="2"/>
          </p:cNvCxnSpPr>
          <p:nvPr/>
        </p:nvCxnSpPr>
        <p:spPr>
          <a:xfrm flipH="1" flipV="1">
            <a:off x="5327966" y="2376891"/>
            <a:ext cx="975500" cy="576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コンテンツ プレースホルダ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41839" y="4266007"/>
            <a:ext cx="960506" cy="66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8" y="4186919"/>
            <a:ext cx="829008" cy="621756"/>
          </a:xfrm>
          <a:prstGeom prst="rect">
            <a:avLst/>
          </a:prstGeom>
        </p:spPr>
      </p:pic>
      <p:pic>
        <p:nvPicPr>
          <p:cNvPr id="33" name="Picture 2" descr="SKH-24EA-Y å°ååè»¢ç¯ SKH-EAå ããã©ã¤ã(PATLITE) 0634406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68" y="4479677"/>
            <a:ext cx="603041" cy="60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6" descr="無題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7486" y="3719532"/>
            <a:ext cx="988706" cy="70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hteck 3">
            <a:extLst>
              <a:ext uri="{FF2B5EF4-FFF2-40B4-BE49-F238E27FC236}">
                <a16:creationId xmlns:a16="http://schemas.microsoft.com/office/drawing/2014/main" id="{9FFBF9E0-D627-4DAE-8C59-541A64070B41}"/>
              </a:ext>
            </a:extLst>
          </p:cNvPr>
          <p:cNvSpPr/>
          <p:nvPr/>
        </p:nvSpPr>
        <p:spPr>
          <a:xfrm>
            <a:off x="661696" y="4929648"/>
            <a:ext cx="19810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646E"/>
                </a:solidFill>
                <a:ea typeface="Arial Unicode MS"/>
              </a:rPr>
              <a:t>Smart home: home appliances, window blind, etc.</a:t>
            </a:r>
            <a:endParaRPr lang="en-US" sz="10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35" name="Rechteck 3">
            <a:extLst>
              <a:ext uri="{FF2B5EF4-FFF2-40B4-BE49-F238E27FC236}">
                <a16:creationId xmlns:a16="http://schemas.microsoft.com/office/drawing/2014/main" id="{9FFBF9E0-D627-4DAE-8C59-541A64070B41}"/>
              </a:ext>
            </a:extLst>
          </p:cNvPr>
          <p:cNvSpPr/>
          <p:nvPr/>
        </p:nvSpPr>
        <p:spPr>
          <a:xfrm>
            <a:off x="2173751" y="3710431"/>
            <a:ext cx="1770018" cy="43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646E"/>
                </a:solidFill>
                <a:ea typeface="Arial Unicode MS"/>
              </a:rPr>
              <a:t>Smart factory: environment sensors, rotary beacon light</a:t>
            </a:r>
            <a:endParaRPr lang="en-US" sz="1000" dirty="0">
              <a:solidFill>
                <a:srgbClr val="00646E"/>
              </a:solidFill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19789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/>
</file>

<file path=customXml/item2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619</TotalTime>
  <Words>115</Words>
  <Application>Microsoft Office PowerPoint</Application>
  <PresentationFormat>ユーザー設定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 Unicode MS</vt:lpstr>
      <vt:lpstr>ＭＳ Ｐゴシック</vt:lpstr>
      <vt:lpstr>ヒラギノ角ゴ Pro W3</vt:lpstr>
      <vt:lpstr>Arial</vt:lpstr>
      <vt:lpstr>Wingdings</vt:lpstr>
      <vt:lpstr>Siemens 2017 – 16:9</vt:lpstr>
      <vt:lpstr>W3C WoT Open Day  WoT gateway with device virtualization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Arial Bold, 44 pt  Subhead, Arial Regular, 22 pt Smart panel width can be freely chosen</dc:title>
  <dc:creator>Friedrich, Regina (CM TL IN)</dc:creator>
  <cp:lastModifiedBy>Matsukura, Ryuichi/松倉 隆一</cp:lastModifiedBy>
  <cp:revision>34</cp:revision>
  <cp:lastPrinted>2017-05-16T13:00:22Z</cp:lastPrinted>
  <dcterms:created xsi:type="dcterms:W3CDTF">2019-05-20T09:02:38Z</dcterms:created>
  <dcterms:modified xsi:type="dcterms:W3CDTF">2019-05-28T00:26:16Z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</Properties>
</file>