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3"/>
  </p:sldMasterIdLst>
  <p:notesMasterIdLst>
    <p:notesMasterId r:id="rId5"/>
  </p:notesMasterIdLst>
  <p:handoutMasterIdLst>
    <p:handoutMasterId r:id="rId6"/>
  </p:handoutMasterIdLst>
  <p:sldIdLst>
    <p:sldId id="946" r:id="rId4"/>
  </p:sldIdLst>
  <p:sldSz cx="12198350" cy="6858000"/>
  <p:notesSz cx="6858000" cy="9686925"/>
  <p:custDataLst>
    <p:custData r:id="rId2"/>
    <p:tags r:id="rId7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210">
          <p15:clr>
            <a:srgbClr val="A4A3A4"/>
          </p15:clr>
        </p15:guide>
        <p15:guide id="7" pos="531" userDrawn="1">
          <p15:clr>
            <a:srgbClr val="A4A3A4"/>
          </p15:clr>
        </p15:guide>
        <p15:guide id="8" pos="3842">
          <p15:clr>
            <a:srgbClr val="A4A3A4"/>
          </p15:clr>
        </p15:guide>
        <p15:guide id="9" pos="3933">
          <p15:clr>
            <a:srgbClr val="A4A3A4"/>
          </p15:clr>
        </p15:guide>
        <p15:guide id="10" pos="7380">
          <p15:clr>
            <a:srgbClr val="A4A3A4"/>
          </p15:clr>
        </p15:guide>
        <p15:guide id="11" pos="5566">
          <p15:clr>
            <a:srgbClr val="A4A3A4"/>
          </p15:clr>
        </p15:guide>
        <p15:guide id="12" orient="horz" pos="3902" userDrawn="1">
          <p15:clr>
            <a:srgbClr val="A4A3A4"/>
          </p15:clr>
        </p15:guide>
        <p15:guide id="13" orient="horz" pos="654">
          <p15:clr>
            <a:srgbClr val="A4A3A4"/>
          </p15:clr>
        </p15:guide>
        <p15:guide id="14" orient="horz" pos="2453" userDrawn="1">
          <p15:clr>
            <a:srgbClr val="A4A3A4"/>
          </p15:clr>
        </p15:guide>
        <p15:guide id="15" orient="horz" pos="2360">
          <p15:clr>
            <a:srgbClr val="A4A3A4"/>
          </p15:clr>
        </p15:guide>
        <p15:guide id="16" orient="horz" pos="90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  <p15:guide id="3" orient="horz" pos="3051">
          <p15:clr>
            <a:srgbClr val="A4A3A4"/>
          </p15:clr>
        </p15:guide>
        <p15:guide id="4" pos="2160">
          <p15:clr>
            <a:srgbClr val="A4A3A4"/>
          </p15:clr>
        </p15:guide>
        <p15:guide id="5" orient="horz" pos="2870">
          <p15:clr>
            <a:srgbClr val="A4A3A4"/>
          </p15:clr>
        </p15:guide>
        <p15:guide id="6" orient="horz" pos="466">
          <p15:clr>
            <a:srgbClr val="A4A3A4"/>
          </p15:clr>
        </p15:guide>
        <p15:guide id="7" orient="horz" pos="5637">
          <p15:clr>
            <a:srgbClr val="A4A3A4"/>
          </p15:clr>
        </p15:guide>
        <p15:guide id="8" orient="horz" pos="2733">
          <p15:clr>
            <a:srgbClr val="A4A3A4"/>
          </p15:clr>
        </p15:guide>
        <p15:guide id="9" pos="4156">
          <p15:clr>
            <a:srgbClr val="A4A3A4"/>
          </p15:clr>
        </p15:guide>
        <p15:guide id="10" pos="16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741"/>
    <a:srgbClr val="AAB414"/>
    <a:srgbClr val="879628"/>
    <a:srgbClr val="647D2D"/>
    <a:srgbClr val="465F19"/>
    <a:srgbClr val="7DD2E6"/>
    <a:srgbClr val="41AAC8"/>
    <a:srgbClr val="2387AA"/>
    <a:srgbClr val="005F87"/>
    <a:srgbClr val="0046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 autoAdjust="0"/>
  </p:normalViewPr>
  <p:slideViewPr>
    <p:cSldViewPr snapToObjects="1" showGuides="1">
      <p:cViewPr varScale="1">
        <p:scale>
          <a:sx n="100" d="100"/>
          <a:sy n="100" d="100"/>
        </p:scale>
        <p:origin x="210" y="276"/>
      </p:cViewPr>
      <p:guideLst>
        <p:guide orient="horz" pos="210"/>
        <p:guide pos="531"/>
        <p:guide pos="3842"/>
        <p:guide pos="3933"/>
        <p:guide pos="7380"/>
        <p:guide pos="5566"/>
        <p:guide orient="horz" pos="3902"/>
        <p:guide orient="horz" pos="654"/>
        <p:guide orient="horz" pos="2453"/>
        <p:guide orient="horz" pos="2360"/>
        <p:guide orient="horz" pos="909"/>
      </p:guideLst>
    </p:cSldViewPr>
  </p:slideViewPr>
  <p:outlineViewPr>
    <p:cViewPr>
      <p:scale>
        <a:sx n="33" d="100"/>
        <a:sy n="33" d="100"/>
      </p:scale>
      <p:origin x="0" y="12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Objects="1" showGuides="1">
      <p:cViewPr>
        <p:scale>
          <a:sx n="60" d="100"/>
          <a:sy n="60" d="100"/>
        </p:scale>
        <p:origin x="3144" y="588"/>
      </p:cViewPr>
      <p:guideLst>
        <p:guide orient="horz" pos="3224"/>
        <p:guide pos="2236"/>
        <p:guide orient="horz" pos="3051"/>
        <p:guide pos="2160"/>
        <p:guide orient="horz" pos="2870"/>
        <p:guide orient="horz" pos="466"/>
        <p:guide orient="horz" pos="5637"/>
        <p:guide orient="horz" pos="2733"/>
        <p:guide pos="4156"/>
        <p:guide pos="16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tags" Target="tags/tag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39161" cy="52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t" anchorCtr="0" compatLnSpc="1">
            <a:prstTxWarp prst="textNoShape">
              <a:avLst/>
            </a:prstTxWarp>
          </a:bodyPr>
          <a:lstStyle>
            <a:lvl1pPr defTabSz="899975">
              <a:spcBef>
                <a:spcPct val="0"/>
              </a:spcBef>
              <a:defRPr sz="11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18840" y="0"/>
            <a:ext cx="3139160" cy="52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t" anchorCtr="0" compatLnSpc="1">
            <a:prstTxWarp prst="textNoShape">
              <a:avLst/>
            </a:prstTxWarp>
          </a:bodyPr>
          <a:lstStyle>
            <a:lvl1pPr algn="r" defTabSz="899975">
              <a:spcBef>
                <a:spcPct val="0"/>
              </a:spcBef>
              <a:defRPr sz="11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64038"/>
            <a:ext cx="3139161" cy="52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b" anchorCtr="0" compatLnSpc="1">
            <a:prstTxWarp prst="textNoShape">
              <a:avLst/>
            </a:prstTxWarp>
          </a:bodyPr>
          <a:lstStyle>
            <a:lvl1pPr defTabSz="899975">
              <a:spcBef>
                <a:spcPct val="0"/>
              </a:spcBef>
              <a:defRPr sz="11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18840" y="9164038"/>
            <a:ext cx="3139160" cy="52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b" anchorCtr="0" compatLnSpc="1">
            <a:prstTxWarp prst="textNoShape">
              <a:avLst/>
            </a:prstTxWarp>
          </a:bodyPr>
          <a:lstStyle>
            <a:lvl1pPr algn="r" defTabSz="899975">
              <a:spcBef>
                <a:spcPct val="0"/>
              </a:spcBef>
              <a:defRPr sz="11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Handout </a:t>
            </a:r>
            <a:fld id="{BFC713D8-7968-482B-A79F-9C586FE5053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172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39161" cy="52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t" anchorCtr="0" compatLnSpc="1">
            <a:prstTxWarp prst="textNoShape">
              <a:avLst/>
            </a:prstTxWarp>
          </a:bodyPr>
          <a:lstStyle>
            <a:lvl1pPr defTabSz="899975">
              <a:spcBef>
                <a:spcPct val="0"/>
              </a:spcBef>
              <a:defRPr sz="11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18840" y="0"/>
            <a:ext cx="3137627" cy="52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t" anchorCtr="0" compatLnSpc="1">
            <a:prstTxWarp prst="textNoShape">
              <a:avLst/>
            </a:prstTxWarp>
          </a:bodyPr>
          <a:lstStyle>
            <a:lvl1pPr algn="r" defTabSz="899975">
              <a:spcBef>
                <a:spcPct val="0"/>
              </a:spcBef>
              <a:defRPr sz="11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51702" y="739006"/>
            <a:ext cx="6338250" cy="3564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60351" y="4564740"/>
            <a:ext cx="6337300" cy="4321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64038"/>
            <a:ext cx="3139161" cy="52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b" anchorCtr="0" compatLnSpc="1">
            <a:prstTxWarp prst="textNoShape">
              <a:avLst/>
            </a:prstTxWarp>
          </a:bodyPr>
          <a:lstStyle>
            <a:lvl1pPr defTabSz="899975">
              <a:spcBef>
                <a:spcPct val="0"/>
              </a:spcBef>
              <a:defRPr sz="11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18840" y="9164038"/>
            <a:ext cx="3137627" cy="52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b" anchorCtr="0" compatLnSpc="1">
            <a:prstTxWarp prst="textNoShape">
              <a:avLst/>
            </a:prstTxWarp>
          </a:bodyPr>
          <a:lstStyle>
            <a:lvl1pPr algn="r" defTabSz="899975">
              <a:spcBef>
                <a:spcPct val="0"/>
              </a:spcBef>
              <a:defRPr sz="11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77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eaLnBrk="0" fontAlgn="base" hangingPunct="0">
      <a:spcBef>
        <a:spcPts val="0"/>
      </a:spcBef>
      <a:spcAft>
        <a:spcPts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1pPr>
    <a:lvl2pPr marL="126000" indent="-126000" algn="l" rtl="0" eaLnBrk="0" fontAlgn="base" hangingPunct="0">
      <a:spcBef>
        <a:spcPts val="0"/>
      </a:spcBef>
      <a:spcAft>
        <a:spcPts val="0"/>
      </a:spcAft>
      <a:buClr>
        <a:srgbClr val="879BAA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2pPr>
    <a:lvl3pPr marL="252000" indent="-126000" algn="l" rtl="0" eaLnBrk="0" fontAlgn="base" hangingPunct="0">
      <a:spcBef>
        <a:spcPts val="0"/>
      </a:spcBef>
      <a:spcAft>
        <a:spcPts val="0"/>
      </a:spcAft>
      <a:buClr>
        <a:srgbClr val="879BAA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3pPr>
    <a:lvl4pPr marL="378000" indent="-126000" algn="l" rtl="0" eaLnBrk="0" fontAlgn="base" hangingPunct="0">
      <a:spcBef>
        <a:spcPts val="0"/>
      </a:spcBef>
      <a:spcAft>
        <a:spcPts val="0"/>
      </a:spcAft>
      <a:buClr>
        <a:srgbClr val="879BAA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4pPr>
    <a:lvl5pPr marL="504000" indent="-126000" algn="l" rtl="0" eaLnBrk="0" fontAlgn="base" hangingPunct="0">
      <a:spcBef>
        <a:spcPts val="0"/>
      </a:spcBef>
      <a:spcAft>
        <a:spcPts val="0"/>
      </a:spcAft>
      <a:buClr>
        <a:srgbClr val="879BAA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5pPr>
    <a:lvl6pPr marL="504000" indent="-126000" algn="l" defTabSz="457200" rtl="0" eaLnBrk="1" latinLnBrk="0" hangingPunct="1">
      <a:spcBef>
        <a:spcPts val="0"/>
      </a:spcBef>
      <a:spcAft>
        <a:spcPts val="0"/>
      </a:spcAft>
      <a:buClr>
        <a:srgbClr val="BECDD7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504000" indent="-126000" algn="l" defTabSz="457200" rtl="0" eaLnBrk="1" latinLnBrk="0" hangingPunct="1">
      <a:spcBef>
        <a:spcPts val="0"/>
      </a:spcBef>
      <a:spcAft>
        <a:spcPts val="0"/>
      </a:spcAft>
      <a:buClr>
        <a:srgbClr val="BECDD7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504000" indent="-126000" algn="l" defTabSz="457200" rtl="0" eaLnBrk="1" latinLnBrk="0" hangingPunct="1">
      <a:spcBef>
        <a:spcPts val="0"/>
      </a:spcBef>
      <a:spcAft>
        <a:spcPts val="0"/>
      </a:spcAft>
      <a:buClr>
        <a:srgbClr val="BECDD7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504000" indent="-126000" algn="l" defTabSz="457200" rtl="0" eaLnBrk="1" latinLnBrk="0" hangingPunct="1">
      <a:spcBef>
        <a:spcPts val="0"/>
      </a:spcBef>
      <a:spcAft>
        <a:spcPts val="0"/>
      </a:spcAft>
      <a:buClr>
        <a:srgbClr val="BECDD7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52413" y="739775"/>
            <a:ext cx="6337300" cy="35639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1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225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336603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color area Dynamic Petro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 userDrawn="1"/>
        </p:nvGrpSpPr>
        <p:grpSpPr>
          <a:xfrm>
            <a:off x="0" y="0"/>
            <a:ext cx="12198350" cy="6861907"/>
            <a:chOff x="0" y="0"/>
            <a:chExt cx="12198350" cy="6861907"/>
          </a:xfrm>
        </p:grpSpPr>
        <p:sp>
          <p:nvSpPr>
            <p:cNvPr id="4" name="Rechteck 3"/>
            <p:cNvSpPr/>
            <p:nvPr userDrawn="1"/>
          </p:nvSpPr>
          <p:spPr bwMode="auto">
            <a:xfrm>
              <a:off x="0" y="0"/>
              <a:ext cx="12198350" cy="68619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noProof="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6" name="Rechteck 5"/>
            <p:cNvSpPr/>
            <p:nvPr userDrawn="1"/>
          </p:nvSpPr>
          <p:spPr bwMode="auto">
            <a:xfrm>
              <a:off x="0" y="0"/>
              <a:ext cx="12198350" cy="6861907"/>
            </a:xfrm>
            <a:prstGeom prst="rect">
              <a:avLst/>
            </a:prstGeom>
            <a:gradFill>
              <a:gsLst>
                <a:gs pos="83000">
                  <a:srgbClr val="0099B0">
                    <a:alpha val="85000"/>
                  </a:srgbClr>
                </a:gs>
                <a:gs pos="50000">
                  <a:srgbClr val="009999">
                    <a:alpha val="85000"/>
                  </a:srgbClr>
                </a:gs>
                <a:gs pos="0">
                  <a:srgbClr val="50BEBE">
                    <a:alpha val="85000"/>
                  </a:srgbClr>
                </a:gs>
                <a:gs pos="100000">
                  <a:srgbClr val="0099CB">
                    <a:alpha val="85000"/>
                  </a:srgbClr>
                </a:gs>
              </a:gsLst>
              <a:lin ang="0" scaled="0"/>
            </a:gradFill>
            <a:ln>
              <a:noFill/>
            </a:ln>
            <a:effectLst/>
            <a:ex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noProof="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grpSp>
        <p:nvGrpSpPr>
          <p:cNvPr id="8" name="Gruppieren 7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9" name="Gerade Verbindung 8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Gerade Verbindung 9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Gerade Verbindung 10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Gerade Verbindung 11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Gerade Verbindung 12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Gerade Verbindung 13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Gerade Verbindung 14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Gerade Verbindung 15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Gerade Verbindung 16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Gerade Verbindung 17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Gerade Verbindung 18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Gerade Verbindung 19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Gerade Verbindung 20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Gerade Verbindung 21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Gerade Verbindung 22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Gerade Verbindung 23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Gerade Verbindung 24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Gerade Verbindung 25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Gerade Verbindung 26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Gerade Verbindung 27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Gerade Verbindung 28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Gerade Verbindung 29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1" name="Grafik 34">
            <a:extLst>
              <a:ext uri="{FF2B5EF4-FFF2-40B4-BE49-F238E27FC236}">
                <a16:creationId xmlns:a16="http://schemas.microsoft.com/office/drawing/2014/main" id="{EAF96D44-708B-4175-B571-3FAC329914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02" t="-8519" r="19642" b="-1063"/>
          <a:stretch/>
        </p:blipFill>
        <p:spPr>
          <a:xfrm flipV="1">
            <a:off x="0" y="3670831"/>
            <a:ext cx="12198350" cy="3187169"/>
          </a:xfrm>
          <a:prstGeom prst="rect">
            <a:avLst/>
          </a:prstGeom>
        </p:spPr>
      </p:pic>
      <p:sp>
        <p:nvSpPr>
          <p:cNvPr id="60" name="Rechteck 59">
            <a:extLst>
              <a:ext uri="{FF2B5EF4-FFF2-40B4-BE49-F238E27FC236}">
                <a16:creationId xmlns:a16="http://schemas.microsoft.com/office/drawing/2014/main" id="{EA120F00-B812-4AFB-A4FC-07736FFF8D95}"/>
              </a:ext>
            </a:extLst>
          </p:cNvPr>
          <p:cNvSpPr/>
          <p:nvPr userDrawn="1"/>
        </p:nvSpPr>
        <p:spPr bwMode="auto">
          <a:xfrm>
            <a:off x="627142" y="1628750"/>
            <a:ext cx="6264850" cy="367251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A100439E-51C5-46B8-A38D-3F0FCD348204}"/>
              </a:ext>
            </a:extLst>
          </p:cNvPr>
          <p:cNvSpPr/>
          <p:nvPr userDrawn="1"/>
        </p:nvSpPr>
        <p:spPr bwMode="auto">
          <a:xfrm>
            <a:off x="7539335" y="1642123"/>
            <a:ext cx="4174828" cy="367251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901AC765-A943-428F-B898-DCB0BC107F24}"/>
              </a:ext>
            </a:extLst>
          </p:cNvPr>
          <p:cNvSpPr txBox="1"/>
          <p:nvPr userDrawn="1"/>
        </p:nvSpPr>
        <p:spPr>
          <a:xfrm>
            <a:off x="812876" y="1939200"/>
            <a:ext cx="5760640" cy="2880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600" b="1" dirty="0">
                <a:solidFill>
                  <a:srgbClr val="00646E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Use Case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F158AA7A-36F4-4883-B3BF-F4E07485D289}"/>
              </a:ext>
            </a:extLst>
          </p:cNvPr>
          <p:cNvSpPr txBox="1"/>
          <p:nvPr userDrawn="1"/>
        </p:nvSpPr>
        <p:spPr>
          <a:xfrm>
            <a:off x="7755359" y="1987538"/>
            <a:ext cx="5760640" cy="2880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600" b="1" dirty="0" err="1">
                <a:solidFill>
                  <a:srgbClr val="00646E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Challenges</a:t>
            </a:r>
            <a:endParaRPr lang="de-DE" sz="1600" b="1" dirty="0">
              <a:solidFill>
                <a:srgbClr val="00646E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7018A5BC-862C-47BF-9AFC-3AB111BF6724}"/>
              </a:ext>
            </a:extLst>
          </p:cNvPr>
          <p:cNvSpPr txBox="1"/>
          <p:nvPr userDrawn="1"/>
        </p:nvSpPr>
        <p:spPr>
          <a:xfrm>
            <a:off x="7755359" y="3599275"/>
            <a:ext cx="2375430" cy="29486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600" b="1" dirty="0">
                <a:solidFill>
                  <a:srgbClr val="00646E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Benefits </a:t>
            </a:r>
            <a:r>
              <a:rPr lang="de-DE" sz="1600" b="1" dirty="0" err="1">
                <a:solidFill>
                  <a:srgbClr val="00646E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of</a:t>
            </a:r>
            <a:r>
              <a:rPr lang="de-DE" sz="1600" b="1" dirty="0">
                <a:solidFill>
                  <a:srgbClr val="00646E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de-DE" sz="1600" b="1" dirty="0" err="1">
                <a:solidFill>
                  <a:srgbClr val="00646E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using</a:t>
            </a:r>
            <a:r>
              <a:rPr lang="de-DE" sz="1600" b="1" dirty="0">
                <a:solidFill>
                  <a:srgbClr val="00646E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de-DE" sz="1600" b="1" dirty="0" err="1">
                <a:solidFill>
                  <a:srgbClr val="00646E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WoT</a:t>
            </a:r>
            <a:endParaRPr lang="de-DE" sz="1600" b="1" dirty="0">
              <a:solidFill>
                <a:srgbClr val="00646E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3766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13" Type="http://schemas.openxmlformats.org/officeDocument/2006/relationships/tags" Target="../tags/tag11.xml"/><Relationship Id="rId18" Type="http://schemas.openxmlformats.org/officeDocument/2006/relationships/tags" Target="../tags/tag16.xml"/><Relationship Id="rId26" Type="http://schemas.openxmlformats.org/officeDocument/2006/relationships/tags" Target="../tags/tag24.xml"/><Relationship Id="rId3" Type="http://schemas.openxmlformats.org/officeDocument/2006/relationships/theme" Target="../theme/theme1.xml"/><Relationship Id="rId21" Type="http://schemas.openxmlformats.org/officeDocument/2006/relationships/tags" Target="../tags/tag19.xml"/><Relationship Id="rId7" Type="http://schemas.openxmlformats.org/officeDocument/2006/relationships/tags" Target="../tags/tag5.xml"/><Relationship Id="rId12" Type="http://schemas.openxmlformats.org/officeDocument/2006/relationships/tags" Target="../tags/tag10.xml"/><Relationship Id="rId17" Type="http://schemas.openxmlformats.org/officeDocument/2006/relationships/tags" Target="../tags/tag15.xml"/><Relationship Id="rId25" Type="http://schemas.openxmlformats.org/officeDocument/2006/relationships/tags" Target="../tags/tag23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4.xml"/><Relationship Id="rId20" Type="http://schemas.openxmlformats.org/officeDocument/2006/relationships/tags" Target="../tags/tag18.xml"/><Relationship Id="rId29" Type="http://schemas.openxmlformats.org/officeDocument/2006/relationships/tags" Target="../tags/tag27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4.xml"/><Relationship Id="rId11" Type="http://schemas.openxmlformats.org/officeDocument/2006/relationships/tags" Target="../tags/tag9.xml"/><Relationship Id="rId24" Type="http://schemas.openxmlformats.org/officeDocument/2006/relationships/tags" Target="../tags/tag22.xml"/><Relationship Id="rId32" Type="http://schemas.openxmlformats.org/officeDocument/2006/relationships/tags" Target="../tags/tag30.xml"/><Relationship Id="rId5" Type="http://schemas.openxmlformats.org/officeDocument/2006/relationships/tags" Target="../tags/tag3.xml"/><Relationship Id="rId15" Type="http://schemas.openxmlformats.org/officeDocument/2006/relationships/tags" Target="../tags/tag13.xml"/><Relationship Id="rId23" Type="http://schemas.openxmlformats.org/officeDocument/2006/relationships/tags" Target="../tags/tag21.xml"/><Relationship Id="rId28" Type="http://schemas.openxmlformats.org/officeDocument/2006/relationships/tags" Target="../tags/tag26.xml"/><Relationship Id="rId10" Type="http://schemas.openxmlformats.org/officeDocument/2006/relationships/tags" Target="../tags/tag8.xml"/><Relationship Id="rId19" Type="http://schemas.openxmlformats.org/officeDocument/2006/relationships/tags" Target="../tags/tag17.xml"/><Relationship Id="rId31" Type="http://schemas.openxmlformats.org/officeDocument/2006/relationships/tags" Target="../tags/tag29.xml"/><Relationship Id="rId4" Type="http://schemas.openxmlformats.org/officeDocument/2006/relationships/tags" Target="../tags/tag2.xml"/><Relationship Id="rId9" Type="http://schemas.openxmlformats.org/officeDocument/2006/relationships/tags" Target="../tags/tag7.xml"/><Relationship Id="rId14" Type="http://schemas.openxmlformats.org/officeDocument/2006/relationships/tags" Target="../tags/tag12.xml"/><Relationship Id="rId22" Type="http://schemas.openxmlformats.org/officeDocument/2006/relationships/tags" Target="../tags/tag20.xml"/><Relationship Id="rId27" Type="http://schemas.openxmlformats.org/officeDocument/2006/relationships/tags" Target="../tags/tag25.xml"/><Relationship Id="rId30" Type="http://schemas.openxmlformats.org/officeDocument/2006/relationships/tags" Target="../tags/tag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cdtRectangle 115 Id3078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 bwMode="auto">
          <a:xfrm>
            <a:off x="0" y="-1"/>
            <a:ext cx="12198350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3384000" bIns="234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079" name="cdtRectangle 116 Id3079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 bwMode="auto">
          <a:xfrm>
            <a:off x="627063" y="1443037"/>
            <a:ext cx="8208962" cy="475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cxnSp>
        <p:nvCxnSpPr>
          <p:cNvPr id="3072" name="cdtMasterTags_CL1 Id3072"/>
          <p:cNvCxnSpPr/>
          <p:nvPr>
            <p:custDataLst>
              <p:tags r:id="rId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>
            <p:custDataLst>
              <p:tags r:id="rId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>
            <p:custDataLst>
              <p:tags r:id="rId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>
            <p:custDataLst>
              <p:tags r:id="rId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>
            <p:custDataLst>
              <p:tags r:id="rId1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>
            <p:custDataLst>
              <p:tags r:id="rId1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>
            <p:custDataLst>
              <p:tags r:id="rId1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>
            <p:custDataLst>
              <p:tags r:id="rId1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>
            <p:custDataLst>
              <p:tags r:id="rId1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>
            <p:custDataLst>
              <p:tags r:id="rId1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>
            <p:custDataLst>
              <p:tags r:id="rId1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>
            <p:custDataLst>
              <p:tags r:id="rId1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>
            <p:custDataLst>
              <p:tags r:id="rId1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>
            <p:custDataLst>
              <p:tags r:id="rId1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>
            <p:custDataLst>
              <p:tags r:id="rId2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>
            <p:custDataLst>
              <p:tags r:id="rId2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>
            <p:custDataLst>
              <p:tags r:id="rId2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>
            <p:custDataLst>
              <p:tags r:id="rId2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>
            <p:custDataLst>
              <p:tags r:id="rId2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>
            <p:custDataLst>
              <p:tags r:id="rId2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>
            <p:custDataLst>
              <p:tags r:id="rId2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>
            <p:custDataLst>
              <p:tags r:id="rId2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>
            <p:custDataLst>
              <p:tags r:id="rId2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cdtText Box 133 Id16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0" y="6200774"/>
            <a:ext cx="12198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6400" tIns="144000" rIns="3211200" bIns="0" anchor="ctr"/>
          <a:lstStyle/>
          <a:p>
            <a:r>
              <a:rPr lang="en-US" sz="1000" b="1" noProof="0" dirty="0">
                <a:solidFill>
                  <a:srgbClr val="879BAA"/>
                </a:solidFill>
              </a:rPr>
              <a:t>Restricted © Siemens AG 20XX</a:t>
            </a:r>
          </a:p>
        </p:txBody>
      </p:sp>
      <p:sp>
        <p:nvSpPr>
          <p:cNvPr id="64" name="cdtTextBox 12 Id17"/>
          <p:cNvSpPr txBox="1"/>
          <p:nvPr>
            <p:custDataLst>
              <p:tags r:id="rId30"/>
            </p:custDataLst>
          </p:nvPr>
        </p:nvSpPr>
        <p:spPr>
          <a:xfrm>
            <a:off x="0" y="6597650"/>
            <a:ext cx="3932230" cy="260350"/>
          </a:xfrm>
          <a:prstGeom prst="rect">
            <a:avLst/>
          </a:prstGeom>
          <a:noFill/>
        </p:spPr>
        <p:txBody>
          <a:bodyPr wrap="square" lIns="190800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YYYY-MM-DD</a:t>
            </a:r>
          </a:p>
        </p:txBody>
      </p:sp>
      <p:sp>
        <p:nvSpPr>
          <p:cNvPr id="65" name="cdtTextBox 11 Id18"/>
          <p:cNvSpPr txBox="1"/>
          <p:nvPr>
            <p:custDataLst>
              <p:tags r:id="rId31"/>
            </p:custDataLst>
          </p:nvPr>
        </p:nvSpPr>
        <p:spPr>
          <a:xfrm>
            <a:off x="0" y="6597650"/>
            <a:ext cx="1765285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Page </a:t>
            </a:r>
            <a:fld id="{91E7552C-A157-4A4F-8E99-698C0325FC94}" type="slidenum">
              <a:rPr lang="en-US" sz="1000" noProof="0" smtClean="0">
                <a:solidFill>
                  <a:srgbClr val="000000"/>
                </a:solidFill>
              </a:rPr>
              <a:pPr>
                <a:lnSpc>
                  <a:spcPct val="110000"/>
                </a:lnSpc>
                <a:spcBef>
                  <a:spcPts val="0"/>
                </a:spcBef>
              </a:pPr>
              <a:t>‹#›</a:t>
            </a:fld>
            <a:endParaRPr lang="en-US" sz="1000" noProof="0" dirty="0">
              <a:solidFill>
                <a:srgbClr val="000000"/>
              </a:solidFill>
            </a:endParaRPr>
          </a:p>
        </p:txBody>
      </p:sp>
      <p:sp>
        <p:nvSpPr>
          <p:cNvPr id="66" name="cdtTextBox 13 Id19"/>
          <p:cNvSpPr txBox="1"/>
          <p:nvPr>
            <p:custDataLst>
              <p:tags r:id="rId32"/>
            </p:custDataLst>
          </p:nvPr>
        </p:nvSpPr>
        <p:spPr>
          <a:xfrm>
            <a:off x="3787765" y="6597650"/>
            <a:ext cx="8410584" cy="260350"/>
          </a:xfrm>
          <a:prstGeom prst="rect">
            <a:avLst/>
          </a:prstGeom>
          <a:noFill/>
        </p:spPr>
        <p:txBody>
          <a:bodyPr wrap="square" lIns="0" tIns="0" rIns="4824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Author / Department</a:t>
            </a:r>
          </a:p>
        </p:txBody>
      </p:sp>
      <p:grpSp>
        <p:nvGrpSpPr>
          <p:cNvPr id="67" name="Gruppieren 66"/>
          <p:cNvGrpSpPr/>
          <p:nvPr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68" name="Gerade Verbindung 67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76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Gerade Verbindung 77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Gerade Verbindung 78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Gerade Verbindung 79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Gerade Verbindung 80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Gerade Verbindung 81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Gerade Verbindung 82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Gerade Verbindung 83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84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85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86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87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713" r:id="rId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46E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0" indent="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800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800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800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20000" indent="-1800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720000" indent="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None/>
        <a:defRPr>
          <a:solidFill>
            <a:schemeClr val="tx1"/>
          </a:solidFill>
          <a:latin typeface="+mn-lt"/>
          <a:ea typeface="+mn-ea"/>
        </a:defRPr>
      </a:lvl6pPr>
      <a:lvl7pPr marL="720000" indent="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None/>
        <a:defRPr>
          <a:solidFill>
            <a:schemeClr val="tx1"/>
          </a:solidFill>
          <a:latin typeface="+mn-lt"/>
          <a:ea typeface="+mn-ea"/>
        </a:defRPr>
      </a:lvl7pPr>
      <a:lvl8pPr marL="720000" indent="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None/>
        <a:defRPr>
          <a:solidFill>
            <a:schemeClr val="tx1"/>
          </a:solidFill>
          <a:latin typeface="+mn-lt"/>
          <a:ea typeface="+mn-ea"/>
        </a:defRPr>
      </a:lvl8pPr>
      <a:lvl9pPr marL="720000" indent="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None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W3C WoT Open Day </a:t>
            </a:r>
            <a:br>
              <a:rPr lang="en-US" noProof="0" dirty="0"/>
            </a:br>
            <a:r>
              <a:rPr lang="en-US" dirty="0"/>
              <a:t>OCF Metadata Bridge</a:t>
            </a:r>
            <a:endParaRPr lang="en-US" noProof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6AA3F31-D45A-45B3-B393-253D8E35DFED}"/>
              </a:ext>
            </a:extLst>
          </p:cNvPr>
          <p:cNvSpPr txBox="1"/>
          <p:nvPr/>
        </p:nvSpPr>
        <p:spPr>
          <a:xfrm>
            <a:off x="626567" y="6237312"/>
            <a:ext cx="2880320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200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E-Mail: michael.mccool@intel.com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335CE9A-DA43-4BF6-9543-284AC044609E}"/>
              </a:ext>
            </a:extLst>
          </p:cNvPr>
          <p:cNvSpPr txBox="1"/>
          <p:nvPr/>
        </p:nvSpPr>
        <p:spPr>
          <a:xfrm>
            <a:off x="807191" y="2334488"/>
            <a:ext cx="5868048" cy="12232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646E"/>
                </a:solidFill>
                <a:ea typeface="Arial Unicode MS"/>
              </a:rPr>
              <a:t>OCF metadata is dynamically translated into W3C WoT Thing Descriptions, with semantics inferred from OCF Resource Types.  An SSH tunnel and a Thing Directory allows both semantic search and remote access to be supported, in combination with devices from other ecosystems.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1F253ED-1923-4A19-9D19-107186E374C0}"/>
              </a:ext>
            </a:extLst>
          </p:cNvPr>
          <p:cNvSpPr txBox="1"/>
          <p:nvPr/>
        </p:nvSpPr>
        <p:spPr>
          <a:xfrm>
            <a:off x="7755359" y="2334448"/>
            <a:ext cx="3816424" cy="12232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646E"/>
                </a:solidFill>
                <a:ea typeface="Arial Unicode MS"/>
              </a:rPr>
              <a:t>OCF provides metadata in an OCF-specific form.  How do we integrate OCF metadata with metadata from other IoT ecosystems and support search?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73ED507-A889-4016-A643-B14727B26C9E}"/>
              </a:ext>
            </a:extLst>
          </p:cNvPr>
          <p:cNvSpPr txBox="1"/>
          <p:nvPr/>
        </p:nvSpPr>
        <p:spPr>
          <a:xfrm>
            <a:off x="7755358" y="3894138"/>
            <a:ext cx="3672408" cy="12232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646E"/>
                </a:solidFill>
                <a:ea typeface="Arial Unicode MS"/>
              </a:rPr>
              <a:t>Searchable semantic annotation.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646E"/>
                </a:solidFill>
                <a:ea typeface="Arial Unicode MS"/>
              </a:rPr>
              <a:t>Common description of network affordances so OCF devices can be integrated with devices from other ecosystems.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B3EDE06-28D4-4102-999E-77FCB77CEE6C}"/>
              </a:ext>
            </a:extLst>
          </p:cNvPr>
          <p:cNvSpPr/>
          <p:nvPr/>
        </p:nvSpPr>
        <p:spPr bwMode="auto">
          <a:xfrm>
            <a:off x="3305186" y="3821795"/>
            <a:ext cx="1641861" cy="280376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4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Local Directory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ADE6F8F-1726-4F04-B2A2-7463D3FB32A3}"/>
              </a:ext>
            </a:extLst>
          </p:cNvPr>
          <p:cNvSpPr/>
          <p:nvPr/>
        </p:nvSpPr>
        <p:spPr bwMode="auto">
          <a:xfrm>
            <a:off x="810637" y="3821795"/>
            <a:ext cx="1688137" cy="280376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4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Remote Directory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311B9AB-91C4-4572-9588-5CC5BC951968}"/>
              </a:ext>
            </a:extLst>
          </p:cNvPr>
          <p:cNvSpPr/>
          <p:nvPr/>
        </p:nvSpPr>
        <p:spPr bwMode="auto">
          <a:xfrm>
            <a:off x="3305186" y="4230704"/>
            <a:ext cx="1641861" cy="926488"/>
          </a:xfrm>
          <a:prstGeom prst="roundRect">
            <a:avLst>
              <a:gd name="adj" fmla="val 4484"/>
            </a:avLst>
          </a:prstGeom>
          <a:solidFill>
            <a:schemeClr val="accent5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t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4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Gateway:</a:t>
            </a:r>
          </a:p>
          <a:p>
            <a:pPr marL="114300" indent="-114300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HTTP 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 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CoAP</a:t>
            </a:r>
          </a:p>
          <a:p>
            <a:pPr marL="114300" indent="-114300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TD Generation</a:t>
            </a:r>
          </a:p>
          <a:p>
            <a:pPr marL="114300" indent="-114300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Reverse Tunnel</a:t>
            </a:r>
          </a:p>
          <a:p>
            <a:pPr marL="114300" indent="-114300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767F05-C096-4513-8997-97468E1111B5}"/>
              </a:ext>
            </a:extLst>
          </p:cNvPr>
          <p:cNvSpPr/>
          <p:nvPr/>
        </p:nvSpPr>
        <p:spPr bwMode="auto">
          <a:xfrm>
            <a:off x="807191" y="4230704"/>
            <a:ext cx="1691583" cy="926488"/>
          </a:xfrm>
          <a:prstGeom prst="roundRect">
            <a:avLst>
              <a:gd name="adj" fmla="val 5303"/>
            </a:avLst>
          </a:prstGeom>
          <a:solidFill>
            <a:schemeClr val="accent5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t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4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Proxy:</a:t>
            </a:r>
          </a:p>
          <a:p>
            <a:pPr marL="114300" indent="-114300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HTTPS 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 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HTTP</a:t>
            </a:r>
          </a:p>
          <a:p>
            <a:pPr marL="114300" indent="-114300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TD Transformation</a:t>
            </a:r>
          </a:p>
          <a:p>
            <a:pPr marL="114300" indent="-114300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Access Portal</a:t>
            </a:r>
          </a:p>
          <a:p>
            <a:pPr marL="114300" indent="-114300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10A0D0-B0F3-46E6-92E6-DE0912C1607C}"/>
              </a:ext>
            </a:extLst>
          </p:cNvPr>
          <p:cNvSpPr/>
          <p:nvPr/>
        </p:nvSpPr>
        <p:spPr bwMode="auto">
          <a:xfrm>
            <a:off x="2786807" y="3821795"/>
            <a:ext cx="251534" cy="1335397"/>
          </a:xfrm>
          <a:prstGeom prst="rect">
            <a:avLst/>
          </a:prstGeom>
          <a:pattFill prst="diagBrick">
            <a:fgClr>
              <a:srgbClr val="879BAA"/>
            </a:fgClr>
            <a:bgClr>
              <a:srgbClr val="C00000"/>
            </a:bgClr>
          </a:patt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A6A074-1777-46D0-921E-1C3CE17FE805}"/>
              </a:ext>
            </a:extLst>
          </p:cNvPr>
          <p:cNvCxnSpPr>
            <a:stCxn id="22" idx="1"/>
            <a:endCxn id="23" idx="3"/>
          </p:cNvCxnSpPr>
          <p:nvPr/>
        </p:nvCxnSpPr>
        <p:spPr bwMode="auto">
          <a:xfrm flipH="1">
            <a:off x="2498774" y="4693948"/>
            <a:ext cx="806412" cy="0"/>
          </a:xfrm>
          <a:prstGeom prst="straightConnector1">
            <a:avLst/>
          </a:prstGeom>
          <a:solidFill>
            <a:schemeClr val="tx2"/>
          </a:solidFill>
          <a:ln w="38100" cap="rnd" cmpd="sng" algn="ctr">
            <a:solidFill>
              <a:schemeClr val="bg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0F498C1-CDA6-4E34-B94B-CF859C269D4E}"/>
              </a:ext>
            </a:extLst>
          </p:cNvPr>
          <p:cNvGrpSpPr/>
          <p:nvPr/>
        </p:nvGrpSpPr>
        <p:grpSpPr>
          <a:xfrm>
            <a:off x="5306433" y="3940712"/>
            <a:ext cx="1587152" cy="1216480"/>
            <a:chOff x="5306433" y="3940712"/>
            <a:chExt cx="1587152" cy="121648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D15FC34-8B7F-4FCB-B2D4-E88F76E4C5DA}"/>
                </a:ext>
              </a:extLst>
            </p:cNvPr>
            <p:cNvSpPr/>
            <p:nvPr/>
          </p:nvSpPr>
          <p:spPr bwMode="auto">
            <a:xfrm>
              <a:off x="5307087" y="4230704"/>
              <a:ext cx="1296798" cy="28037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r>
                <a:rPr lang="en-US" sz="14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Light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CE196B3-F7FB-4A38-BE71-DC45643A9C61}"/>
                </a:ext>
              </a:extLst>
            </p:cNvPr>
            <p:cNvSpPr/>
            <p:nvPr/>
          </p:nvSpPr>
          <p:spPr bwMode="auto">
            <a:xfrm>
              <a:off x="5306433" y="4557937"/>
              <a:ext cx="1296798" cy="28037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r>
                <a:rPr lang="en-US" sz="14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Switch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10C3878-D961-405C-9F05-C0A67403270D}"/>
                </a:ext>
              </a:extLst>
            </p:cNvPr>
            <p:cNvSpPr/>
            <p:nvPr/>
          </p:nvSpPr>
          <p:spPr bwMode="auto">
            <a:xfrm>
              <a:off x="5307087" y="4876816"/>
              <a:ext cx="1296798" cy="28037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r>
                <a:rPr lang="en-US" sz="14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Temperature</a:t>
              </a:r>
            </a:p>
          </p:txBody>
        </p:sp>
        <p:pic>
          <p:nvPicPr>
            <p:cNvPr id="6" name="Graphic 5" descr="Thermometer">
              <a:extLst>
                <a:ext uri="{FF2B5EF4-FFF2-40B4-BE49-F238E27FC236}">
                  <a16:creationId xmlns:a16="http://schemas.microsoft.com/office/drawing/2014/main" id="{718A4D3E-1727-4B98-A2E1-989F35D96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80401" y="4876816"/>
              <a:ext cx="313184" cy="280376"/>
            </a:xfrm>
            <a:prstGeom prst="rect">
              <a:avLst/>
            </a:prstGeom>
          </p:spPr>
        </p:pic>
        <p:pic>
          <p:nvPicPr>
            <p:cNvPr id="8" name="Graphic 7" descr="Lightbulb">
              <a:extLst>
                <a:ext uri="{FF2B5EF4-FFF2-40B4-BE49-F238E27FC236}">
                  <a16:creationId xmlns:a16="http://schemas.microsoft.com/office/drawing/2014/main" id="{79EBF42D-B4EF-40A0-9082-A3D3C8DFCF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6592143" y="4230704"/>
              <a:ext cx="278468" cy="278468"/>
            </a:xfrm>
            <a:prstGeom prst="rect">
              <a:avLst/>
            </a:prstGeom>
          </p:spPr>
        </p:pic>
        <p:pic>
          <p:nvPicPr>
            <p:cNvPr id="13" name="Graphic 12" descr="Repeat">
              <a:extLst>
                <a:ext uri="{FF2B5EF4-FFF2-40B4-BE49-F238E27FC236}">
                  <a16:creationId xmlns:a16="http://schemas.microsoft.com/office/drawing/2014/main" id="{F972ACA2-4C6C-4CEC-8587-9A2879AEC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603885" y="4563729"/>
              <a:ext cx="254984" cy="254984"/>
            </a:xfrm>
            <a:prstGeom prst="rect">
              <a:avLst/>
            </a:prstGeom>
          </p:spPr>
        </p:pic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A35C224D-3EE1-46A4-AE07-C401E402041D}"/>
                </a:ext>
              </a:extLst>
            </p:cNvPr>
            <p:cNvSpPr/>
            <p:nvPr/>
          </p:nvSpPr>
          <p:spPr bwMode="auto">
            <a:xfrm>
              <a:off x="5307087" y="3940712"/>
              <a:ext cx="1551782" cy="280376"/>
            </a:xfrm>
            <a:prstGeom prst="roundRect">
              <a:avLst/>
            </a:prstGeom>
            <a:noFill/>
            <a:ln>
              <a:noFill/>
            </a:ln>
            <a:effectLst/>
            <a:ex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r>
                <a:rPr lang="en-US" sz="14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OCF Devices</a:t>
              </a: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822EB99-8E31-4ACB-8031-A8EEEAFAA768}"/>
              </a:ext>
            </a:extLst>
          </p:cNvPr>
          <p:cNvCxnSpPr>
            <a:cxnSpLocks/>
            <a:stCxn id="3" idx="1"/>
          </p:cNvCxnSpPr>
          <p:nvPr/>
        </p:nvCxnSpPr>
        <p:spPr bwMode="auto">
          <a:xfrm flipH="1">
            <a:off x="4947047" y="4370892"/>
            <a:ext cx="360040" cy="1"/>
          </a:xfrm>
          <a:prstGeom prst="straightConnector1">
            <a:avLst/>
          </a:prstGeom>
          <a:solidFill>
            <a:schemeClr val="tx2"/>
          </a:solidFill>
          <a:ln w="38100" cap="rnd" cmpd="sng" algn="ctr">
            <a:solidFill>
              <a:schemeClr val="bg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08E8CC-8507-402A-9B8A-4F8BA0F3D8A3}"/>
              </a:ext>
            </a:extLst>
          </p:cNvPr>
          <p:cNvCxnSpPr>
            <a:cxnSpLocks/>
          </p:cNvCxnSpPr>
          <p:nvPr/>
        </p:nvCxnSpPr>
        <p:spPr bwMode="auto">
          <a:xfrm flipH="1">
            <a:off x="4937736" y="4693948"/>
            <a:ext cx="360040" cy="1"/>
          </a:xfrm>
          <a:prstGeom prst="straightConnector1">
            <a:avLst/>
          </a:prstGeom>
          <a:solidFill>
            <a:schemeClr val="tx2"/>
          </a:solidFill>
          <a:ln w="38100" cap="rnd" cmpd="sng" algn="ctr">
            <a:solidFill>
              <a:schemeClr val="bg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C27CE0D-3DC3-4E4F-A788-E15921B1CBCC}"/>
              </a:ext>
            </a:extLst>
          </p:cNvPr>
          <p:cNvCxnSpPr>
            <a:cxnSpLocks/>
          </p:cNvCxnSpPr>
          <p:nvPr/>
        </p:nvCxnSpPr>
        <p:spPr bwMode="auto">
          <a:xfrm flipH="1">
            <a:off x="4947047" y="5014333"/>
            <a:ext cx="360040" cy="1"/>
          </a:xfrm>
          <a:prstGeom prst="straightConnector1">
            <a:avLst/>
          </a:prstGeom>
          <a:solidFill>
            <a:schemeClr val="tx2"/>
          </a:solidFill>
          <a:ln w="38100" cap="rnd" cmpd="sng" algn="ctr">
            <a:solidFill>
              <a:schemeClr val="bg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87AB60-BF4D-4D08-A0FD-AAD872869668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 bwMode="auto">
          <a:xfrm>
            <a:off x="4126117" y="4102171"/>
            <a:ext cx="0" cy="128533"/>
          </a:xfrm>
          <a:prstGeom prst="straightConnector1">
            <a:avLst/>
          </a:prstGeom>
          <a:solidFill>
            <a:schemeClr val="tx2"/>
          </a:solidFill>
          <a:ln w="38100" cap="rnd" cmpd="sng" algn="ctr">
            <a:solidFill>
              <a:schemeClr val="bg1"/>
            </a:solidFill>
            <a:prstDash val="solid"/>
            <a:round/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578063B-1E7D-4195-9742-4F76115342A3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 bwMode="auto">
          <a:xfrm flipH="1">
            <a:off x="1652983" y="4102171"/>
            <a:ext cx="1723" cy="128533"/>
          </a:xfrm>
          <a:prstGeom prst="straightConnector1">
            <a:avLst/>
          </a:prstGeom>
          <a:solidFill>
            <a:schemeClr val="tx2"/>
          </a:solidFill>
          <a:ln w="38100" cap="rnd" cmpd="sng" algn="ctr">
            <a:solidFill>
              <a:schemeClr val="bg1"/>
            </a:solidFill>
            <a:prstDash val="solid"/>
            <a:round/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0" name="Graphic 39">
            <a:extLst>
              <a:ext uri="{FF2B5EF4-FFF2-40B4-BE49-F238E27FC236}">
                <a16:creationId xmlns:a16="http://schemas.microsoft.com/office/drawing/2014/main" id="{57C923B1-94BE-4F40-9246-1BAA31D7F0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44831" y="271656"/>
            <a:ext cx="1554088" cy="102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898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VERSION" val="4.1.2.0"/>
  <p:tag name="CDT_CREATORVERSION" val="4.1.2.0"/>
  <p:tag name="CDT_TEMPLATEVERSION" val="2.0.0"/>
  <p:tag name="CDT_FONTSET" val="Arial"/>
  <p:tag name="CDT_CUSTOMER" val="Siemens_2016_16x9"/>
  <p:tag name="CDT_CUSTOMER_NAME" val="Siemens AG (Corporate Design Update 2016)"/>
  <p:tag name="CDT_LANGUAGE" val="1033"/>
  <p:tag name="EE4P_STYLE_ID" val="0094a0fc-8a1b-4192-8ebf-9581f2ebffa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DELETE_ONEVENT_NEWPRES" val="False"/>
  <p:tag name="CDT_PROT" val="2"/>
  <p:tag name="CDT_PROT_TOP" val="0"/>
  <p:tag name="CDT_PROT_LEFT" val="0"/>
  <p:tag name="CDT_PROT_WIDTH" val="960,5"/>
  <p:tag name="CDT_PROT_HEIGHT" val="99,8750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4"/>
  <p:tag name="CDT_TARGETSHAPE_NEW" val="1"/>
  <p:tag name="CDT_PROT" val="3"/>
  <p:tag name="CDT_PROT_TOP" val="485,5"/>
  <p:tag name="CDT_PROT_LEFT" val="0"/>
  <p:tag name="CDT_PROT_WIDTH" val="960,5"/>
  <p:tag name="CDT_PROT_HEIGHT" val="3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heme/theme1.xml><?xml version="1.0" encoding="utf-8"?>
<a:theme xmlns:a="http://schemas.openxmlformats.org/drawingml/2006/main" name="Siemens 2017 – 16:9">
  <a:themeElements>
    <a:clrScheme name="Siemens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dirty="0" smtClean="0">
            <a:solidFill>
              <a:schemeClr val="tx1"/>
            </a:solidFill>
            <a:latin typeface="+mn-lt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sz="1200" dirty="0" smtClean="0">
            <a:solidFill>
              <a:schemeClr val="tx1"/>
            </a:solidFill>
            <a:latin typeface="+mn-lt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txDef>
  </a:objectDefaults>
  <a:extraClrSchemeLst/>
  <a:custClrLst>
    <a:custClr name="Siemens Snow | 255 255 255">
      <a:srgbClr val="FFFFFF"/>
    </a:custClr>
    <a:custClr name="Siemens Accent Yellow dark | 235 120 10">
      <a:srgbClr val="EB780A"/>
    </a:custClr>
    <a:custClr name="Siemens Accent Yellow light | 255 185 0">
      <a:srgbClr val="FFB900"/>
    </a:custClr>
    <a:custClr name="Siemens Stone dark | 60 70 75">
      <a:srgbClr val="3C464B"/>
    </a:custClr>
    <a:custClr name="Siemens Sand dark | 115 100 90">
      <a:srgbClr val="73645A"/>
    </a:custClr>
    <a:custClr name="Siemens Accent Teal dark | 0 100 110">
      <a:srgbClr val="00646E"/>
    </a:custClr>
    <a:custClr name="Siemens Accent Yellow | 125 45 30">
      <a:srgbClr val="7D2D1E"/>
    </a:custClr>
    <a:custClr name="Siemens Accent Red | 65 20 50">
      <a:srgbClr val="411432"/>
    </a:custClr>
    <a:custClr name="Siemens Accent Blue | 0 70 105">
      <a:srgbClr val="004669"/>
    </a:custClr>
    <a:custClr name="Siemens Accent Green | 70 95 25">
      <a:srgbClr val="465F19"/>
    </a:custClr>
    <a:custClr name="Black">
      <a:srgbClr val="000000"/>
    </a:custClr>
    <a:custClr name="Siemens Accent Red dark | 100 25 70">
      <a:srgbClr val="641946"/>
    </a:custClr>
    <a:custClr name="Siemens Accent Red light | 175 35 95">
      <a:srgbClr val="AF235F"/>
    </a:custClr>
    <a:custClr name="Siemens Stone | 120 135 145">
      <a:srgbClr val="788791"/>
    </a:custClr>
    <a:custClr name="Siemens Sand | 155 150 130">
      <a:srgbClr val="9B9682"/>
    </a:custClr>
    <a:custClr name="Siemens Accent Teal | 15 130 135">
      <a:srgbClr val="0F8287"/>
    </a:custClr>
    <a:custClr name="Siemens Accent Yellow | 200 90 30">
      <a:srgbClr val="C85A1E"/>
    </a:custClr>
    <a:custClr name="Siemens Accent Red dark | 100 25 70">
      <a:srgbClr val="641946"/>
    </a:custClr>
    <a:custClr name="Siemens Accent Blue dark | 0 95 135">
      <a:srgbClr val="005F87"/>
    </a:custClr>
    <a:custClr name="Siemens Accent Green dark | 100 125 45">
      <a:srgbClr val="647D2D"/>
    </a:custClr>
    <a:custClr name="Siemens Stone light | 135 155 170">
      <a:srgbClr val="879BAA"/>
    </a:custClr>
    <a:custClr name="Siemens Accent Blue dark | 0 95 135">
      <a:srgbClr val="005F87"/>
    </a:custClr>
    <a:custClr name="Siemens Accent Blue light | 80 190 215">
      <a:srgbClr val="50BED7"/>
    </a:custClr>
    <a:custClr name="Siemens Stone | 155 175 190">
      <a:srgbClr val="9BAFBE"/>
    </a:custClr>
    <a:custClr name="Siemens Sand | 185 185 165">
      <a:srgbClr val="B9B9A5"/>
    </a:custClr>
    <a:custClr name="Siemens Accent Teal | 50 160 160">
      <a:srgbClr val="32A0A0"/>
    </a:custClr>
    <a:custClr name="Siemens Accent Yellow dark | 235 120 10">
      <a:srgbClr val="EB780A"/>
    </a:custClr>
    <a:custClr name="Siemens Accent Red | 135 30 80">
      <a:srgbClr val="871E50"/>
    </a:custClr>
    <a:custClr name="Siemens Accent Blue | 35 135 170">
      <a:srgbClr val="2387AA"/>
    </a:custClr>
    <a:custClr name="Siemens Accent Green | 135 150 40">
      <a:srgbClr val="879628"/>
    </a:custClr>
    <a:custClr name="Siemens Stone light 35% | 190 205 215">
      <a:srgbClr val="BECDD7"/>
    </a:custClr>
    <a:custClr name="Siemens Accent Green dark | 100 125 45">
      <a:srgbClr val="647D2D"/>
    </a:custClr>
    <a:custClr name="Siemens Accent Green light | 170 180 20">
      <a:srgbClr val="AAB414"/>
    </a:custClr>
    <a:custClr name="Siemens Stone light 35% | 190 205 215">
      <a:srgbClr val="BECDD7"/>
    </a:custClr>
    <a:custClr name="Siemens Sand light 35% | 215 215 205">
      <a:srgbClr val="D7D7CD"/>
    </a:custClr>
    <a:custClr name="Siemens Accent Teal | 75 185 185">
      <a:srgbClr val="4BB9B9"/>
    </a:custClr>
    <a:custClr name="Siemens Accent Yellow light | 255 185 0">
      <a:srgbClr val="FFB900"/>
    </a:custClr>
    <a:custClr name="Siemens Accent Red light | 175 35 95">
      <a:srgbClr val="AF235F"/>
    </a:custClr>
    <a:custClr name="Siemens Accent Blue | 65 170 200">
      <a:srgbClr val="41AAC8"/>
    </a:custClr>
    <a:custClr name="Siemens Accent Green light | 170 180 20">
      <a:srgbClr val="AAB414"/>
    </a:custClr>
    <a:custClr name="Siemens Sand light 35% | 215 215 205">
      <a:srgbClr val="D7D7CD"/>
    </a:custClr>
    <a:custClr name="Siemens Accent Teal dark | 0 100 110">
      <a:srgbClr val="00646E"/>
    </a:custClr>
    <a:custClr name="Siemens Accent Teal light | 65 170 170">
      <a:srgbClr val="41AAAA"/>
    </a:custClr>
    <a:custClr name="Siemens Stone | 205 217 225">
      <a:srgbClr val="CDD9E1"/>
    </a:custClr>
    <a:custClr name="Siemens Sand | 225 225 215">
      <a:srgbClr val="E1E1D7"/>
    </a:custClr>
    <a:custClr name="Siemens Accent Teal | 165 225 225">
      <a:srgbClr val="A5E1E1"/>
    </a:custClr>
    <a:custClr name="Siemens Accent Yellow | 255 225 120">
      <a:srgbClr val="FFE178"/>
    </a:custClr>
    <a:custClr name="Siemens Accent Red | 215 105 140">
      <a:srgbClr val="D7698C"/>
    </a:custClr>
    <a:custClr name="Siemens Accent Blue | 125 210 230">
      <a:srgbClr val="7DD2E6"/>
    </a:custClr>
    <a:custClr name="Siemens Accent Green | 210 215 65">
      <a:srgbClr val="D2D741"/>
    </a:custClr>
  </a:custClrLst>
  <a:extLst>
    <a:ext uri="{05A4C25C-085E-4340-85A3-A5531E510DB2}">
      <thm15:themeFamily xmlns:thm15="http://schemas.microsoft.com/office/thememl/2012/main" name="Präsentation3" id="{CA1D5123-D62E-41FE-B479-55DDD94175F0}" vid="{32D78D03-C58C-49CB-9A13-98C07ECF1448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4ppTags>
  <Name>Free Content</Name>
  <PpLayout>11</PpLayout>
  <Index>9</Index>
</p4ppTags>
</file>

<file path=customXml/item2.xml><?xml version="1.0" encoding="utf-8"?>
<p4ppTags/>
</file>

<file path=customXml/itemProps1.xml><?xml version="1.0" encoding="utf-8"?>
<ds:datastoreItem xmlns:ds="http://schemas.openxmlformats.org/officeDocument/2006/customXml" ds:itemID="{D8097D0C-BE3E-4AEC-9593-65CFCCB19297}">
  <ds:schemaRefs/>
</ds:datastoreItem>
</file>

<file path=customXml/itemProps2.xml><?xml version="1.0" encoding="utf-8"?>
<ds:datastoreItem xmlns:ds="http://schemas.openxmlformats.org/officeDocument/2006/customXml" ds:itemID="{572FBA73-6DBF-45DA-8282-9342320CFAB0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38</TotalTime>
  <Words>133</Words>
  <Application>Microsoft Office PowerPoint</Application>
  <PresentationFormat>Custom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 Unicode MS</vt:lpstr>
      <vt:lpstr>ＭＳ Ｐゴシック</vt:lpstr>
      <vt:lpstr>ヒラギノ角ゴ Pro W3</vt:lpstr>
      <vt:lpstr>Arial</vt:lpstr>
      <vt:lpstr>Wingdings</vt:lpstr>
      <vt:lpstr>Siemens 2017 – 16:9</vt:lpstr>
      <vt:lpstr>W3C WoT Open Day  OCF Metadata Bridge</vt:lpstr>
    </vt:vector>
  </TitlesOfParts>
  <Company>SIEMENS AG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chart Arial Bold, 44 pt  Subhead, Arial Regular, 22 pt Smart panel width can be freely chosen</dc:title>
  <dc:creator>Friedrich, Regina (CM TL IN)</dc:creator>
  <cp:keywords>CTPClassification=CTP_NT</cp:keywords>
  <cp:lastModifiedBy>Mccool, Michael</cp:lastModifiedBy>
  <cp:revision>36</cp:revision>
  <cp:lastPrinted>2017-05-16T13:00:22Z</cp:lastPrinted>
  <dcterms:created xsi:type="dcterms:W3CDTF">2019-05-20T09:02:38Z</dcterms:created>
  <dcterms:modified xsi:type="dcterms:W3CDTF">2019-05-28T08:08:29Z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Release date">
    <vt:lpwstr>November 2017</vt:lpwstr>
  </property>
  <property fmtid="{D5CDD505-2E9C-101B-9397-08002B2CF9AE}" pid="4" name="Office version">
    <vt:lpwstr>2007 and higher</vt:lpwstr>
  </property>
  <property fmtid="{D5CDD505-2E9C-101B-9397-08002B2CF9AE}" pid="5" name="Release version">
    <vt:lpwstr>2.1</vt:lpwstr>
  </property>
  <property fmtid="{D5CDD505-2E9C-101B-9397-08002B2CF9AE}" pid="6" name="TitusGUID">
    <vt:lpwstr>fef41e2d-3c7c-4bd7-82b8-9f70dc0af213</vt:lpwstr>
  </property>
  <property fmtid="{D5CDD505-2E9C-101B-9397-08002B2CF9AE}" pid="7" name="CTP_TimeStamp">
    <vt:lpwstr>2019-05-28 08:08:28Z</vt:lpwstr>
  </property>
  <property fmtid="{D5CDD505-2E9C-101B-9397-08002B2CF9AE}" pid="8" name="CTP_BU">
    <vt:lpwstr>NA</vt:lpwstr>
  </property>
  <property fmtid="{D5CDD505-2E9C-101B-9397-08002B2CF9AE}" pid="9" name="CTP_IDSID">
    <vt:lpwstr>NA</vt:lpwstr>
  </property>
  <property fmtid="{D5CDD505-2E9C-101B-9397-08002B2CF9AE}" pid="10" name="CTP_WWID">
    <vt:lpwstr>NA</vt:lpwstr>
  </property>
  <property fmtid="{D5CDD505-2E9C-101B-9397-08002B2CF9AE}" pid="11" name="CTPClassification">
    <vt:lpwstr>CTP_NT</vt:lpwstr>
  </property>
</Properties>
</file>