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3"/>
  </p:sldMasterIdLst>
  <p:notesMasterIdLst>
    <p:notesMasterId r:id="rId5"/>
  </p:notesMasterIdLst>
  <p:handoutMasterIdLst>
    <p:handoutMasterId r:id="rId6"/>
  </p:handoutMasterIdLst>
  <p:sldIdLst>
    <p:sldId id="946" r:id="rId4"/>
  </p:sldIdLst>
  <p:sldSz cx="12198350" cy="6858000"/>
  <p:notesSz cx="6858000" cy="9686925"/>
  <p:custDataLst>
    <p:custData r:id="rId1"/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6" orient="horz" pos="210">
          <p15:clr>
            <a:srgbClr val="A4A3A4"/>
          </p15:clr>
        </p15:guide>
        <p15:guide id="7" pos="531" userDrawn="1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741"/>
    <a:srgbClr val="AAB414"/>
    <a:srgbClr val="879628"/>
    <a:srgbClr val="647D2D"/>
    <a:srgbClr val="465F19"/>
    <a:srgbClr val="7DD2E6"/>
    <a:srgbClr val="41AAC8"/>
    <a:srgbClr val="2387AA"/>
    <a:srgbClr val="005F87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 autoAdjust="0"/>
  </p:normalViewPr>
  <p:slideViewPr>
    <p:cSldViewPr snapToObjects="1" showGuides="1">
      <p:cViewPr varScale="1">
        <p:scale>
          <a:sx n="121" d="100"/>
          <a:sy n="121" d="100"/>
        </p:scale>
        <p:origin x="-126" y="-330"/>
      </p:cViewPr>
      <p:guideLst>
        <p:guide orient="horz" pos="210"/>
        <p:guide orient="horz" pos="3902"/>
        <p:guide orient="horz" pos="654"/>
        <p:guide orient="horz" pos="2453"/>
        <p:guide orient="horz" pos="2360"/>
        <p:guide orient="horz" pos="909"/>
        <p:guide pos="531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144" y="588"/>
      </p:cViewPr>
      <p:guideLst>
        <p:guide orient="horz" pos="3224"/>
        <p:guide orient="horz" pos="3051"/>
        <p:guide orient="horz" pos="2870"/>
        <p:guide orient="horz" pos="466"/>
        <p:guide orient="horz" pos="5637"/>
        <p:guide orient="horz" pos="2733"/>
        <p:guide pos="2236"/>
        <p:guide pos="2160"/>
        <p:guide pos="4156"/>
        <p:guide pos="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1" name="Grafik 34">
            <a:extLst>
              <a:ext uri="{FF2B5EF4-FFF2-40B4-BE49-F238E27FC236}">
                <a16:creationId xmlns="" xmlns:a16="http://schemas.microsoft.com/office/drawing/2014/main" id="{EAF96D44-708B-4175-B571-3FAC32991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t="-8519" r="19642" b="-1063"/>
          <a:stretch/>
        </p:blipFill>
        <p:spPr>
          <a:xfrm flipV="1">
            <a:off x="0" y="3670831"/>
            <a:ext cx="12198350" cy="3187169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="" xmlns:a16="http://schemas.microsoft.com/office/drawing/2014/main" id="{EA120F00-B812-4AFB-A4FC-07736FFF8D95}"/>
              </a:ext>
            </a:extLst>
          </p:cNvPr>
          <p:cNvSpPr/>
          <p:nvPr userDrawn="1"/>
        </p:nvSpPr>
        <p:spPr bwMode="auto">
          <a:xfrm>
            <a:off x="627142" y="1628750"/>
            <a:ext cx="6264850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="" xmlns:a16="http://schemas.microsoft.com/office/drawing/2014/main" id="{A100439E-51C5-46B8-A38D-3F0FCD348204}"/>
              </a:ext>
            </a:extLst>
          </p:cNvPr>
          <p:cNvSpPr/>
          <p:nvPr userDrawn="1"/>
        </p:nvSpPr>
        <p:spPr bwMode="auto">
          <a:xfrm>
            <a:off x="7539335" y="1642123"/>
            <a:ext cx="4174828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="" xmlns:a16="http://schemas.microsoft.com/office/drawing/2014/main" id="{901AC765-A943-428F-B898-DCB0BC107F24}"/>
              </a:ext>
            </a:extLst>
          </p:cNvPr>
          <p:cNvSpPr txBox="1"/>
          <p:nvPr userDrawn="1"/>
        </p:nvSpPr>
        <p:spPr>
          <a:xfrm>
            <a:off x="812876" y="1939200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="" xmlns:a16="http://schemas.microsoft.com/office/drawing/2014/main" id="{F158AA7A-36F4-4883-B3BF-F4E07485D289}"/>
              </a:ext>
            </a:extLst>
          </p:cNvPr>
          <p:cNvSpPr txBox="1"/>
          <p:nvPr userDrawn="1"/>
        </p:nvSpPr>
        <p:spPr>
          <a:xfrm>
            <a:off x="7755359" y="1987538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="" xmlns:a16="http://schemas.microsoft.com/office/drawing/2014/main" id="{7018A5BC-862C-47BF-9AFC-3AB111BF6724}"/>
              </a:ext>
            </a:extLst>
          </p:cNvPr>
          <p:cNvSpPr txBox="1"/>
          <p:nvPr userDrawn="1"/>
        </p:nvSpPr>
        <p:spPr>
          <a:xfrm>
            <a:off x="7755359" y="3599275"/>
            <a:ext cx="2375430" cy="294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theme" Target="../theme/theme1.xml"/><Relationship Id="rId21" Type="http://schemas.openxmlformats.org/officeDocument/2006/relationships/tags" Target="../tags/tag19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20XX</a:t>
            </a:r>
          </a:p>
        </p:txBody>
      </p:sp>
      <p:sp>
        <p:nvSpPr>
          <p:cNvPr id="64" name="cdtTextBox 12 Id17"/>
          <p:cNvSpPr txBox="1"/>
          <p:nvPr>
            <p:custDataLst>
              <p:tags r:id="rId3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3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3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Author / Department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3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71" y="3050024"/>
            <a:ext cx="4320480" cy="22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W3C WoT Open Day </a:t>
            </a:r>
            <a:br>
              <a:rPr lang="en-US" noProof="0" dirty="0"/>
            </a:br>
            <a:r>
              <a:rPr lang="en-US" dirty="0" smtClean="0"/>
              <a:t>Smart Home Demo</a:t>
            </a:r>
            <a:endParaRPr lang="en-US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66AA3F31-D45A-45B3-B393-253D8E35DFED}"/>
              </a:ext>
            </a:extLst>
          </p:cNvPr>
          <p:cNvSpPr txBox="1"/>
          <p:nvPr/>
        </p:nvSpPr>
        <p:spPr>
          <a:xfrm>
            <a:off x="626567" y="6237312"/>
            <a:ext cx="561662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 smtClean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E-Mail</a:t>
            </a:r>
            <a:r>
              <a:rPr lang="de-DE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ja-JP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kawaguchi.toru@jp.panasonic.com, yamada.takesi@jp.panasonic.com</a:t>
            </a:r>
            <a:endParaRPr lang="de-DE" sz="1200" dirty="0" smtClean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1335CE9A-DA43-4BF6-9543-284AC044609E}"/>
              </a:ext>
            </a:extLst>
          </p:cNvPr>
          <p:cNvSpPr txBox="1"/>
          <p:nvPr/>
        </p:nvSpPr>
        <p:spPr>
          <a:xfrm>
            <a:off x="807191" y="2334488"/>
            <a:ext cx="5556214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646E"/>
                </a:solidFill>
                <a:ea typeface="Arial Unicode MS"/>
              </a:rPr>
              <a:t>Home appliances communicate with the gateway using </a:t>
            </a:r>
            <a:r>
              <a:rPr lang="en-US" sz="1400" dirty="0" smtClean="0">
                <a:solidFill>
                  <a:srgbClr val="00646E"/>
                </a:solidFill>
                <a:ea typeface="Arial Unicode MS"/>
              </a:rPr>
              <a:t>existing home protocol </a:t>
            </a:r>
            <a:r>
              <a:rPr lang="en-US" sz="1400" dirty="0">
                <a:solidFill>
                  <a:srgbClr val="00646E"/>
                </a:solidFill>
                <a:ea typeface="Arial Unicode MS"/>
              </a:rPr>
              <a:t>such as ECHONET Lite, and provide functions through the WoT server API on the cloud.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C1F253ED-1923-4A19-9D19-107186E374C0}"/>
              </a:ext>
            </a:extLst>
          </p:cNvPr>
          <p:cNvSpPr txBox="1"/>
          <p:nvPr/>
        </p:nvSpPr>
        <p:spPr>
          <a:xfrm>
            <a:off x="7755359" y="2334448"/>
            <a:ext cx="3400379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646E"/>
                </a:solidFill>
                <a:ea typeface="Arial Unicode MS"/>
              </a:rPr>
              <a:t>Panasonic aims to realize "Lifestyle Update", which continuously provide new value to customers by connecting with </a:t>
            </a:r>
            <a:r>
              <a:rPr lang="en-US" sz="1400" dirty="0" smtClean="0">
                <a:solidFill>
                  <a:srgbClr val="00646E"/>
                </a:solidFill>
                <a:ea typeface="Arial Unicode MS"/>
              </a:rPr>
              <a:t>any devices.</a:t>
            </a:r>
            <a:endParaRPr lang="en-US" sz="1400" dirty="0">
              <a:solidFill>
                <a:srgbClr val="00646E"/>
              </a:solidFill>
              <a:ea typeface="Arial Unicode M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673ED507-A889-4016-A643-B14727B26C9E}"/>
              </a:ext>
            </a:extLst>
          </p:cNvPr>
          <p:cNvSpPr txBox="1"/>
          <p:nvPr/>
        </p:nvSpPr>
        <p:spPr>
          <a:xfrm>
            <a:off x="7755358" y="3894138"/>
            <a:ext cx="3400379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646E"/>
                </a:solidFill>
                <a:ea typeface="Arial Unicode MS"/>
              </a:rPr>
              <a:t>By defining common interaction models and metadata formats, WoT can eliminate the barriers between platforms and to connect devices across fields</a:t>
            </a:r>
            <a:r>
              <a:rPr lang="en-US" sz="1400" dirty="0" smtClean="0">
                <a:solidFill>
                  <a:srgbClr val="00646E"/>
                </a:solidFill>
                <a:ea typeface="Arial Unicode MS"/>
              </a:rPr>
              <a:t>.</a:t>
            </a:r>
            <a:endParaRPr lang="en-US" sz="1400" dirty="0">
              <a:solidFill>
                <a:srgbClr val="00646E"/>
              </a:solidFill>
              <a:ea typeface="Arial Unicode M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49" y="415733"/>
            <a:ext cx="2158999" cy="7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EE4P_STYLE_ID" val="0094a0fc-8a1b-4192-8ebf-9581f2ebff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  <a:extLst>
    <a:ext uri="{05A4C25C-085E-4340-85A3-A5531E510DB2}">
      <thm15:themeFamily xmlns="" xmlns:thm15="http://schemas.microsoft.com/office/thememl/2012/main" name="Präsentation3" id="{CA1D5123-D62E-41FE-B479-55DDD94175F0}" vid="{32D78D03-C58C-49CB-9A13-98C07ECF1448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/>
</file>

<file path=customXml/item2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572FBA73-6DBF-45DA-8282-9342320CFAB0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</TotalTime>
  <Words>82</Words>
  <Application>Microsoft Office PowerPoint</Application>
  <PresentationFormat>ユーザー設定</PresentationFormat>
  <Paragraphs>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Siemens 2017 – 16:9</vt:lpstr>
      <vt:lpstr>W3C WoT Open Day  Smart Home Demo</vt:lpstr>
    </vt:vector>
  </TitlesOfParts>
  <Company>SIEMENS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chart Arial Bold, 44 pt  Subhead, Arial Regular, 22 pt Smart panel width can be freely chosen</dc:title>
  <dc:creator>Friedrich, Regina (CM TL IN)</dc:creator>
  <cp:lastModifiedBy>yamada.takesi@jp.panasonic.com</cp:lastModifiedBy>
  <cp:revision>30</cp:revision>
  <cp:lastPrinted>2017-05-16T13:00:22Z</cp:lastPrinted>
  <dcterms:created xsi:type="dcterms:W3CDTF">2019-05-20T09:02:38Z</dcterms:created>
  <dcterms:modified xsi:type="dcterms:W3CDTF">2019-05-24T07:54:10Z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</Properties>
</file>