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3"/>
  </p:sldMasterIdLst>
  <p:notesMasterIdLst>
    <p:notesMasterId r:id="rId5"/>
  </p:notesMasterIdLst>
  <p:handoutMasterIdLst>
    <p:handoutMasterId r:id="rId6"/>
  </p:handoutMasterIdLst>
  <p:sldIdLst>
    <p:sldId id="945" r:id="rId4"/>
  </p:sldIdLst>
  <p:sldSz cx="12198350" cy="6858000"/>
  <p:notesSz cx="6858000" cy="9686925"/>
  <p:custDataLst>
    <p:custData r:id="rId1"/>
    <p:tags r:id="rId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531" userDrawn="1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741"/>
    <a:srgbClr val="AAB414"/>
    <a:srgbClr val="879628"/>
    <a:srgbClr val="647D2D"/>
    <a:srgbClr val="465F19"/>
    <a:srgbClr val="7DD2E6"/>
    <a:srgbClr val="41AAC8"/>
    <a:srgbClr val="2387AA"/>
    <a:srgbClr val="005F87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 autoAdjust="0"/>
  </p:normalViewPr>
  <p:slideViewPr>
    <p:cSldViewPr snapToObjects="1" showGuides="1">
      <p:cViewPr varScale="1">
        <p:scale>
          <a:sx n="112" d="100"/>
          <a:sy n="112" d="100"/>
        </p:scale>
        <p:origin x="228" y="96"/>
      </p:cViewPr>
      <p:guideLst>
        <p:guide orient="horz" pos="210"/>
        <p:guide pos="531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144" y="588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8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1" name="Grafik 34">
            <a:extLst>
              <a:ext uri="{FF2B5EF4-FFF2-40B4-BE49-F238E27FC236}">
                <a16:creationId xmlns:a16="http://schemas.microsoft.com/office/drawing/2014/main" id="{EAF96D44-708B-4175-B571-3FAC32991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2" t="-8519" r="19642" b="-1063"/>
          <a:stretch/>
        </p:blipFill>
        <p:spPr>
          <a:xfrm flipV="1">
            <a:off x="0" y="3670831"/>
            <a:ext cx="12198350" cy="3187169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EA120F00-B812-4AFB-A4FC-07736FFF8D95}"/>
              </a:ext>
            </a:extLst>
          </p:cNvPr>
          <p:cNvSpPr/>
          <p:nvPr userDrawn="1"/>
        </p:nvSpPr>
        <p:spPr bwMode="auto">
          <a:xfrm>
            <a:off x="627142" y="1628750"/>
            <a:ext cx="6264850" cy="424852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100439E-51C5-46B8-A38D-3F0FCD348204}"/>
              </a:ext>
            </a:extLst>
          </p:cNvPr>
          <p:cNvSpPr/>
          <p:nvPr userDrawn="1"/>
        </p:nvSpPr>
        <p:spPr bwMode="auto">
          <a:xfrm>
            <a:off x="7539335" y="1642122"/>
            <a:ext cx="4174828" cy="423514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01AC765-A943-428F-B898-DCB0BC107F24}"/>
              </a:ext>
            </a:extLst>
          </p:cNvPr>
          <p:cNvSpPr txBox="1"/>
          <p:nvPr userDrawn="1"/>
        </p:nvSpPr>
        <p:spPr>
          <a:xfrm>
            <a:off x="812876" y="1939200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158AA7A-36F4-4883-B3BF-F4E07485D289}"/>
              </a:ext>
            </a:extLst>
          </p:cNvPr>
          <p:cNvSpPr txBox="1"/>
          <p:nvPr userDrawn="1"/>
        </p:nvSpPr>
        <p:spPr>
          <a:xfrm>
            <a:off x="7755359" y="1987538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Challenges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018A5BC-862C-47BF-9AFC-3AB111BF6724}"/>
              </a:ext>
            </a:extLst>
          </p:cNvPr>
          <p:cNvSpPr txBox="1"/>
          <p:nvPr userDrawn="1"/>
        </p:nvSpPr>
        <p:spPr>
          <a:xfrm>
            <a:off x="7755359" y="3782209"/>
            <a:ext cx="2375430" cy="294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Benefits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3" Type="http://schemas.openxmlformats.org/officeDocument/2006/relationships/theme" Target="../theme/theme1.xml"/><Relationship Id="rId21" Type="http://schemas.openxmlformats.org/officeDocument/2006/relationships/tags" Target="../tags/tag19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cxnSp>
        <p:nvCxnSpPr>
          <p:cNvPr id="3072" name="cdtMasterTags_CL1 Id3072"/>
          <p:cNvCxnSpPr/>
          <p:nvPr>
            <p:custDataLst>
              <p:tags r:id="rId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>
                <a:solidFill>
                  <a:srgbClr val="879BAA"/>
                </a:solidFill>
              </a:rPr>
              <a:t>Unrestricted © Siemens AG 20XX</a:t>
            </a:r>
            <a:endParaRPr lang="en-US" sz="1000" b="1" noProof="0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>
            <p:custDataLst>
              <p:tags r:id="rId3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3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3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Author / Department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13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 dirty="0"/>
              <a:t>Create Smarter Industrial </a:t>
            </a:r>
            <a:r>
              <a:rPr lang="en-US" dirty="0"/>
              <a:t>Environment by Integrating Domains with Web of Things Approach</a:t>
            </a:r>
            <a:endParaRPr lang="en-US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AA3F31-D45A-45B3-B393-253D8E35DFED}"/>
              </a:ext>
            </a:extLst>
          </p:cNvPr>
          <p:cNvSpPr txBox="1"/>
          <p:nvPr/>
        </p:nvSpPr>
        <p:spPr>
          <a:xfrm>
            <a:off x="626566" y="6237312"/>
            <a:ext cx="11571783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 err="1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Authors</a:t>
            </a:r>
            <a:r>
              <a:rPr lang="de-DE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 Michele Blank, Aparna Saisree Thuluva, Hassib Belhaj Hassine, Thomas Stockner, Haifa Lahbaiel, Sebastian Kaebisch </a:t>
            </a:r>
            <a:endParaRPr lang="de-DE" sz="1200" dirty="0">
              <a:solidFill>
                <a:schemeClr val="tx1"/>
              </a:solidFill>
              <a:ea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E-Mail: michele.blank@siemens.com, aparna.thuluva@siemens.com, hassib.belhaj_hassine@siemens.com</a:t>
            </a:r>
            <a:r>
              <a:rPr lang="de-DE" sz="1200" dirty="0">
                <a:solidFill>
                  <a:schemeClr val="tx1"/>
                </a:solidFill>
                <a:ea typeface="Arial Unicode MS" panose="020B0604020202020204" pitchFamily="34" charset="-128"/>
              </a:rPr>
              <a:t>, </a:t>
            </a:r>
            <a:r>
              <a:rPr lang="de-DE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sebastian.kaebisch@siemens.com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35CE9A-DA43-4BF6-9543-284AC044609E}"/>
              </a:ext>
            </a:extLst>
          </p:cNvPr>
          <p:cNvSpPr txBox="1"/>
          <p:nvPr/>
        </p:nvSpPr>
        <p:spPr>
          <a:xfrm>
            <a:off x="837635" y="2334488"/>
            <a:ext cx="5981620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Plug and Play of energy monitoring device into industrial plant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Control plant operation based on HVAC monitoring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Simplified onboarding of HVAC controller to Cloud</a:t>
            </a:r>
            <a:endParaRPr lang="en-US" sz="16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ea typeface="Arial Unicode M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F253ED-1923-4A19-9D19-107186E374C0}"/>
              </a:ext>
            </a:extLst>
          </p:cNvPr>
          <p:cNvSpPr txBox="1"/>
          <p:nvPr/>
        </p:nvSpPr>
        <p:spPr>
          <a:xfrm>
            <a:off x="7755359" y="2334448"/>
            <a:ext cx="3958804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Retrieving data from heterogenous sources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Integration of data from Modbus, HTTP, BACnet, </a:t>
            </a:r>
            <a:r>
              <a:rPr lang="en-US" sz="1600" dirty="0" err="1">
                <a:solidFill>
                  <a:srgbClr val="00646E"/>
                </a:solidFill>
                <a:ea typeface="Arial Unicode MS"/>
              </a:rPr>
              <a:t>CoAP</a:t>
            </a:r>
            <a:r>
              <a:rPr lang="en-US" sz="1600" dirty="0">
                <a:solidFill>
                  <a:srgbClr val="00646E"/>
                </a:solidFill>
                <a:ea typeface="Arial Unicode MS"/>
              </a:rPr>
              <a:t> and OPC UA protocols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646E"/>
              </a:solidFill>
              <a:ea typeface="Arial Unicode M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73ED507-A889-4016-A643-B14727B26C9E}"/>
              </a:ext>
            </a:extLst>
          </p:cNvPr>
          <p:cNvSpPr txBox="1"/>
          <p:nvPr/>
        </p:nvSpPr>
        <p:spPr>
          <a:xfrm>
            <a:off x="7755358" y="4077072"/>
            <a:ext cx="3888433" cy="10402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Simplified Brown-field integration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Plug and Play of devices made easy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Bigger developer community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Web tools, e.g., Node-RED can be used for WoT application development</a:t>
            </a:r>
          </a:p>
        </p:txBody>
      </p:sp>
      <p:grpSp>
        <p:nvGrpSpPr>
          <p:cNvPr id="44" name="Group 33">
            <a:extLst>
              <a:ext uri="{FF2B5EF4-FFF2-40B4-BE49-F238E27FC236}">
                <a16:creationId xmlns:a16="http://schemas.microsoft.com/office/drawing/2014/main" id="{0C6DA1AF-DED4-4F4C-829C-05A077B4CDB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45" name="AutoShape 32">
              <a:extLst>
                <a:ext uri="{FF2B5EF4-FFF2-40B4-BE49-F238E27FC236}">
                  <a16:creationId xmlns:a16="http://schemas.microsoft.com/office/drawing/2014/main" id="{BF02AAAB-9D1D-4C0B-A2CB-8BDF86600C1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F3A4D967-F455-42C7-9875-7AA1F2558A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45327EB-59E5-4FC5-B41B-6FE350235D7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4E9B8A80-5578-4E6E-ACE7-DD976C497A1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8E7950DB-F95B-41AE-8436-143AA6744D8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2874CC4-4714-4AC8-8DEE-F8BA8352D21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230CD6EC-191B-46CF-AFF0-839A40851AE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B5263750-045D-428E-B348-11066234694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3B496F6-A8BE-4153-AC68-9C5BBAE8692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7C305D8-399B-45F3-B1FE-146F489AAA9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ECF0431D-9B52-43D2-B760-030803F4F48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E14F43C5-94E7-4C91-A9A6-D1E124C605B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840CB15A-8E3D-448C-933D-3FFB548953E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5A11B13F-80C6-47D3-AC58-DA119E0F72D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C097375D-6212-451B-A683-EAC6F6BBD34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8B4F641E-3A16-4D35-A1E1-A974886A22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DEA3DC47-5494-4922-96E1-E94C68331F2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6186AD99-C62F-4C9A-8FE9-FBC011DE8F5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4A4F6A07-7C4D-4361-8693-D6DD47BBFD3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E361120E-B2D6-4321-A183-BE7C6F0F984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6EDF12F9-AA52-4B10-9F58-119D28E4179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542ACDA-19E4-4234-A8DD-A8259ABF6C8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650D26A2-9101-4F62-86C9-301FC58C079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F7DDBF15-E83E-4BBE-9DB1-3158C7BA614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E0BDB9B2-5B34-4FAC-9B17-F67BA4654A9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23BEBC8E-59BF-44BB-B6F3-031CA18D701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71" name="Freeform 59">
              <a:extLst>
                <a:ext uri="{FF2B5EF4-FFF2-40B4-BE49-F238E27FC236}">
                  <a16:creationId xmlns:a16="http://schemas.microsoft.com/office/drawing/2014/main" id="{3D619750-02BB-4658-8BD1-CBD30C56402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247D4B4-5AD5-4D13-9595-3FF47426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23" y="3177099"/>
            <a:ext cx="4521056" cy="26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14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EE4P_STYLE_ID" val="0094a0fc-8a1b-4192-8ebf-9581f2ebffa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  <a:extLst>
    <a:ext uri="{05A4C25C-085E-4340-85A3-A5531E510DB2}">
      <thm15:themeFamily xmlns:thm15="http://schemas.microsoft.com/office/thememl/2012/main" name="Präsentation3" id="{CA1D5123-D62E-41FE-B479-55DDD94175F0}" vid="{32D78D03-C58C-49CB-9A13-98C07ECF1448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/>
</file>

<file path=customXml/item2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572FBA73-6DBF-45DA-8282-9342320CFAB0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Siemens 2017 – 16:9</vt:lpstr>
      <vt:lpstr>Create Smarter Industrial Environment by Integrating Domains with Web of Things Approach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Smarter Industrial Environment by Integrating Domains with Web of Things Approach</dc:title>
  <dc:creator>Friedrich, Regina (CM TL IN)</dc:creator>
  <cp:keywords>C_Unrestricted</cp:keywords>
  <cp:lastModifiedBy>Thuluva, Aparna Saisree (CT RDA IOT EWT-DE)</cp:lastModifiedBy>
  <cp:revision>51</cp:revision>
  <cp:lastPrinted>2017-05-16T13:00:22Z</cp:lastPrinted>
  <dcterms:created xsi:type="dcterms:W3CDTF">2019-05-20T09:02:38Z</dcterms:created>
  <dcterms:modified xsi:type="dcterms:W3CDTF">2019-05-29T08:53:16Z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  <property fmtid="{D5CDD505-2E9C-101B-9397-08002B2CF9AE}" pid="6" name="Document Confidentiality">
    <vt:lpwstr>Unrestricted</vt:lpwstr>
  </property>
  <property fmtid="{D5CDD505-2E9C-101B-9397-08002B2CF9AE}" pid="7" name="sodocoClasLang">
    <vt:lpwstr>Unrestricted</vt:lpwstr>
  </property>
  <property fmtid="{D5CDD505-2E9C-101B-9397-08002B2CF9AE}" pid="8" name="sodocoClasLangId">
    <vt:i4>0</vt:i4>
  </property>
  <property fmtid="{D5CDD505-2E9C-101B-9397-08002B2CF9AE}" pid="9" name="sodocoClasId">
    <vt:i4>0</vt:i4>
  </property>
</Properties>
</file>