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31" r:id="rId6"/>
    <p:sldId id="381" r:id="rId7"/>
    <p:sldId id="348" r:id="rId8"/>
    <p:sldId id="352" r:id="rId9"/>
    <p:sldId id="354" r:id="rId10"/>
    <p:sldId id="365" r:id="rId11"/>
    <p:sldId id="366" r:id="rId12"/>
    <p:sldId id="367" r:id="rId13"/>
    <p:sldId id="368" r:id="rId14"/>
    <p:sldId id="380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9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7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n Eriksson" initials="" lastIdx="19" clrIdx="0"/>
  <p:cmAuthor id="1" name="Sara" initials="S" lastIdx="1" clrIdx="1"/>
  <p:cmAuthor id="2" name="Gudbjörn Valgeirsson" initials="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2874" autoAdjust="0"/>
  </p:normalViewPr>
  <p:slideViewPr>
    <p:cSldViewPr snapToGrid="0" showGuides="1">
      <p:cViewPr varScale="1">
        <p:scale>
          <a:sx n="76" d="100"/>
          <a:sy n="76" d="100"/>
        </p:scale>
        <p:origin x="1296" y="96"/>
      </p:cViewPr>
      <p:guideLst>
        <p:guide orient="horz" pos="3217"/>
        <p:guide pos="2823"/>
      </p:guideLst>
    </p:cSldViewPr>
  </p:slideViewPr>
  <p:outlineViewPr>
    <p:cViewPr>
      <p:scale>
        <a:sx n="33" d="100"/>
        <a:sy n="33" d="100"/>
      </p:scale>
      <p:origin x="0" y="241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30" d="100"/>
          <a:sy n="130" d="100"/>
        </p:scale>
        <p:origin x="-34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cat>
            <c:strRef>
              <c:f>Sheet1!$A$2:$A$5</c:f>
              <c:strCache>
                <c:ptCount val="4"/>
                <c:pt idx="0">
                  <c:v>Smart Card Basics</c:v>
                </c:pt>
                <c:pt idx="1">
                  <c:v>GlobalPlatform Access Control</c:v>
                </c:pt>
                <c:pt idx="2">
                  <c:v>Trusted applications</c:v>
                </c:pt>
                <c:pt idx="3">
                  <c:v>Domain binding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1F8A7-6E6A-42FE-8EAD-78C4BAC68739}" type="datetimeFigureOut">
              <a:rPr lang="en-GB" smtClean="0">
                <a:latin typeface="Arial"/>
              </a:rPr>
              <a:pPr/>
              <a:t>26/04/2016</a:t>
            </a:fld>
            <a:endParaRPr lang="en-GB" dirty="0">
              <a:latin typeface="Arial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F07BD-42F8-4017-B116-C36AA9D7F345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755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1C9F311-C1E1-4AC3-835C-FACF63D51A9F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1380FAC-95FA-47B0-A6A6-2FBFA70FDE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1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3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PIN: delegates control to user</a:t>
            </a:r>
          </a:p>
          <a:p>
            <a:r>
              <a:rPr lang="en-US" dirty="0" smtClean="0"/>
              <a:t>Secure Messaging: only authorized parties can access card content.</a:t>
            </a:r>
            <a:r>
              <a:rPr lang="en-US" baseline="0" dirty="0" smtClean="0"/>
              <a:t> 1 or N security domains/keys</a:t>
            </a:r>
          </a:p>
          <a:p>
            <a:r>
              <a:rPr lang="en-US" baseline="0" dirty="0" smtClean="0"/>
              <a:t>GP AC: for larger numbers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parties (well adapted for the web), white list of authorized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9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 in May 2012</a:t>
            </a:r>
          </a:p>
          <a:p>
            <a:r>
              <a:rPr lang="en-US" dirty="0" smtClean="0"/>
              <a:t>Today</a:t>
            </a:r>
            <a:r>
              <a:rPr lang="en-US" baseline="0" dirty="0" smtClean="0"/>
              <a:t> (sept 2015):</a:t>
            </a:r>
            <a:r>
              <a:rPr lang="en-US" dirty="0" smtClean="0"/>
              <a:t> v1.1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privilege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white </a:t>
            </a:r>
            <a:r>
              <a:rPr lang="fr-FR" dirty="0" err="1" smtClean="0"/>
              <a:t>listed</a:t>
            </a:r>
            <a:r>
              <a:rPr lang="fr-FR" dirty="0" smtClean="0"/>
              <a:t> in GP AC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5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7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Existing standards for native applications:</a:t>
            </a:r>
          </a:p>
          <a:p>
            <a:r>
              <a:rPr lang="en-US" sz="2000" dirty="0" smtClean="0"/>
              <a:t>- PS/SC v1 in 1997</a:t>
            </a:r>
          </a:p>
          <a:p>
            <a:r>
              <a:rPr lang="en-US" sz="2000" dirty="0" smtClean="0"/>
              <a:t>- OMAPI:</a:t>
            </a:r>
            <a:r>
              <a:rPr lang="en-US" sz="2000" baseline="0" dirty="0" smtClean="0"/>
              <a:t> v1 in 2011, v3.1 in 2015</a:t>
            </a:r>
          </a:p>
          <a:p>
            <a:pPr marL="342900" indent="-342900">
              <a:buFontTx/>
              <a:buChar char="-"/>
            </a:pPr>
            <a:r>
              <a:rPr lang="en-US" sz="2000" baseline="0" dirty="0" smtClean="0"/>
              <a:t>Win10</a:t>
            </a:r>
          </a:p>
          <a:p>
            <a:pPr marL="0" indent="0">
              <a:buFontTx/>
              <a:buNone/>
            </a:pPr>
            <a:r>
              <a:rPr lang="en-US" sz="2000" baseline="0" dirty="0" smtClean="0"/>
              <a:t>API fragmentation across platforms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1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Open Web Platform proposes </a:t>
            </a:r>
            <a:r>
              <a:rPr lang="en-US" noProof="0" dirty="0" smtClean="0"/>
              <a:t>uniform</a:t>
            </a:r>
            <a:r>
              <a:rPr lang="en-US" dirty="0" smtClean="0"/>
              <a:t> cross-platform APIs</a:t>
            </a:r>
          </a:p>
          <a:p>
            <a:r>
              <a:rPr lang="en-US" dirty="0" smtClean="0"/>
              <a:t>Across platforms and communication interfaces</a:t>
            </a:r>
          </a:p>
          <a:p>
            <a:r>
              <a:rPr lang="en-US" dirty="0" smtClean="0"/>
              <a:t>Due to secure nature of secure elements, we need to define</a:t>
            </a:r>
            <a:r>
              <a:rPr lang="en-US" baseline="0" dirty="0" smtClean="0"/>
              <a:t> a proper access control mechanism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Access Control?</a:t>
            </a:r>
          </a:p>
          <a:p>
            <a:r>
              <a:rPr lang="en-US" baseline="0" dirty="0" smtClean="0"/>
              <a:t>Web is open, while </a:t>
            </a:r>
            <a:r>
              <a:rPr lang="en-US" dirty="0" smtClean="0"/>
              <a:t>secure element</a:t>
            </a:r>
            <a:r>
              <a:rPr lang="en-US" baseline="0" dirty="0" smtClean="0"/>
              <a:t> is closed, usually very restricted. 1-to-1.</a:t>
            </a:r>
          </a:p>
          <a:p>
            <a:r>
              <a:rPr lang="en-US" baseline="0" dirty="0" smtClean="0"/>
              <a:t>We don’t want anybody access to SE, because it contains secrets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5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6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models that do not fit immediately.</a:t>
            </a:r>
          </a:p>
          <a:p>
            <a:r>
              <a:rPr lang="en-US" baseline="0" dirty="0" smtClean="0"/>
              <a:t>We’ll look at both of them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73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Permission: delegates control to user,</a:t>
            </a:r>
            <a:r>
              <a:rPr lang="en-US" baseline="0" dirty="0" smtClean="0"/>
              <a:t> for local resources only.</a:t>
            </a:r>
            <a:r>
              <a:rPr lang="en-US" dirty="0" smtClean="0"/>
              <a:t> Not enough for value added services.</a:t>
            </a:r>
          </a:p>
          <a:p>
            <a:r>
              <a:rPr lang="en-US" dirty="0" smtClean="0"/>
              <a:t>SOP: One could</a:t>
            </a:r>
            <a:r>
              <a:rPr lang="en-US" baseline="0" dirty="0" smtClean="0"/>
              <a:t> consider </a:t>
            </a:r>
            <a:r>
              <a:rPr lang="en-US" dirty="0" err="1" smtClean="0"/>
              <a:t>eID</a:t>
            </a:r>
            <a:r>
              <a:rPr lang="en-US" dirty="0" smtClean="0"/>
              <a:t> domain-less, they can be presented to many parties to prove one’s identity.</a:t>
            </a:r>
            <a:r>
              <a:rPr lang="en-US" baseline="0" dirty="0" smtClean="0"/>
              <a:t> Cross-origin per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1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FIDO: SOP compliant</a:t>
            </a:r>
            <a:r>
              <a:rPr lang="en-US" baseline="0" dirty="0" smtClean="0"/>
              <a:t> by design. Hardcoded in the protocol.</a:t>
            </a:r>
          </a:p>
          <a:p>
            <a:r>
              <a:rPr lang="en-US" baseline="0" dirty="0" smtClean="0"/>
              <a:t>  the </a:t>
            </a:r>
            <a:r>
              <a:rPr lang="en-US" dirty="0" err="1" smtClean="0"/>
              <a:t>fido</a:t>
            </a:r>
            <a:r>
              <a:rPr lang="en-US" dirty="0" smtClean="0"/>
              <a:t> authenticator </a:t>
            </a:r>
            <a:r>
              <a:rPr lang="en-US" baseline="0" dirty="0" smtClean="0"/>
              <a:t>belongs to the user, not the main model for </a:t>
            </a:r>
            <a:r>
              <a:rPr lang="en-US" dirty="0" smtClean="0"/>
              <a:t>secure element</a:t>
            </a:r>
            <a:r>
              <a:rPr lang="en-US" baseline="0" dirty="0" smtClean="0"/>
              <a:t>s</a:t>
            </a:r>
          </a:p>
          <a:p>
            <a:r>
              <a:rPr lang="en-US" baseline="0" dirty="0" smtClean="0"/>
              <a:t>Usually: the </a:t>
            </a:r>
            <a:r>
              <a:rPr lang="en-US" dirty="0" smtClean="0"/>
              <a:t>secure element </a:t>
            </a:r>
            <a:r>
              <a:rPr lang="en-US" baseline="0" dirty="0" smtClean="0"/>
              <a:t>belongs to the emitter, and usage of the credentials it stores my be restricted to this emitter only</a:t>
            </a:r>
          </a:p>
          <a:p>
            <a:r>
              <a:rPr lang="en-US" baseline="0" dirty="0" smtClean="0"/>
              <a:t>Delegation: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eGov</a:t>
            </a:r>
            <a:r>
              <a:rPr lang="en-US" baseline="0" dirty="0" smtClean="0"/>
              <a:t>, but could also be used in payment, or ticketing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0FAC-95FA-47B0-A6A6-2FBFA70FDE6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8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Name, Title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Date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34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10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8000" indent="-198000">
              <a:buSzPct val="100000"/>
              <a:buFontTx/>
              <a:buBlip>
                <a:blip r:embed="rId2"/>
              </a:buBlip>
              <a:defRPr/>
            </a:lvl1pPr>
            <a:lvl2pPr marL="409575" indent="-200025">
              <a:buSzPct val="100000"/>
              <a:buFontTx/>
              <a:buBlip>
                <a:blip r:embed="rId2"/>
              </a:buBlip>
              <a:defRPr/>
            </a:lvl2pPr>
            <a:lvl3pPr marL="609600" indent="-190500">
              <a:buSzPct val="100000"/>
              <a:buFontTx/>
              <a:buBlip>
                <a:blip r:embed="rId2"/>
              </a:buBlip>
              <a:defRPr/>
            </a:lvl3pPr>
            <a:lvl4pPr marL="800100" indent="-198438">
              <a:buSzPct val="100000"/>
              <a:buFontTx/>
              <a:buBlip>
                <a:blip r:embed="rId2"/>
              </a:buBlip>
              <a:defRPr/>
            </a:lvl4pPr>
            <a:lvl5pPr marL="1009650" indent="-200025">
              <a:buSzPct val="100000"/>
              <a:buFontTx/>
              <a:buBlip>
                <a:blip r:embed="rId2"/>
              </a:buBlip>
              <a:defRPr/>
            </a:lvl5pPr>
            <a:lvl6pPr marL="1200150" indent="-190500">
              <a:buSzPct val="100000"/>
              <a:buFontTx/>
              <a:buBlip>
                <a:blip r:embed="rId2"/>
              </a:buBlip>
              <a:defRPr/>
            </a:lvl6pPr>
            <a:lvl7pPr marL="1404938" indent="-195263">
              <a:buSzPct val="100000"/>
              <a:buFontTx/>
              <a:buBlip>
                <a:blip r:embed="rId2"/>
              </a:buBlip>
              <a:defRPr/>
            </a:lvl7pPr>
            <a:lvl8pPr marL="1619250" indent="-209550">
              <a:buSzPct val="100000"/>
              <a:buFontTx/>
              <a:buBlip>
                <a:blip r:embed="rId2"/>
              </a:buBlip>
              <a:defRPr/>
            </a:lvl8pPr>
          </a:lstStyle>
          <a:p>
            <a:pPr lvl="0"/>
            <a:r>
              <a:rPr lang="en-US" noProof="0" smtClean="0"/>
              <a:t>First level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  <a:p>
            <a:pPr lvl="5"/>
            <a:r>
              <a:rPr lang="en-US" noProof="0" smtClean="0"/>
              <a:t>Sixth level</a:t>
            </a:r>
          </a:p>
          <a:p>
            <a:pPr lvl="6"/>
            <a:r>
              <a:rPr lang="en-US" noProof="0" smtClean="0"/>
              <a:t>Seventh level</a:t>
            </a:r>
          </a:p>
          <a:p>
            <a:pPr lvl="7"/>
            <a:r>
              <a:rPr lang="en-US" noProof="0" smtClean="0"/>
              <a:t>Eigth level</a:t>
            </a:r>
          </a:p>
        </p:txBody>
      </p:sp>
    </p:spTree>
    <p:extLst>
      <p:ext uri="{BB962C8B-B14F-4D97-AF65-F5344CB8AC3E}">
        <p14:creationId xmlns:p14="http://schemas.microsoft.com/office/powerpoint/2010/main" val="167704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5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0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endParaRPr lang="en-US" noProof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7792140" y="6307138"/>
            <a:ext cx="954531" cy="3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Gemalto_Skugga_PPT_2.png"/>
          <p:cNvPicPr>
            <a:picLocks noChangeAspect="1"/>
          </p:cNvPicPr>
          <p:nvPr userDrawn="1"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cxnSp>
        <p:nvCxnSpPr>
          <p:cNvPr id="20" name="Rak 4"/>
          <p:cNvCxnSpPr/>
          <p:nvPr userDrawn="1"/>
        </p:nvCxnSpPr>
        <p:spPr>
          <a:xfrm>
            <a:off x="718061" y="6488771"/>
            <a:ext cx="0" cy="10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22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94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755097" y="1221690"/>
            <a:ext cx="3743471" cy="4909236"/>
          </a:xfrm>
          <a:ln w="53975" cap="sq">
            <a:solidFill>
              <a:schemeClr val="bg1"/>
            </a:solidFill>
            <a:prstDash val="solid"/>
            <a:miter lim="800000"/>
          </a:ln>
          <a:effectLst>
            <a:outerShdw blurRad="76200" dist="12700" dir="12000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 smtClean="0"/>
              <a:t>Image</a:t>
            </a:r>
            <a:endParaRPr lang="en-US" noProof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2" hasCustomPrompt="1"/>
          </p:nvPr>
        </p:nvSpPr>
        <p:spPr>
          <a:xfrm>
            <a:off x="4660900" y="1210930"/>
            <a:ext cx="3730625" cy="4919996"/>
          </a:xfrm>
        </p:spPr>
        <p:txBody>
          <a:bodyPr/>
          <a:lstStyle>
            <a:lvl1pPr marL="198000" indent="-198000">
              <a:buSzPct val="100000"/>
              <a:buFontTx/>
              <a:buBlip>
                <a:blip r:embed="rId2"/>
              </a:buBlip>
              <a:defRPr/>
            </a:lvl1pPr>
            <a:lvl2pPr marL="409575" indent="-200025">
              <a:buSzPct val="100000"/>
              <a:buFontTx/>
              <a:buBlip>
                <a:blip r:embed="rId2"/>
              </a:buBlip>
              <a:defRPr/>
            </a:lvl2pPr>
            <a:lvl3pPr marL="609600" indent="-190500">
              <a:buSzPct val="100000"/>
              <a:buFontTx/>
              <a:buBlip>
                <a:blip r:embed="rId2"/>
              </a:buBlip>
              <a:defRPr/>
            </a:lvl3pPr>
            <a:lvl4pPr marL="800100" indent="-198438">
              <a:buSzPct val="100000"/>
              <a:buFontTx/>
              <a:buBlip>
                <a:blip r:embed="rId2"/>
              </a:buBlip>
              <a:defRPr/>
            </a:lvl4pPr>
            <a:lvl5pPr marL="1009650" indent="-200025">
              <a:buSzPct val="100000"/>
              <a:buFontTx/>
              <a:buBlip>
                <a:blip r:embed="rId2"/>
              </a:buBlip>
              <a:defRPr/>
            </a:lvl5pPr>
            <a:lvl6pPr marL="1009650" indent="0">
              <a:buSzPct val="100000"/>
              <a:buFontTx/>
              <a:buNone/>
              <a:defRPr/>
            </a:lvl6pPr>
            <a:lvl7pPr marL="1209675" indent="0">
              <a:buNone/>
              <a:defRPr/>
            </a:lvl7pPr>
          </a:lstStyle>
          <a:p>
            <a:pPr lvl="0"/>
            <a:r>
              <a:rPr lang="en-US" noProof="0" smtClean="0"/>
              <a:t>First level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753422" y="439794"/>
            <a:ext cx="7578858" cy="484960"/>
          </a:xfrm>
        </p:spPr>
        <p:txBody>
          <a:bodyPr/>
          <a:lstStyle/>
          <a:p>
            <a:r>
              <a:rPr lang="en-US" noProof="0" smtClean="0"/>
              <a:t>Click to add text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615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47" y="1211974"/>
            <a:ext cx="3730625" cy="4924859"/>
          </a:xfrm>
        </p:spPr>
        <p:txBody>
          <a:bodyPr/>
          <a:lstStyle>
            <a:lvl1pPr marL="198000" indent="-198000">
              <a:buSzPct val="100000"/>
              <a:buFontTx/>
              <a:buBlip>
                <a:blip r:embed="rId2"/>
              </a:buBlip>
              <a:defRPr/>
            </a:lvl1pPr>
            <a:lvl2pPr marL="409575" indent="-200025">
              <a:buSzPct val="100000"/>
              <a:buFontTx/>
              <a:buBlip>
                <a:blip r:embed="rId2"/>
              </a:buBlip>
              <a:defRPr/>
            </a:lvl2pPr>
            <a:lvl3pPr marL="609600" indent="-190500">
              <a:buSzPct val="100000"/>
              <a:buFontTx/>
              <a:buBlip>
                <a:blip r:embed="rId2"/>
              </a:buBlip>
              <a:defRPr/>
            </a:lvl3pPr>
            <a:lvl4pPr marL="800100" indent="-198438">
              <a:buSzPct val="100000"/>
              <a:buFontTx/>
              <a:buBlip>
                <a:blip r:embed="rId2"/>
              </a:buBlip>
              <a:defRPr/>
            </a:lvl4pPr>
            <a:lvl5pPr marL="1009650" indent="-200025">
              <a:buSzPct val="100000"/>
              <a:buFontTx/>
              <a:buBlip>
                <a:blip r:embed="rId2"/>
              </a:buBlip>
              <a:defRPr/>
            </a:lvl5pPr>
            <a:lvl6pPr marL="1009650" indent="0">
              <a:buSzPct val="100000"/>
              <a:buFontTx/>
              <a:buNone/>
              <a:defRPr/>
            </a:lvl6pPr>
            <a:lvl7pPr marL="1209675" indent="0">
              <a:buNone/>
              <a:defRPr/>
            </a:lvl7pPr>
          </a:lstStyle>
          <a:p>
            <a:pPr lvl="0"/>
            <a:r>
              <a:rPr lang="en-US" noProof="0" smtClean="0"/>
              <a:t>First level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" name="Rubrik 1"/>
          <p:cNvSpPr>
            <a:spLocks noGrp="1"/>
          </p:cNvSpPr>
          <p:nvPr>
            <p:ph type="title" hasCustomPrompt="1"/>
          </p:nvPr>
        </p:nvSpPr>
        <p:spPr>
          <a:xfrm>
            <a:off x="753422" y="439794"/>
            <a:ext cx="7578858" cy="484960"/>
          </a:xfrm>
        </p:spPr>
        <p:txBody>
          <a:bodyPr/>
          <a:lstStyle/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7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4653458" y="1216838"/>
            <a:ext cx="3743471" cy="4914088"/>
          </a:xfrm>
          <a:ln w="53975" cap="sq">
            <a:solidFill>
              <a:schemeClr val="bg1"/>
            </a:solidFill>
            <a:prstDash val="solid"/>
            <a:miter lim="800000"/>
          </a:ln>
          <a:effectLst>
            <a:outerShdw blurRad="76200" dist="12700" dir="12000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noProof="0" smtClean="0"/>
              <a:t>Image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923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9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755097" y="1222744"/>
            <a:ext cx="7632492" cy="4908181"/>
          </a:xfrm>
          <a:ln w="53975" cap="sq">
            <a:solidFill>
              <a:schemeClr val="bg1"/>
            </a:solidFill>
            <a:prstDash val="solid"/>
            <a:miter lim="800000"/>
          </a:ln>
          <a:effectLst>
            <a:outerShdw blurRad="76200" dist="12700" dir="12000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sv-SE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8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38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3681640" y="28527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93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190" y="6381612"/>
            <a:ext cx="954531" cy="2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First level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  <a:p>
            <a:pPr lvl="5"/>
            <a:r>
              <a:rPr lang="en-US" noProof="0" smtClean="0"/>
              <a:t>Sixth level</a:t>
            </a:r>
          </a:p>
          <a:p>
            <a:pPr lvl="6"/>
            <a:r>
              <a:rPr lang="en-US" noProof="0" smtClean="0"/>
              <a:t>Seventh level</a:t>
            </a:r>
          </a:p>
          <a:p>
            <a:pPr lvl="7"/>
            <a:r>
              <a:rPr lang="en-US" noProof="0" smtClean="0"/>
              <a:t>Eigth level</a:t>
            </a:r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3"/>
          </p:nvPr>
        </p:nvSpPr>
        <p:spPr>
          <a:xfrm>
            <a:off x="781080" y="6447328"/>
            <a:ext cx="2813769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Footer, 20xx-xx-xx</a:t>
            </a:r>
            <a:endParaRPr lang="en-US" dirty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6908" y="6448383"/>
            <a:ext cx="266700" cy="157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1000" smtClean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1DD069B-AC54-4A5D-8190-A1CB62E1E50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Rak 4"/>
          <p:cNvCxnSpPr/>
          <p:nvPr userDrawn="1"/>
        </p:nvCxnSpPr>
        <p:spPr>
          <a:xfrm>
            <a:off x="718061" y="6488771"/>
            <a:ext cx="0" cy="10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6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FA821E"/>
          </a:solidFill>
          <a:latin typeface="Arial"/>
          <a:ea typeface="+mj-ea"/>
          <a:cs typeface="Helvetica" pitchFamily="34" charset="0"/>
        </a:defRPr>
      </a:lvl1pPr>
    </p:titleStyle>
    <p:bodyStyle>
      <a:lvl1pPr marL="198000" indent="-198000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sz="2000" kern="1200" baseline="0">
          <a:solidFill>
            <a:schemeClr val="tx1"/>
          </a:solidFill>
          <a:latin typeface="Arial"/>
          <a:ea typeface="+mn-ea"/>
          <a:cs typeface="Helvetica" pitchFamily="34" charset="0"/>
        </a:defRPr>
      </a:lvl1pPr>
      <a:lvl2pPr marL="409575" indent="-200025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sz="1800" kern="1200">
          <a:solidFill>
            <a:schemeClr val="tx1"/>
          </a:solidFill>
          <a:latin typeface="Arial"/>
          <a:ea typeface="+mn-ea"/>
          <a:cs typeface="Helvetica" pitchFamily="34" charset="0"/>
        </a:defRPr>
      </a:lvl2pPr>
      <a:lvl3pPr marL="609600" indent="-190500" algn="l" defTabSz="914400" rtl="0" eaLnBrk="1" latinLnBrk="0" hangingPunct="1">
        <a:lnSpc>
          <a:spcPct val="100000"/>
        </a:lnSpc>
        <a:spcBef>
          <a:spcPts val="336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sz="1600" kern="1200">
          <a:solidFill>
            <a:schemeClr val="tx1"/>
          </a:solidFill>
          <a:latin typeface="Arial"/>
          <a:ea typeface="+mn-ea"/>
          <a:cs typeface="Helvetica" pitchFamily="34" charset="0"/>
        </a:defRPr>
      </a:lvl3pPr>
      <a:lvl4pPr marL="800100" indent="-198438" algn="l" defTabSz="914400" rtl="0" eaLnBrk="1" latinLnBrk="0" hangingPunct="1">
        <a:lnSpc>
          <a:spcPct val="100000"/>
        </a:lnSpc>
        <a:spcBef>
          <a:spcPts val="288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sz="1400" kern="1200">
          <a:solidFill>
            <a:schemeClr val="tx1"/>
          </a:solidFill>
          <a:latin typeface="Arial"/>
          <a:ea typeface="+mn-ea"/>
          <a:cs typeface="Helvetica" pitchFamily="34" charset="0"/>
        </a:defRPr>
      </a:lvl4pPr>
      <a:lvl5pPr marL="1009650" indent="-200025" algn="l" defTabSz="914400" rtl="0" eaLnBrk="1" latinLnBrk="0" hangingPunct="1">
        <a:lnSpc>
          <a:spcPct val="100000"/>
        </a:lnSpc>
        <a:spcBef>
          <a:spcPts val="288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lang="sv-SE" sz="1200" kern="1200" dirty="0" smtClean="0">
          <a:solidFill>
            <a:schemeClr val="tx1"/>
          </a:solidFill>
          <a:latin typeface="Arial"/>
          <a:ea typeface="+mn-ea"/>
          <a:cs typeface="Helvetica" pitchFamily="34" charset="0"/>
        </a:defRPr>
      </a:lvl5pPr>
      <a:lvl6pPr marL="1200150" indent="-190500" algn="l" defTabSz="914400" rtl="0" eaLnBrk="1" latinLnBrk="0" hangingPunct="1">
        <a:lnSpc>
          <a:spcPct val="100000"/>
        </a:lnSpc>
        <a:spcBef>
          <a:spcPts val="288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tabLst/>
        <a:defRPr sz="1200" kern="1200" baseline="0">
          <a:solidFill>
            <a:schemeClr val="tx1"/>
          </a:solidFill>
          <a:latin typeface="Arial"/>
          <a:ea typeface="+mn-ea"/>
          <a:cs typeface="Helvetica" pitchFamily="34" charset="0"/>
        </a:defRPr>
      </a:lvl6pPr>
      <a:lvl7pPr marL="1404938" indent="-195263" algn="l" defTabSz="914400" rtl="0" eaLnBrk="1" latinLnBrk="0" hangingPunct="1">
        <a:lnSpc>
          <a:spcPct val="100000"/>
        </a:lnSpc>
        <a:spcBef>
          <a:spcPts val="288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sz="1200" kern="1200" baseline="0">
          <a:solidFill>
            <a:schemeClr val="tx1"/>
          </a:solidFill>
          <a:latin typeface="Arial"/>
          <a:ea typeface="+mn-ea"/>
          <a:cs typeface="+mn-cs"/>
        </a:defRPr>
      </a:lvl7pPr>
      <a:lvl8pPr marL="1619250" indent="-209550" algn="l" defTabSz="914400" rtl="0" eaLnBrk="1" latinLnBrk="0" hangingPunct="1">
        <a:lnSpc>
          <a:spcPct val="100000"/>
        </a:lnSpc>
        <a:spcBef>
          <a:spcPts val="288"/>
        </a:spcBef>
        <a:spcAft>
          <a:spcPts val="0"/>
        </a:spcAft>
        <a:buClr>
          <a:schemeClr val="tx2"/>
        </a:buClr>
        <a:buSzPct val="100000"/>
        <a:buFontTx/>
        <a:buBlip>
          <a:blip r:embed="rId11"/>
        </a:buBlip>
        <a:defRPr sz="1200" kern="1200">
          <a:solidFill>
            <a:schemeClr val="tx1"/>
          </a:solidFill>
          <a:latin typeface="Arial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opoto.github.io/secure-element/" TargetMode="External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globalplatform.github.io/WebApis-for-SE/doc/" TargetMode="External"/><Relationship Id="rId4" Type="http://schemas.openxmlformats.org/officeDocument/2006/relationships/hyperlink" Target="https://github.com/globalplatfor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lobalplatform.org/specificationsdevice.asp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878204"/>
            <a:ext cx="5492750" cy="1581275"/>
          </a:xfrm>
        </p:spPr>
        <p:txBody>
          <a:bodyPr/>
          <a:lstStyle/>
          <a:p>
            <a:r>
              <a:rPr lang="en-US" dirty="0" smtClean="0"/>
              <a:t>Hardware-based secure services</a:t>
            </a:r>
            <a:br>
              <a:rPr lang="en-US" dirty="0" smtClean="0"/>
            </a:br>
            <a:r>
              <a:rPr lang="en-US" dirty="0" smtClean="0"/>
              <a:t>past and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867400"/>
            <a:ext cx="5963394" cy="3657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Olivier POTONNIEE, </a:t>
            </a:r>
            <a:r>
              <a:rPr lang="en-US" dirty="0" err="1" smtClean="0"/>
              <a:t>Aurélien</a:t>
            </a:r>
            <a:r>
              <a:rPr lang="en-US" dirty="0" smtClean="0"/>
              <a:t> COUVERT, </a:t>
            </a:r>
            <a:r>
              <a:rPr lang="en-US" dirty="0" err="1" smtClean="0"/>
              <a:t>Virginie</a:t>
            </a:r>
            <a:r>
              <a:rPr lang="en-US" dirty="0" smtClean="0"/>
              <a:t> GALINDO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Secure Element API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Standardization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Proposed to W3C (</a:t>
            </a:r>
            <a:r>
              <a:rPr lang="en-US" noProof="0" dirty="0" err="1" smtClean="0"/>
              <a:t>SysApps</a:t>
            </a:r>
            <a:r>
              <a:rPr lang="en-US" noProof="0" dirty="0" smtClean="0"/>
              <a:t> &amp; </a:t>
            </a:r>
            <a:r>
              <a:rPr lang="en-US" noProof="0" dirty="0" err="1" smtClean="0"/>
              <a:t>WebCrypto</a:t>
            </a:r>
            <a:r>
              <a:rPr lang="en-US" noProof="0" dirty="0" smtClean="0"/>
              <a:t> WGs)</a:t>
            </a:r>
          </a:p>
          <a:p>
            <a:pPr lvl="2"/>
            <a:r>
              <a:rPr lang="en-US" dirty="0">
                <a:hlinkClick r:id="rId3"/>
              </a:rPr>
              <a:t>http://opoto.github.io/secure-element</a:t>
            </a:r>
            <a:r>
              <a:rPr lang="en-US" dirty="0" smtClean="0">
                <a:hlinkClick r:id="rId3"/>
              </a:rPr>
              <a:t>/</a:t>
            </a:r>
            <a:endParaRPr lang="en-US" noProof="0" dirty="0" smtClean="0"/>
          </a:p>
          <a:p>
            <a:pPr lvl="1"/>
            <a:r>
              <a:rPr lang="en-US" noProof="0" dirty="0" smtClean="0"/>
              <a:t>Transferred to a </a:t>
            </a:r>
            <a:r>
              <a:rPr lang="en-US" noProof="0" dirty="0" err="1" smtClean="0"/>
              <a:t>GlobalPlatform</a:t>
            </a:r>
            <a:r>
              <a:rPr lang="en-US" dirty="0" smtClean="0"/>
              <a:t> WG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github.com/globalplatform</a:t>
            </a:r>
            <a:endParaRPr lang="en-US" dirty="0" smtClean="0"/>
          </a:p>
          <a:p>
            <a:pPr lvl="2"/>
            <a:r>
              <a:rPr lang="en-US" dirty="0" smtClean="0"/>
              <a:t>Under public review here </a:t>
            </a:r>
            <a:r>
              <a:rPr lang="en-US" u="sng" dirty="0">
                <a:hlinkClick r:id="rId5"/>
              </a:rPr>
              <a:t>http://globalplatform.github.io/WebApis-for-SE/doc/</a:t>
            </a:r>
            <a:r>
              <a:rPr lang="en-US" dirty="0"/>
              <a:t>.  </a:t>
            </a:r>
          </a:p>
          <a:p>
            <a:pPr lvl="2"/>
            <a:endParaRPr lang="en-US" dirty="0" smtClean="0"/>
          </a:p>
          <a:p>
            <a:pPr marL="209550" lvl="1" indent="0">
              <a:buNone/>
            </a:pPr>
            <a:endParaRPr lang="en-US" noProof="0" dirty="0" smtClean="0"/>
          </a:p>
          <a:p>
            <a:pPr marL="209550" lvl="1" indent="0">
              <a:buNone/>
            </a:pPr>
            <a:endParaRPr lang="en-US" dirty="0"/>
          </a:p>
          <a:p>
            <a:pPr marL="209550" lvl="1" indent="0">
              <a:buNone/>
            </a:pPr>
            <a:endParaRPr lang="en-US" noProof="0" dirty="0" smtClean="0"/>
          </a:p>
          <a:p>
            <a:r>
              <a:rPr lang="en-US" noProof="0" dirty="0" smtClean="0"/>
              <a:t>Implementation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Included in Firefox </a:t>
            </a:r>
            <a:r>
              <a:rPr lang="en-US" dirty="0"/>
              <a:t>OS 2.2 (June 2015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26" y="4611017"/>
            <a:ext cx="762174" cy="762174"/>
          </a:xfrm>
          <a:prstGeom prst="rect">
            <a:avLst/>
          </a:prstGeom>
        </p:spPr>
      </p:pic>
      <p:pic>
        <p:nvPicPr>
          <p:cNvPr id="8" name="Picture 8" descr="gp_logo_300dpi_no_tagl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48" y="2487997"/>
            <a:ext cx="2466252" cy="2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ld Wide Web Consorti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1827627"/>
            <a:ext cx="20002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API for </a:t>
            </a:r>
            <a:r>
              <a:rPr lang="fr-FR" dirty="0" err="1" smtClean="0"/>
              <a:t>accessing</a:t>
            </a:r>
            <a:r>
              <a:rPr lang="fr-FR" dirty="0" smtClean="0"/>
              <a:t> Secure </a:t>
            </a:r>
            <a:r>
              <a:rPr lang="fr-FR" dirty="0" err="1" smtClean="0"/>
              <a:t>Element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505825"/>
            <a:ext cx="8958147" cy="48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Element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536600"/>
          </a:xfrm>
        </p:spPr>
        <p:txBody>
          <a:bodyPr/>
          <a:lstStyle/>
          <a:p>
            <a:r>
              <a:rPr lang="en-US" dirty="0" smtClean="0"/>
              <a:t>Transport-level API (similar to SIM Alliance’s OMAPI)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1099" y="2029992"/>
            <a:ext cx="163351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Secure Element Manager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161099" y="3091183"/>
            <a:ext cx="1633518" cy="4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61099" y="3975622"/>
            <a:ext cx="1633518" cy="4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33441" y="4865701"/>
            <a:ext cx="1633518" cy="4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Channel</a:t>
            </a:r>
            <a:endParaRPr lang="en-US" sz="1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3170720" y="2029991"/>
            <a:ext cx="4381995" cy="39368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8000" indent="-1980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Helvetica" pitchFamily="34" charset="0"/>
              </a:defRPr>
            </a:lvl1pPr>
            <a:lvl2pPr marL="409575" indent="-200025" algn="l" defTabSz="914400" rtl="0" eaLnBrk="1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Helvetica" pitchFamily="34" charset="0"/>
              </a:defRPr>
            </a:lvl2pPr>
            <a:lvl3pPr marL="609600" indent="-190500" algn="l" defTabSz="914400" rtl="0" eaLnBrk="1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Helvetica" pitchFamily="34" charset="0"/>
              </a:defRPr>
            </a:lvl3pPr>
            <a:lvl4pPr marL="800100" indent="-198438" algn="l" defTabSz="914400" rtl="0" eaLnBrk="1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Helvetica" pitchFamily="34" charset="0"/>
              </a:defRPr>
            </a:lvl4pPr>
            <a:lvl5pPr marL="1009650" indent="-200025" algn="l" defTabSz="914400" rtl="0" eaLnBrk="1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lang="sv-SE" sz="1200" kern="1200">
                <a:solidFill>
                  <a:schemeClr val="tx1"/>
                </a:solidFill>
                <a:latin typeface="Arial"/>
                <a:ea typeface="+mn-ea"/>
                <a:cs typeface="Helvetica" pitchFamily="34" charset="0"/>
              </a:defRPr>
            </a:lvl5pPr>
            <a:lvl6pPr marL="1200150" indent="-190500" algn="l" defTabSz="914400" rtl="0" eaLnBrk="1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 sz="1200" kern="1200" baseline="0">
                <a:solidFill>
                  <a:schemeClr val="tx1"/>
                </a:solidFill>
                <a:latin typeface="Arial"/>
                <a:ea typeface="+mn-ea"/>
                <a:cs typeface="Helvetica" pitchFamily="34" charset="0"/>
              </a:defRPr>
            </a:lvl6pPr>
            <a:lvl7pPr marL="1404938" indent="-195263" algn="l" defTabSz="914400" rtl="0" eaLnBrk="1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12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1619250" indent="-209550" algn="l" defTabSz="914400" rtl="0" eaLnBrk="1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Enumerate readers</a:t>
            </a:r>
          </a:p>
          <a:p>
            <a:r>
              <a:rPr lang="en-US" sz="1800" dirty="0" smtClean="0"/>
              <a:t>SE insertion / removal events</a:t>
            </a:r>
          </a:p>
          <a:p>
            <a:pPr lvl="3"/>
            <a:endParaRPr lang="en-US" sz="1300" dirty="0"/>
          </a:p>
          <a:p>
            <a:r>
              <a:rPr lang="en-US" sz="1800" dirty="0" smtClean="0"/>
              <a:t>Is SE present?</a:t>
            </a:r>
          </a:p>
          <a:p>
            <a:r>
              <a:rPr lang="en-US" sz="1800" dirty="0" smtClean="0"/>
              <a:t>Connect to SE</a:t>
            </a:r>
          </a:p>
          <a:p>
            <a:pPr lvl="3"/>
            <a:endParaRPr lang="en-US" sz="1300" dirty="0" smtClean="0"/>
          </a:p>
          <a:p>
            <a:r>
              <a:rPr lang="en-US" sz="1800" dirty="0" smtClean="0"/>
              <a:t>SE ATR</a:t>
            </a:r>
          </a:p>
          <a:p>
            <a:r>
              <a:rPr lang="en-US" sz="1800" dirty="0" smtClean="0"/>
              <a:t>Connect to Applet</a:t>
            </a:r>
          </a:p>
          <a:p>
            <a:pPr lvl="3"/>
            <a:endParaRPr lang="en-US" sz="1300" dirty="0" smtClean="0"/>
          </a:p>
          <a:p>
            <a:r>
              <a:rPr lang="en-US" sz="1800" dirty="0" smtClean="0"/>
              <a:t>Basic / Logical</a:t>
            </a:r>
          </a:p>
          <a:p>
            <a:r>
              <a:rPr lang="en-US" sz="1800" dirty="0" smtClean="0"/>
              <a:t>Transmit APDUs</a:t>
            </a:r>
            <a:endParaRPr lang="en-US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31979" y="4492146"/>
            <a:ext cx="527021" cy="316118"/>
            <a:chOff x="1731979" y="4492146"/>
            <a:chExt cx="527021" cy="31611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731979" y="4498817"/>
              <a:ext cx="267803" cy="309447"/>
            </a:xfrm>
            <a:prstGeom prst="straightConnector1">
              <a:avLst/>
            </a:prstGeom>
            <a:ln w="25400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91197" y="4492146"/>
              <a:ext cx="267803" cy="309447"/>
            </a:xfrm>
            <a:prstGeom prst="straightConnector1">
              <a:avLst/>
            </a:prstGeom>
            <a:ln w="25400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0000" y="3611391"/>
            <a:ext cx="527021" cy="316118"/>
            <a:chOff x="1731979" y="4492146"/>
            <a:chExt cx="527021" cy="316118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731979" y="4498817"/>
              <a:ext cx="267803" cy="309447"/>
            </a:xfrm>
            <a:prstGeom prst="straightConnector1">
              <a:avLst/>
            </a:prstGeom>
            <a:ln w="25400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91197" y="4492146"/>
              <a:ext cx="267803" cy="309447"/>
            </a:xfrm>
            <a:prstGeom prst="straightConnector1">
              <a:avLst/>
            </a:prstGeom>
            <a:ln w="25400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28020" y="2718768"/>
            <a:ext cx="527021" cy="316118"/>
            <a:chOff x="1731979" y="4492146"/>
            <a:chExt cx="527021" cy="316118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731979" y="4498817"/>
              <a:ext cx="267803" cy="309447"/>
            </a:xfrm>
            <a:prstGeom prst="straightConnector1">
              <a:avLst/>
            </a:prstGeom>
            <a:ln w="25400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1197" y="4492146"/>
              <a:ext cx="267803" cy="309447"/>
            </a:xfrm>
            <a:prstGeom prst="straightConnector1">
              <a:avLst/>
            </a:prstGeom>
            <a:ln w="25400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8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Toolbox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163300" y="1551228"/>
            <a:ext cx="2959897" cy="4335900"/>
            <a:chOff x="5163300" y="1551228"/>
            <a:chExt cx="2959897" cy="4335900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5225212" y="2041765"/>
              <a:ext cx="2808999" cy="3845363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CC6B00"/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5223650" y="2905366"/>
              <a:ext cx="2811765" cy="249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2"/>
              <a:endParaRPr lang="en-US" altLang="en-US" sz="1200" b="1" u="sng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PIN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1" u="sng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Secure Messaging</a:t>
              </a:r>
              <a:r>
                <a:rPr lang="en-US" altLang="en-US" dirty="0">
                  <a:solidFill>
                    <a:srgbClr val="FFFFFF"/>
                  </a:solidFill>
                  <a:cs typeface="Arial" panose="020B0604020202020204" pitchFamily="34" charset="0"/>
                </a:rPr>
                <a:t> Mutual </a:t>
              </a:r>
              <a:r>
                <a:rPr lang="en-US" altLang="en-US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AuthentN</a:t>
              </a: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GlobalPlatform</a:t>
              </a: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 Access Control</a:t>
              </a: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5163300" y="1551228"/>
              <a:ext cx="2959897" cy="1181100"/>
            </a:xfrm>
            <a:prstGeom prst="roundRect">
              <a:avLst>
                <a:gd name="adj" fmla="val 17509"/>
              </a:avLst>
            </a:prstGeom>
            <a:solidFill>
              <a:srgbClr val="FF8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>
              <a:off x="5201705" y="2214803"/>
              <a:ext cx="2896804" cy="4714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/>
                </a:gs>
                <a:gs pos="100000">
                  <a:srgbClr val="FF8700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5201705" y="1571866"/>
              <a:ext cx="2896804" cy="469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>
                    <a:gamma/>
                    <a:tint val="24314"/>
                    <a:invGamma/>
                  </a:srgbClr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gray">
            <a:xfrm>
              <a:off x="5371263" y="1675053"/>
              <a:ext cx="249459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Secure Element</a:t>
              </a:r>
              <a: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/>
              </a:r>
              <a:b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</a:br>
              <a: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Security </a:t>
              </a:r>
              <a:r>
                <a: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 flipV="1">
              <a:off x="5316918" y="5543791"/>
              <a:ext cx="2619742" cy="2428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>
                    <a:gamma/>
                    <a:tint val="18039"/>
                    <a:invGamma/>
                  </a:srgbClr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28916" y="1571866"/>
            <a:ext cx="2959897" cy="4335900"/>
            <a:chOff x="1030212" y="1884416"/>
            <a:chExt cx="2959897" cy="4335900"/>
          </a:xfrm>
        </p:grpSpPr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092124" y="2374953"/>
              <a:ext cx="2808999" cy="3845363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CC6B00"/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1030212" y="1884416"/>
              <a:ext cx="2959897" cy="4235451"/>
              <a:chOff x="3817" y="1536"/>
              <a:chExt cx="1079" cy="2668"/>
            </a:xfrm>
          </p:grpSpPr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gray">
              <a:xfrm>
                <a:off x="3840" y="2389"/>
                <a:ext cx="1024" cy="1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b="1" u="sng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Permissions</a:t>
                </a:r>
                <a: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:</a:t>
                </a: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/>
                </a:r>
                <a:b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</a:b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Access </a:t>
                </a: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to device/resources (GPS, storage, etc…)</a:t>
                </a:r>
              </a:p>
              <a:p>
                <a:endParaRPr lang="en-US" altLang="en-US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b="1" u="sng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Same Origin </a:t>
                </a:r>
                <a: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Policy (SOP):</a:t>
                </a:r>
                <a:b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</a:b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ata </a:t>
                </a: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isolation per domain</a:t>
                </a:r>
              </a:p>
            </p:txBody>
          </p:sp>
          <p:sp>
            <p:nvSpPr>
              <p:cNvPr id="26" name="AutoShape 14"/>
              <p:cNvSpPr>
                <a:spLocks noChangeArrowheads="1"/>
              </p:cNvSpPr>
              <p:nvPr/>
            </p:nvSpPr>
            <p:spPr bwMode="gray">
              <a:xfrm>
                <a:off x="3817" y="1536"/>
                <a:ext cx="1079" cy="744"/>
              </a:xfrm>
              <a:prstGeom prst="roundRect">
                <a:avLst>
                  <a:gd name="adj" fmla="val 17509"/>
                </a:avLst>
              </a:prstGeom>
              <a:solidFill>
                <a:srgbClr val="FF87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15"/>
              <p:cNvSpPr>
                <a:spLocks noChangeArrowheads="1"/>
              </p:cNvSpPr>
              <p:nvPr/>
            </p:nvSpPr>
            <p:spPr bwMode="gray">
              <a:xfrm>
                <a:off x="3831" y="1954"/>
                <a:ext cx="1056" cy="29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/>
                  </a:gs>
                  <a:gs pos="100000">
                    <a:srgbClr val="FF8700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16"/>
              <p:cNvSpPr>
                <a:spLocks noChangeArrowheads="1"/>
              </p:cNvSpPr>
              <p:nvPr/>
            </p:nvSpPr>
            <p:spPr bwMode="gray">
              <a:xfrm>
                <a:off x="3831" y="1549"/>
                <a:ext cx="1056" cy="296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>
                      <a:gamma/>
                      <a:tint val="24314"/>
                      <a:invGamma/>
                    </a:srgbClr>
                  </a:gs>
                  <a:gs pos="100000">
                    <a:srgbClr val="FF8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gray">
              <a:xfrm>
                <a:off x="3915" y="1614"/>
                <a:ext cx="86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Web </a:t>
                </a:r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/>
                </a:r>
                <a:b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</a:br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Security </a:t>
                </a: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30" name="AutoShape 18"/>
              <p:cNvSpPr>
                <a:spLocks noChangeArrowheads="1"/>
              </p:cNvSpPr>
              <p:nvPr/>
            </p:nvSpPr>
            <p:spPr bwMode="gray">
              <a:xfrm flipV="1">
                <a:off x="3873" y="4051"/>
                <a:ext cx="955" cy="1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>
                      <a:gamma/>
                      <a:tint val="18039"/>
                      <a:invGamma/>
                    </a:srgbClr>
                  </a:gs>
                  <a:gs pos="100000">
                    <a:srgbClr val="FF8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(1/2): The Web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163300" y="1551228"/>
            <a:ext cx="2959897" cy="4335900"/>
            <a:chOff x="5163300" y="1551228"/>
            <a:chExt cx="2959897" cy="4335900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5225212" y="2041765"/>
              <a:ext cx="2808999" cy="3845363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CC6B00"/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5223650" y="2905366"/>
              <a:ext cx="2811765" cy="249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2"/>
              <a:endParaRPr lang="en-US" altLang="en-US" sz="1200" b="1" u="sng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PIN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1" u="sng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Secure Messaging</a:t>
              </a:r>
              <a:r>
                <a:rPr lang="en-US" altLang="en-US" dirty="0">
                  <a:solidFill>
                    <a:srgbClr val="FFFFFF"/>
                  </a:solidFill>
                  <a:cs typeface="Arial" panose="020B0604020202020204" pitchFamily="34" charset="0"/>
                </a:rPr>
                <a:t> Mutual </a:t>
              </a:r>
              <a:r>
                <a:rPr lang="en-US" altLang="en-US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AuthentN</a:t>
              </a: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GlobalPlatform</a:t>
              </a: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 Access Control</a:t>
              </a: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5163300" y="1551228"/>
              <a:ext cx="2959897" cy="1181100"/>
            </a:xfrm>
            <a:prstGeom prst="roundRect">
              <a:avLst>
                <a:gd name="adj" fmla="val 17509"/>
              </a:avLst>
            </a:prstGeom>
            <a:solidFill>
              <a:srgbClr val="FF8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>
              <a:off x="5201705" y="2214803"/>
              <a:ext cx="2896804" cy="4714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/>
                </a:gs>
                <a:gs pos="100000">
                  <a:srgbClr val="FF8700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5201705" y="1571866"/>
              <a:ext cx="2896804" cy="469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>
                    <a:gamma/>
                    <a:tint val="24314"/>
                    <a:invGamma/>
                  </a:srgbClr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gray">
            <a:xfrm>
              <a:off x="5371263" y="1675053"/>
              <a:ext cx="249459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Secure Element</a:t>
              </a:r>
              <a:b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</a:br>
              <a: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Security </a:t>
              </a:r>
              <a:r>
                <a: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 flipV="1">
              <a:off x="5316918" y="5543791"/>
              <a:ext cx="2619742" cy="2428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>
                    <a:gamma/>
                    <a:tint val="18039"/>
                    <a:invGamma/>
                  </a:srgbClr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201008" y="1469311"/>
            <a:ext cx="4138298" cy="4560984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28916" y="1571866"/>
            <a:ext cx="2959897" cy="4335900"/>
            <a:chOff x="1030212" y="1884416"/>
            <a:chExt cx="2959897" cy="4335900"/>
          </a:xfrm>
        </p:grpSpPr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092124" y="2374953"/>
              <a:ext cx="2808999" cy="3845363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CC6B00"/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1030212" y="1884416"/>
              <a:ext cx="2959897" cy="4235451"/>
              <a:chOff x="3817" y="1536"/>
              <a:chExt cx="1079" cy="2668"/>
            </a:xfrm>
          </p:grpSpPr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gray">
              <a:xfrm>
                <a:off x="3840" y="2389"/>
                <a:ext cx="1024" cy="1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b="1" u="sng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Permissions</a:t>
                </a:r>
                <a: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:</a:t>
                </a: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/>
                </a:r>
                <a:b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</a:b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Access </a:t>
                </a: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to device/resources (GPS, storage, etc…)</a:t>
                </a:r>
              </a:p>
              <a:p>
                <a:endParaRPr lang="en-US" altLang="en-US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b="1" u="sng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Same Origin </a:t>
                </a:r>
                <a: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Policy (SOP):</a:t>
                </a:r>
                <a:b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</a:b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ata </a:t>
                </a: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isolation per domain</a:t>
                </a:r>
              </a:p>
            </p:txBody>
          </p:sp>
          <p:sp>
            <p:nvSpPr>
              <p:cNvPr id="26" name="AutoShape 14"/>
              <p:cNvSpPr>
                <a:spLocks noChangeArrowheads="1"/>
              </p:cNvSpPr>
              <p:nvPr/>
            </p:nvSpPr>
            <p:spPr bwMode="gray">
              <a:xfrm>
                <a:off x="3817" y="1536"/>
                <a:ext cx="1079" cy="744"/>
              </a:xfrm>
              <a:prstGeom prst="roundRect">
                <a:avLst>
                  <a:gd name="adj" fmla="val 17509"/>
                </a:avLst>
              </a:prstGeom>
              <a:solidFill>
                <a:srgbClr val="FF87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15"/>
              <p:cNvSpPr>
                <a:spLocks noChangeArrowheads="1"/>
              </p:cNvSpPr>
              <p:nvPr/>
            </p:nvSpPr>
            <p:spPr bwMode="gray">
              <a:xfrm>
                <a:off x="3831" y="1954"/>
                <a:ext cx="1056" cy="29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/>
                  </a:gs>
                  <a:gs pos="100000">
                    <a:srgbClr val="FF8700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16"/>
              <p:cNvSpPr>
                <a:spLocks noChangeArrowheads="1"/>
              </p:cNvSpPr>
              <p:nvPr/>
            </p:nvSpPr>
            <p:spPr bwMode="gray">
              <a:xfrm>
                <a:off x="3831" y="1549"/>
                <a:ext cx="1056" cy="296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>
                      <a:gamma/>
                      <a:tint val="24314"/>
                      <a:invGamma/>
                    </a:srgbClr>
                  </a:gs>
                  <a:gs pos="100000">
                    <a:srgbClr val="FF8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gray">
              <a:xfrm>
                <a:off x="3915" y="1614"/>
                <a:ext cx="86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Web </a:t>
                </a:r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/>
                </a:r>
                <a:b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</a:br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Security </a:t>
                </a: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30" name="AutoShape 18"/>
              <p:cNvSpPr>
                <a:spLocks noChangeArrowheads="1"/>
              </p:cNvSpPr>
              <p:nvPr/>
            </p:nvSpPr>
            <p:spPr bwMode="gray">
              <a:xfrm flipV="1">
                <a:off x="3873" y="4051"/>
                <a:ext cx="955" cy="1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>
                      <a:gamma/>
                      <a:tint val="18039"/>
                      <a:invGamma/>
                    </a:srgbClr>
                  </a:gs>
                  <a:gs pos="100000">
                    <a:srgbClr val="FF8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7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</a:t>
            </a:r>
            <a:r>
              <a:rPr lang="en-US" dirty="0" err="1" smtClean="0"/>
              <a:t>binded</a:t>
            </a:r>
            <a:r>
              <a:rPr lang="en-US" dirty="0" smtClean="0"/>
              <a:t> SE apps (SOP compliant)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SE app with one credential per domain</a:t>
            </a:r>
          </a:p>
          <a:p>
            <a:pPr marL="20955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SE app is tied to a single domain, which hosts a centralized service</a:t>
            </a:r>
          </a:p>
          <a:p>
            <a:pPr lvl="1"/>
            <a:r>
              <a:rPr lang="en-US" dirty="0" smtClean="0"/>
              <a:t>Other apps use a delegation protocol to use the centralized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57" y="1659159"/>
            <a:ext cx="1104762" cy="5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59" y="4648581"/>
            <a:ext cx="755792" cy="1617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90" y="3953049"/>
            <a:ext cx="1130725" cy="1391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95" y="3947567"/>
            <a:ext cx="1385226" cy="122855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2220397">
            <a:off x="2867157" y="4855064"/>
            <a:ext cx="673262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42491" y="3990566"/>
            <a:ext cx="2675137" cy="247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841742" flipH="1">
            <a:off x="4773655" y="4838568"/>
            <a:ext cx="673262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4683" y="423290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</a:t>
            </a:r>
          </a:p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42491" y="4126170"/>
            <a:ext cx="27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SAML/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4322" y="5094438"/>
            <a:ext cx="79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30629" y="5102805"/>
            <a:ext cx="146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3961" y="3997769"/>
            <a:ext cx="104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</a:p>
          <a:p>
            <a:r>
              <a:rPr lang="en-US" dirty="0" smtClean="0"/>
              <a:t>Provider</a:t>
            </a:r>
          </a:p>
          <a:p>
            <a:r>
              <a:rPr lang="en-US" dirty="0" smtClean="0"/>
              <a:t>(Relying</a:t>
            </a:r>
            <a:br>
              <a:rPr lang="en-US" dirty="0" smtClean="0"/>
            </a:br>
            <a:r>
              <a:rPr lang="en-US" dirty="0" smtClean="0"/>
              <a:t>Party)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</a:t>
            </a:r>
            <a:r>
              <a:rPr lang="en-US" dirty="0" smtClean="0"/>
              <a:t>(2/2): Secure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16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163300" y="1551228"/>
            <a:ext cx="2959897" cy="4335900"/>
            <a:chOff x="5163300" y="1551228"/>
            <a:chExt cx="2959897" cy="4335900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5225212" y="2041765"/>
              <a:ext cx="2808999" cy="3845363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CC6B00"/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5223650" y="2905366"/>
              <a:ext cx="2811765" cy="249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2"/>
              <a:endParaRPr lang="en-US" altLang="en-US" sz="1200" b="1" u="sng" dirty="0" smtClean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PIN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1" u="sng" dirty="0" smtClean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Secure Messaging</a:t>
              </a:r>
              <a:r>
                <a:rPr lang="en-US" altLang="en-US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 Mutual </a:t>
              </a:r>
              <a:r>
                <a:rPr lang="en-US" altLang="en-US" dirty="0" err="1" smtClean="0">
                  <a:solidFill>
                    <a:srgbClr val="FFFFFF"/>
                  </a:solidFill>
                  <a:cs typeface="Arial" panose="020B0604020202020204" pitchFamily="34" charset="0"/>
                </a:rPr>
                <a:t>AuthentN</a:t>
              </a:r>
              <a:endParaRPr lang="en-US" altLang="en-US" dirty="0" smtClean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1" u="sng" dirty="0" err="1">
                  <a:solidFill>
                    <a:srgbClr val="FFFFFF"/>
                  </a:solidFill>
                  <a:cs typeface="Arial" panose="020B0604020202020204" pitchFamily="34" charset="0"/>
                </a:rPr>
                <a:t>GlobalPlatform</a:t>
              </a:r>
              <a:r>
                <a:rPr lang="en-US" altLang="en-US" b="1" u="sng" dirty="0">
                  <a:solidFill>
                    <a:srgbClr val="FFFFFF"/>
                  </a:solidFill>
                  <a:cs typeface="Arial" panose="020B0604020202020204" pitchFamily="34" charset="0"/>
                </a:rPr>
                <a:t> Access Control</a:t>
              </a:r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endParaRPr lang="en-US" altLang="en-US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5163300" y="1551228"/>
              <a:ext cx="2959897" cy="1181100"/>
            </a:xfrm>
            <a:prstGeom prst="roundRect">
              <a:avLst>
                <a:gd name="adj" fmla="val 17509"/>
              </a:avLst>
            </a:prstGeom>
            <a:solidFill>
              <a:srgbClr val="FF8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>
              <a:off x="5201705" y="2214803"/>
              <a:ext cx="2896804" cy="4714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/>
                </a:gs>
                <a:gs pos="100000">
                  <a:srgbClr val="FF8700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5201705" y="1571866"/>
              <a:ext cx="2896804" cy="469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>
                    <a:gamma/>
                    <a:tint val="24314"/>
                    <a:invGamma/>
                  </a:srgbClr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gray">
            <a:xfrm>
              <a:off x="5371264" y="1675053"/>
              <a:ext cx="249459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Secure Element</a:t>
              </a:r>
              <a:b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</a:br>
              <a:r>
                <a:rPr lang="en-US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Security </a:t>
              </a:r>
              <a:r>
                <a: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 flipV="1">
              <a:off x="5316918" y="5543791"/>
              <a:ext cx="2619742" cy="2428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8700">
                    <a:gamma/>
                    <a:tint val="18039"/>
                    <a:invGamma/>
                  </a:srgbClr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28916" y="1571866"/>
            <a:ext cx="2959897" cy="4335900"/>
            <a:chOff x="1030212" y="1884416"/>
            <a:chExt cx="2959897" cy="4335900"/>
          </a:xfrm>
        </p:grpSpPr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092124" y="2374953"/>
              <a:ext cx="2808999" cy="3845363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rgbClr val="CC6B00"/>
                </a:gs>
                <a:gs pos="100000">
                  <a:srgbClr val="FF8700"/>
                </a:gs>
              </a:gsLst>
              <a:lin ang="5400000" scaled="1"/>
            </a:gra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1030212" y="1884416"/>
              <a:ext cx="2959897" cy="4235451"/>
              <a:chOff x="3817" y="1536"/>
              <a:chExt cx="1079" cy="2668"/>
            </a:xfrm>
          </p:grpSpPr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gray">
              <a:xfrm>
                <a:off x="3840" y="2389"/>
                <a:ext cx="1024" cy="1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b="1" u="sng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Permissions</a:t>
                </a:r>
                <a: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:</a:t>
                </a: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/>
                </a:r>
                <a:b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</a:b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Access </a:t>
                </a: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to device/resources (GPS, storage, etc…)</a:t>
                </a:r>
              </a:p>
              <a:p>
                <a:endParaRPr lang="en-US" altLang="en-US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b="1" u="sng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Same Origin </a:t>
                </a:r>
                <a: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Policy (SOP):</a:t>
                </a:r>
                <a:br>
                  <a:rPr lang="en-US" altLang="en-US" b="1" u="sng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</a:b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altLang="en-US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ata </a:t>
                </a:r>
                <a:r>
                  <a:rPr lang="en-US" alt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isolation per domain</a:t>
                </a:r>
              </a:p>
            </p:txBody>
          </p:sp>
          <p:sp>
            <p:nvSpPr>
              <p:cNvPr id="26" name="AutoShape 14"/>
              <p:cNvSpPr>
                <a:spLocks noChangeArrowheads="1"/>
              </p:cNvSpPr>
              <p:nvPr/>
            </p:nvSpPr>
            <p:spPr bwMode="gray">
              <a:xfrm>
                <a:off x="3817" y="1536"/>
                <a:ext cx="1079" cy="744"/>
              </a:xfrm>
              <a:prstGeom prst="roundRect">
                <a:avLst>
                  <a:gd name="adj" fmla="val 17509"/>
                </a:avLst>
              </a:prstGeom>
              <a:solidFill>
                <a:srgbClr val="FF87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15"/>
              <p:cNvSpPr>
                <a:spLocks noChangeArrowheads="1"/>
              </p:cNvSpPr>
              <p:nvPr/>
            </p:nvSpPr>
            <p:spPr bwMode="gray">
              <a:xfrm>
                <a:off x="3831" y="1954"/>
                <a:ext cx="1056" cy="29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/>
                  </a:gs>
                  <a:gs pos="100000">
                    <a:srgbClr val="FF8700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16"/>
              <p:cNvSpPr>
                <a:spLocks noChangeArrowheads="1"/>
              </p:cNvSpPr>
              <p:nvPr/>
            </p:nvSpPr>
            <p:spPr bwMode="gray">
              <a:xfrm>
                <a:off x="3831" y="1549"/>
                <a:ext cx="1056" cy="296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>
                      <a:gamma/>
                      <a:tint val="24314"/>
                      <a:invGamma/>
                    </a:srgbClr>
                  </a:gs>
                  <a:gs pos="100000">
                    <a:srgbClr val="FF8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gray">
              <a:xfrm>
                <a:off x="3915" y="1614"/>
                <a:ext cx="86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Web </a:t>
                </a:r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/>
                </a:r>
                <a:b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</a:br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Security </a:t>
                </a: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30" name="AutoShape 18"/>
              <p:cNvSpPr>
                <a:spLocks noChangeArrowheads="1"/>
              </p:cNvSpPr>
              <p:nvPr/>
            </p:nvSpPr>
            <p:spPr bwMode="gray">
              <a:xfrm flipV="1">
                <a:off x="3873" y="4051"/>
                <a:ext cx="955" cy="1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8700">
                      <a:gamma/>
                      <a:tint val="18039"/>
                      <a:invGamma/>
                    </a:srgbClr>
                  </a:gs>
                  <a:gs pos="100000">
                    <a:srgbClr val="FF8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29394" y="1464316"/>
            <a:ext cx="4259420" cy="4572927"/>
          </a:xfrm>
          <a:prstGeom prst="rect">
            <a:avLst/>
          </a:prstGeom>
          <a:solidFill>
            <a:schemeClr val="bg1">
              <a:alpha val="50196"/>
            </a:schemeClr>
          </a:solidFill>
          <a:ln w="76200">
            <a:solidFill>
              <a:srgbClr val="FFFFFF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50670" y="3313216"/>
            <a:ext cx="1487725" cy="1805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Access Control Enforcer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GlobalPlatform</a:t>
            </a:r>
            <a:r>
              <a:rPr lang="en-US" dirty="0" smtClean="0"/>
              <a:t> Access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1" y="1272551"/>
            <a:ext cx="2386168" cy="5081440"/>
          </a:xfrm>
          <a:prstGeom prst="rect">
            <a:avLst/>
          </a:prstGeom>
        </p:spPr>
      </p:pic>
      <p:grpSp>
        <p:nvGrpSpPr>
          <p:cNvPr id="7169" name="Group 7168"/>
          <p:cNvGrpSpPr/>
          <p:nvPr/>
        </p:nvGrpSpPr>
        <p:grpSpPr>
          <a:xfrm>
            <a:off x="4639449" y="3132775"/>
            <a:ext cx="3698554" cy="2341750"/>
            <a:chOff x="4639449" y="3132775"/>
            <a:chExt cx="3698554" cy="2341750"/>
          </a:xfrm>
        </p:grpSpPr>
        <p:pic>
          <p:nvPicPr>
            <p:cNvPr id="7168" name="Picture 71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482" y="3806797"/>
              <a:ext cx="1107598" cy="659846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639449" y="3132775"/>
              <a:ext cx="3698554" cy="2341750"/>
            </a:xfrm>
            <a:prstGeom prst="roundRect">
              <a:avLst>
                <a:gd name="adj" fmla="val 80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an 11"/>
          <p:cNvSpPr/>
          <p:nvPr/>
        </p:nvSpPr>
        <p:spPr>
          <a:xfrm>
            <a:off x="6488726" y="4483135"/>
            <a:ext cx="1152831" cy="73627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Rules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11535" y="3452987"/>
            <a:ext cx="1513263" cy="712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1825349" y="4303650"/>
            <a:ext cx="1152831" cy="736270"/>
          </a:xfrm>
          <a:prstGeom prst="can">
            <a:avLst>
              <a:gd name="adj" fmla="val 13710"/>
            </a:avLst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Cached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Access Rules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0969" y="2105479"/>
            <a:ext cx="1467425" cy="859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Device Application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78180" y="4723836"/>
            <a:ext cx="3510546" cy="301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2978180" y="2984703"/>
            <a:ext cx="3433356" cy="627242"/>
          </a:xfrm>
          <a:prstGeom prst="bentConnector3">
            <a:avLst>
              <a:gd name="adj1" fmla="val 193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6128" y="1337130"/>
            <a:ext cx="334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Access Rule:</a:t>
            </a:r>
            <a:r>
              <a:rPr lang="en-US" dirty="0" smtClean="0"/>
              <a:t> Authorizes a specific app on </a:t>
            </a:r>
            <a:r>
              <a:rPr lang="en-US" dirty="0"/>
              <a:t>device </a:t>
            </a:r>
            <a:r>
              <a:rPr lang="en-US" dirty="0" smtClean="0"/>
              <a:t>to access a specific app on SE</a:t>
            </a:r>
            <a:br>
              <a:rPr lang="en-US" dirty="0" smtClean="0"/>
            </a:br>
            <a:r>
              <a:rPr lang="en-US" dirty="0" smtClean="0"/>
              <a:t>[and send specific commands]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2115" y="5870474"/>
            <a:ext cx="571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www.globalplatform.org/specificationsdevice.asp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940202" cy="48496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Secure Element API to build Trusted Services</a:t>
            </a:r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761558" y="3766412"/>
            <a:ext cx="1314168" cy="772744"/>
          </a:xfrm>
          <a:prstGeom prst="round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AuthentN</a:t>
            </a:r>
            <a:endParaRPr lang="fr-FR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202762" y="3766412"/>
            <a:ext cx="1242182" cy="772744"/>
          </a:xfrm>
          <a:prstGeom prst="round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Signature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71980" y="3785976"/>
            <a:ext cx="1242182" cy="772744"/>
          </a:xfrm>
          <a:prstGeom prst="round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Payment</a:t>
            </a:r>
            <a:endParaRPr lang="fr-FR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941198" y="3755537"/>
            <a:ext cx="1242182" cy="772744"/>
          </a:xfrm>
          <a:prstGeom prst="round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Reload</a:t>
            </a:r>
            <a:endParaRPr lang="fr-FR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502919" y="2035564"/>
            <a:ext cx="2761733" cy="12399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812486" y="1808975"/>
            <a:ext cx="2761733" cy="12399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122053" y="1612628"/>
            <a:ext cx="2761733" cy="12399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0416" y="39373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1558" y="3606488"/>
            <a:ext cx="6058342" cy="3721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1558" y="4832831"/>
            <a:ext cx="6108944" cy="603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0502" y="3440427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APIs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90252" y="4585764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Restricted APIs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377775" y="4401097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Runtime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54849" y="384918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Privilege apps, </a:t>
            </a:r>
            <a:br>
              <a:rPr lang="en-US" b="1" dirty="0" smtClean="0"/>
            </a:br>
            <a:r>
              <a:rPr lang="en-US" b="1" dirty="0" smtClean="0"/>
              <a:t>e.g. Extensions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1080" y="5142389"/>
            <a:ext cx="6109172" cy="551656"/>
            <a:chOff x="781080" y="5142389"/>
            <a:chExt cx="6109172" cy="551656"/>
          </a:xfrm>
        </p:grpSpPr>
        <p:grpSp>
          <p:nvGrpSpPr>
            <p:cNvPr id="24" name="Group 23"/>
            <p:cNvGrpSpPr/>
            <p:nvPr/>
          </p:nvGrpSpPr>
          <p:grpSpPr>
            <a:xfrm>
              <a:off x="781080" y="5142389"/>
              <a:ext cx="6109172" cy="551656"/>
              <a:chOff x="1609308" y="3005151"/>
              <a:chExt cx="6735008" cy="55165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609308" y="3005151"/>
                <a:ext cx="6598943" cy="551656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Ins="324000" rtlCol="0" anchor="ctr"/>
              <a:lstStyle/>
              <a:p>
                <a:pPr algn="ctr"/>
                <a:r>
                  <a:rPr lang="fr-FR" dirty="0" smtClean="0"/>
                  <a:t>Secure </a:t>
                </a:r>
                <a:r>
                  <a:rPr lang="fr-FR" dirty="0" err="1" smtClean="0"/>
                  <a:t>Element</a:t>
                </a:r>
                <a:r>
                  <a:rPr lang="fr-FR" dirty="0" smtClean="0"/>
                  <a:t> API</a:t>
                </a:r>
                <a:endParaRPr lang="fr-FR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515260" y="3227758"/>
                <a:ext cx="1829056" cy="30676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600" dirty="0" smtClean="0">
                    <a:solidFill>
                      <a:schemeClr val="tx1"/>
                    </a:solidFill>
                  </a:rPr>
                  <a:t>Access Control</a:t>
                </a:r>
              </a:p>
            </p:txBody>
          </p:sp>
        </p:grpSp>
        <p:pic>
          <p:nvPicPr>
            <p:cNvPr id="6146" name="Picture 2" descr="empty, insurance, protection, safe, safety, secure, security, shield, templat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477" y="5364860"/>
              <a:ext cx="257175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00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palette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19</a:t>
            </a:fld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755650" y="1209675"/>
          <a:ext cx="7635875" cy="465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60747" y="2145322"/>
            <a:ext cx="158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Secure Element Built-ins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7848" y="2145323"/>
            <a:ext cx="181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GlobalPlatform</a:t>
            </a:r>
            <a:r>
              <a:rPr lang="en-US" dirty="0"/>
              <a:t> Access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2491" y="4354576"/>
            <a:ext cx="160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3017" y="4354576"/>
            <a:ext cx="1441937" cy="64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Domain </a:t>
            </a:r>
            <a:r>
              <a:rPr lang="en-US" dirty="0" smtClean="0"/>
              <a:t>Binding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26" y="2716327"/>
            <a:ext cx="1467249" cy="17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around Secure Element ….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W3C status – Sept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 APP WG proposal</a:t>
            </a:r>
          </a:p>
          <a:p>
            <a:pPr lvl="1"/>
            <a:r>
              <a:rPr lang="en-US" dirty="0" smtClean="0"/>
              <a:t>Opening a communication channel with Secure Element</a:t>
            </a:r>
          </a:p>
          <a:p>
            <a:pPr lvl="1"/>
            <a:r>
              <a:rPr lang="en-US" dirty="0" smtClean="0"/>
              <a:t>Does not fit</a:t>
            </a:r>
          </a:p>
          <a:p>
            <a:pPr marL="209550" lvl="1" indent="0">
              <a:buNone/>
            </a:pPr>
            <a:endParaRPr lang="en-US" dirty="0" smtClean="0"/>
          </a:p>
          <a:p>
            <a:r>
              <a:rPr lang="en-US" dirty="0" smtClean="0"/>
              <a:t>Web Crypto API for hardware token </a:t>
            </a:r>
          </a:p>
          <a:p>
            <a:pPr lvl="1"/>
            <a:r>
              <a:rPr lang="en-US" dirty="0" smtClean="0"/>
              <a:t>Too early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Crypto . Next workshop in Sept 2014</a:t>
            </a:r>
          </a:p>
          <a:p>
            <a:pPr lvl="1"/>
            <a:r>
              <a:rPr lang="en-US" dirty="0" smtClean="0"/>
              <a:t>Promoting secure element and FIDO 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Authentication WG</a:t>
            </a:r>
          </a:p>
          <a:p>
            <a:pPr lvl="1"/>
            <a:r>
              <a:rPr lang="en-US" dirty="0" smtClean="0"/>
              <a:t>Up and running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something</a:t>
            </a:r>
            <a:r>
              <a:rPr lang="fr-FR" dirty="0" smtClean="0"/>
              <a:t> </a:t>
            </a:r>
            <a:r>
              <a:rPr lang="fr-FR" dirty="0" err="1" smtClean="0"/>
              <a:t>completely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Footer, 20xx-xx-xx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 REST </a:t>
            </a:r>
            <a:r>
              <a:rPr lang="fr-FR" dirty="0" smtClean="0"/>
              <a:t>API </a:t>
            </a:r>
            <a:r>
              <a:rPr lang="fr-FR" dirty="0" err="1" smtClean="0"/>
              <a:t>provided</a:t>
            </a:r>
            <a:r>
              <a:rPr lang="fr-FR" dirty="0" smtClean="0"/>
              <a:t> by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privileged</a:t>
            </a:r>
            <a:r>
              <a:rPr lang="fr-FR" dirty="0" smtClean="0"/>
              <a:t> </a:t>
            </a:r>
            <a:r>
              <a:rPr lang="fr-FR" dirty="0" err="1" smtClean="0"/>
              <a:t>apps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comply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SOP but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by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deplowed</a:t>
            </a:r>
            <a:r>
              <a:rPr lang="fr-FR" dirty="0" smtClean="0"/>
              <a:t> techno </a:t>
            </a:r>
            <a:r>
              <a:rPr lang="fr-FR" dirty="0" err="1" smtClean="0"/>
              <a:t>like</a:t>
            </a:r>
            <a:r>
              <a:rPr lang="fr-FR" dirty="0" smtClean="0"/>
              <a:t> OAUTH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Permission, </a:t>
            </a:r>
            <a:r>
              <a:rPr lang="fr-FR" dirty="0" err="1" smtClean="0"/>
              <a:t>privileged</a:t>
            </a:r>
            <a:r>
              <a:rPr lang="fr-FR" dirty="0" smtClean="0"/>
              <a:t> </a:t>
            </a:r>
            <a:r>
              <a:rPr lang="fr-FR" dirty="0" err="1"/>
              <a:t>context</a:t>
            </a:r>
            <a:r>
              <a:rPr lang="fr-FR" dirty="0"/>
              <a:t>, SRI, CSP, CORS …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80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not there yet an API to access Secure Element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W3C perspectives on SE – internal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Education matters</a:t>
            </a:r>
          </a:p>
          <a:p>
            <a:pPr lvl="1"/>
            <a:r>
              <a:rPr lang="en-US" dirty="0" smtClean="0"/>
              <a:t>Web dev don’t want to speak APDU</a:t>
            </a:r>
          </a:p>
          <a:p>
            <a:pPr lvl="1"/>
            <a:r>
              <a:rPr lang="en-US" dirty="0" smtClean="0"/>
              <a:t>Browser makers neither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Power  industry matters</a:t>
            </a:r>
          </a:p>
          <a:p>
            <a:pPr lvl="1"/>
            <a:r>
              <a:rPr lang="en-US" dirty="0" smtClean="0"/>
              <a:t>We are only few security vendors in W3C</a:t>
            </a:r>
          </a:p>
          <a:p>
            <a:pPr lvl="1"/>
            <a:r>
              <a:rPr lang="en-US" dirty="0" smtClean="0"/>
              <a:t>More device and security players are joining : Banks, Visa, </a:t>
            </a:r>
            <a:r>
              <a:rPr lang="en-US" dirty="0" err="1" smtClean="0"/>
              <a:t>Tyfone</a:t>
            </a:r>
            <a:r>
              <a:rPr lang="en-US" dirty="0" smtClean="0"/>
              <a:t>, Chipset makers,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 value are not straightforward for browser makers</a:t>
            </a:r>
          </a:p>
          <a:p>
            <a:pPr lvl="1"/>
            <a:r>
              <a:rPr lang="en-US" dirty="0" smtClean="0"/>
              <a:t>They live in a on-line, real time, risk management world</a:t>
            </a:r>
          </a:p>
          <a:p>
            <a:pPr lvl="1"/>
            <a:r>
              <a:rPr lang="en-US" dirty="0" smtClean="0"/>
              <a:t>They know how to deal with secure browser, secure enough storage…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Concern with privacy and security</a:t>
            </a:r>
          </a:p>
          <a:p>
            <a:pPr lvl="1"/>
            <a:r>
              <a:rPr lang="en-US" dirty="0" smtClean="0"/>
              <a:t>Services in SE made accessible to everyone is a privacy concern</a:t>
            </a:r>
          </a:p>
          <a:p>
            <a:pPr lvl="1"/>
            <a:r>
              <a:rPr lang="en-US" dirty="0" smtClean="0"/>
              <a:t>No security solution for access control has been convincing enough up to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see for the open web platform….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W3C status – Sept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some standard services that web app could benefit</a:t>
            </a:r>
          </a:p>
          <a:p>
            <a:pPr lvl="1"/>
            <a:r>
              <a:rPr lang="en-US" dirty="0" smtClean="0"/>
              <a:t>Cryptography operation and storage</a:t>
            </a:r>
          </a:p>
          <a:p>
            <a:pPr lvl="1"/>
            <a:r>
              <a:rPr lang="en-US" dirty="0" smtClean="0"/>
              <a:t>Citizen identity</a:t>
            </a:r>
          </a:p>
          <a:p>
            <a:pPr lvl="1"/>
            <a:r>
              <a:rPr lang="en-US" dirty="0" smtClean="0"/>
              <a:t>Payment services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Abstraction : what ever is the hardware-based token flavor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W3C should not worry about integration aspects</a:t>
            </a:r>
          </a:p>
          <a:p>
            <a:pPr lvl="1"/>
            <a:r>
              <a:rPr lang="en-US" dirty="0" smtClean="0"/>
              <a:t>TEE and secure element are used in transparent way in platforms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iOSSecure</a:t>
            </a:r>
            <a:r>
              <a:rPr lang="en-US" dirty="0" smtClean="0"/>
              <a:t> Enclave, android hardware-key, android Trusty framework, android fingerprint API, and some mobile payment solutions</a:t>
            </a:r>
          </a:p>
          <a:p>
            <a:pPr lvl="1"/>
            <a:endParaRPr lang="en-US" dirty="0" smtClean="0"/>
          </a:p>
          <a:p>
            <a:pPr marL="2095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0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Web Authentication API….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W3C status – Sept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level of service is </a:t>
            </a:r>
          </a:p>
          <a:p>
            <a:pPr lvl="1"/>
            <a:r>
              <a:rPr lang="en-US" dirty="0" smtClean="0"/>
              <a:t>Enroll authenticator</a:t>
            </a:r>
          </a:p>
          <a:p>
            <a:pPr lvl="1"/>
            <a:r>
              <a:rPr lang="en-US" dirty="0" smtClean="0"/>
              <a:t>Authenticate</a:t>
            </a:r>
          </a:p>
          <a:p>
            <a:endParaRPr lang="en-US" dirty="0"/>
          </a:p>
          <a:p>
            <a:r>
              <a:rPr lang="en-US" dirty="0" smtClean="0"/>
              <a:t>W3C defines attestation, signature and service parameters</a:t>
            </a:r>
          </a:p>
          <a:p>
            <a:endParaRPr lang="en-US" dirty="0" smtClean="0"/>
          </a:p>
          <a:p>
            <a:r>
              <a:rPr lang="en-US" dirty="0" smtClean="0"/>
              <a:t>The implementers manage the FIDO Client and enumeration/communication with the authenticators</a:t>
            </a:r>
          </a:p>
          <a:p>
            <a:endParaRPr lang="en-US" dirty="0"/>
          </a:p>
          <a:p>
            <a:r>
              <a:rPr lang="en-US" dirty="0" smtClean="0"/>
              <a:t>Security model is </a:t>
            </a:r>
          </a:p>
          <a:p>
            <a:pPr lvl="1"/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SOP</a:t>
            </a:r>
          </a:p>
          <a:p>
            <a:pPr lvl="2"/>
            <a:r>
              <a:rPr lang="en-US" dirty="0"/>
              <a:t>Centralized server checking device attestation, </a:t>
            </a:r>
            <a:r>
              <a:rPr lang="en-US" dirty="0" err="1"/>
              <a:t>behing</a:t>
            </a:r>
            <a:r>
              <a:rPr lang="en-US" dirty="0"/>
              <a:t> the web app domain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2095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1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suggestion for having some hardware-based secure services happening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W3C status – Sept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one or two use cases</a:t>
            </a:r>
          </a:p>
          <a:p>
            <a:r>
              <a:rPr lang="en-US" dirty="0" smtClean="0"/>
              <a:t>Design the basic services we need</a:t>
            </a:r>
          </a:p>
          <a:p>
            <a:r>
              <a:rPr lang="en-US" dirty="0" smtClean="0"/>
              <a:t>Prototype integration with UA vendor</a:t>
            </a:r>
          </a:p>
          <a:p>
            <a:r>
              <a:rPr lang="en-US" dirty="0" smtClean="0"/>
              <a:t>And improve</a:t>
            </a:r>
          </a:p>
        </p:txBody>
      </p:sp>
    </p:spTree>
    <p:extLst>
      <p:ext uri="{BB962C8B-B14F-4D97-AF65-F5344CB8AC3E}">
        <p14:creationId xmlns:p14="http://schemas.microsoft.com/office/powerpoint/2010/main" val="640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Sharing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thoughts</a:t>
            </a:r>
            <a:r>
              <a:rPr lang="fr-FR" dirty="0" smtClean="0"/>
              <a:t>….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Footer, 20xx-xx-xx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0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/>
              <a:t>Secure Element APIs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0" y="2186516"/>
            <a:ext cx="4352449" cy="3326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138" y="2496530"/>
            <a:ext cx="30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PC/SC</a:t>
            </a:r>
            <a:endParaRPr lang="en-US" sz="2800" b="1" dirty="0"/>
          </a:p>
        </p:txBody>
      </p:sp>
      <p:pic>
        <p:nvPicPr>
          <p:cNvPr id="2050" name="Picture 2" descr="Windows Start Or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12" y="3172149"/>
            <a:ext cx="632802" cy="63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 Product Specification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7428" r="14148" b="8918"/>
          <a:stretch/>
        </p:blipFill>
        <p:spPr bwMode="auto">
          <a:xfrm>
            <a:off x="2304333" y="3127638"/>
            <a:ext cx="630558" cy="72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ux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3160183"/>
            <a:ext cx="663287" cy="6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6588369" y="5017477"/>
            <a:ext cx="562707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1" y="1153798"/>
            <a:ext cx="2386168" cy="5081440"/>
          </a:xfrm>
          <a:prstGeom prst="rect">
            <a:avLst/>
          </a:prstGeom>
        </p:spPr>
      </p:pic>
      <p:pic>
        <p:nvPicPr>
          <p:cNvPr id="2058" name="Picture 10" descr="64 x 64 pixel Android Green PNG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44" y="23135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48 x 48 Pixel Appl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44" y="328453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andrewkeir.com/wp-content/uploads/windows-8-logo-excerpt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t="24396" r="30437" b="24578"/>
          <a:stretch/>
        </p:blipFill>
        <p:spPr bwMode="auto">
          <a:xfrm>
            <a:off x="6201267" y="4103076"/>
            <a:ext cx="475754" cy="4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41721" y="2512577"/>
            <a:ext cx="140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Open </a:t>
            </a:r>
            <a:r>
              <a:rPr lang="en-US" sz="1200" b="1" dirty="0"/>
              <a:t>Mobile </a:t>
            </a:r>
            <a:r>
              <a:rPr lang="en-US" sz="1200" b="1" dirty="0" smtClean="0"/>
              <a:t>API</a:t>
            </a:r>
          </a:p>
          <a:p>
            <a:r>
              <a:rPr lang="en-US" sz="1200" b="1" dirty="0" smtClean="0"/>
              <a:t>(OMAPI)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79112" y="396393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8.1: </a:t>
            </a:r>
            <a:r>
              <a:rPr lang="en-US" sz="2000" b="1" dirty="0" smtClean="0">
                <a:solidFill>
                  <a:srgbClr val="00B050"/>
                </a:solidFill>
                <a:sym typeface="Webdings" panose="05030102010509060703" pitchFamily="18" charset="2"/>
              </a:rPr>
              <a:t>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 smtClean="0"/>
              <a:t>10</a:t>
            </a:r>
            <a:r>
              <a:rPr lang="en-US" sz="1200" b="1" smtClean="0"/>
              <a:t>:  </a:t>
            </a:r>
            <a:r>
              <a:rPr lang="en-US" sz="2000" b="1" smtClean="0">
                <a:solidFill>
                  <a:srgbClr val="00B050"/>
                </a:solidFill>
                <a:sym typeface="Webdings" panose="05030102010509060703" pitchFamily="18" charset="2"/>
              </a:rPr>
              <a:t></a:t>
            </a:r>
            <a:endParaRPr lang="en-US" sz="1200" b="1" dirty="0">
              <a:solidFill>
                <a:srgbClr val="FFC000"/>
              </a:solidFill>
            </a:endParaRPr>
          </a:p>
        </p:txBody>
      </p:sp>
      <p:pic>
        <p:nvPicPr>
          <p:cNvPr id="2066" name="Picture 18" descr="http://simalliance1.com/wp-content/uploads/2015/03/simalliance-logo-new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81" y="2240261"/>
            <a:ext cx="1229436" cy="2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45" y="3284537"/>
            <a:ext cx="431196" cy="43119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Cross-Platform Secure Element (SE) API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Elements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DD069B-AC54-4A5D-8190-A1CB62E1E50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597569" y="3733101"/>
            <a:ext cx="3440522" cy="596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PC/SC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MSWindows</a:t>
            </a:r>
            <a:r>
              <a:rPr lang="fr-FR" dirty="0" smtClean="0"/>
              <a:t>, </a:t>
            </a:r>
            <a:r>
              <a:rPr lang="fr-FR" dirty="0" err="1" smtClean="0"/>
              <a:t>MacOS</a:t>
            </a:r>
            <a:r>
              <a:rPr lang="fr-FR" dirty="0" smtClean="0"/>
              <a:t>, Linux)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5224665" y="3738565"/>
            <a:ext cx="1314655" cy="591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OMAPI</a:t>
            </a:r>
          </a:p>
          <a:p>
            <a:pPr algn="ctr"/>
            <a:r>
              <a:rPr lang="fr-FR" dirty="0" smtClean="0"/>
              <a:t>(Android)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6694946" y="3738565"/>
            <a:ext cx="1019062" cy="601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NFC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597569" y="4490255"/>
            <a:ext cx="3440522" cy="3669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Desktop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224665" y="4490255"/>
            <a:ext cx="3050066" cy="3669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61" y="5017427"/>
            <a:ext cx="524257" cy="3108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97" y="5026072"/>
            <a:ext cx="646478" cy="646478"/>
          </a:xfrm>
          <a:prstGeom prst="rect">
            <a:avLst/>
          </a:prstGeom>
        </p:spPr>
      </p:pic>
      <p:pic>
        <p:nvPicPr>
          <p:cNvPr id="36" name="Picture 2" descr="C:\Users\jrquiric\Pictures\Syde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411" y="5220309"/>
            <a:ext cx="763082" cy="745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4103282">
            <a:off x="5424768" y="5085432"/>
            <a:ext cx="759981" cy="3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 descr="C:\Users\jrquiric\Downloads\510513507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420147">
            <a:off x="5986475" y="5443176"/>
            <a:ext cx="498727" cy="374110"/>
          </a:xfrm>
          <a:prstGeom prst="rect">
            <a:avLst/>
          </a:prstGeom>
          <a:noFill/>
          <a:scene3d>
            <a:camera prst="orthographicFront">
              <a:rot lat="0" lon="0" rev="3600000"/>
            </a:camera>
            <a:lightRig rig="threePt" dir="t"/>
          </a:scene3d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636144" flipV="1">
            <a:off x="4446709" y="5143487"/>
            <a:ext cx="815391" cy="27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 descr="http://blog.econocom.com/wp-content/uploads/2013/03/NFC_Logo.gi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83" t="26322" r="3924" b="28437"/>
          <a:stretch>
            <a:fillRect/>
          </a:stretch>
        </p:blipFill>
        <p:spPr bwMode="auto">
          <a:xfrm>
            <a:off x="4836045" y="5408282"/>
            <a:ext cx="419174" cy="184866"/>
          </a:xfrm>
          <a:prstGeom prst="rect">
            <a:avLst/>
          </a:prstGeom>
          <a:noFill/>
        </p:spPr>
      </p:pic>
      <p:pic>
        <p:nvPicPr>
          <p:cNvPr id="43" name="Picture 2" descr="http://blog.econocom.com/wp-content/uploads/2013/03/NFC_Logo.gi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83" t="26322" r="3924" b="28437"/>
          <a:stretch>
            <a:fillRect/>
          </a:stretch>
        </p:blipFill>
        <p:spPr bwMode="auto">
          <a:xfrm>
            <a:off x="5474333" y="5448911"/>
            <a:ext cx="419174" cy="184866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05" y="5422502"/>
            <a:ext cx="335281" cy="2682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49527" y="1699090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 Applications</a:t>
            </a:r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20258" y="2396606"/>
            <a:ext cx="7812022" cy="432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31668" y="271873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err="1" smtClean="0"/>
              <a:t>Runtime</a:t>
            </a:r>
            <a:endParaRPr lang="fr-FR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10443" y="3563235"/>
            <a:ext cx="7821837" cy="6302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579230" y="388636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OS</a:t>
            </a:r>
            <a:endParaRPr lang="fr-FR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98" y="5112425"/>
            <a:ext cx="988870" cy="62608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609308" y="2706057"/>
            <a:ext cx="6855948" cy="551656"/>
            <a:chOff x="1609308" y="2919807"/>
            <a:chExt cx="6855948" cy="551656"/>
          </a:xfrm>
        </p:grpSpPr>
        <p:grpSp>
          <p:nvGrpSpPr>
            <p:cNvPr id="29" name="Group 28"/>
            <p:cNvGrpSpPr/>
            <p:nvPr/>
          </p:nvGrpSpPr>
          <p:grpSpPr>
            <a:xfrm>
              <a:off x="1609308" y="2919807"/>
              <a:ext cx="6855948" cy="551656"/>
              <a:chOff x="1609308" y="3005151"/>
              <a:chExt cx="6855948" cy="551656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609308" y="3005151"/>
                <a:ext cx="6598943" cy="551656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Ins="288000" rtlCol="0" anchor="ctr"/>
              <a:lstStyle/>
              <a:p>
                <a:pPr algn="ctr"/>
                <a:r>
                  <a:rPr lang="fr-FR" dirty="0" smtClean="0"/>
                  <a:t>Secure </a:t>
                </a:r>
                <a:r>
                  <a:rPr lang="fr-FR" dirty="0" err="1" smtClean="0"/>
                  <a:t>Element</a:t>
                </a:r>
                <a:r>
                  <a:rPr lang="fr-FR" dirty="0" smtClean="0"/>
                  <a:t> API</a:t>
                </a:r>
                <a:endParaRPr lang="fr-FR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636200" y="3231701"/>
                <a:ext cx="1829056" cy="30676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288000" rtlCol="0" anchor="ctr"/>
              <a:lstStyle/>
              <a:p>
                <a:r>
                  <a:rPr lang="fr-FR" sz="1600" dirty="0" smtClean="0">
                    <a:solidFill>
                      <a:schemeClr val="tx1"/>
                    </a:solidFill>
                  </a:rPr>
                  <a:t>Access Control</a:t>
                </a:r>
              </a:p>
            </p:txBody>
          </p:sp>
        </p:grpSp>
        <p:pic>
          <p:nvPicPr>
            <p:cNvPr id="4104" name="Picture 8" descr="empty, insurance, protection, safe, safety, secure, security, shield, template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7070" y="3148881"/>
              <a:ext cx="257175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ounded Rectangle 31"/>
          <p:cNvSpPr/>
          <p:nvPr/>
        </p:nvSpPr>
        <p:spPr>
          <a:xfrm>
            <a:off x="7857911" y="3760953"/>
            <a:ext cx="416820" cy="5793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4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cefca26cfd723173d4fc5f1a1f41ba8a745a"/>
</p:tagLst>
</file>

<file path=ppt/theme/theme1.xml><?xml version="1.0" encoding="utf-8"?>
<a:theme xmlns:a="http://schemas.openxmlformats.org/drawingml/2006/main" name="Gemalto">
  <a:themeElements>
    <a:clrScheme name="Gemalto">
      <a:dk1>
        <a:srgbClr val="2E2E2E"/>
      </a:dk1>
      <a:lt1>
        <a:sysClr val="window" lastClr="FFFFFF"/>
      </a:lt1>
      <a:dk2>
        <a:srgbClr val="FF8200"/>
      </a:dk2>
      <a:lt2>
        <a:srgbClr val="E15A00"/>
      </a:lt2>
      <a:accent1>
        <a:srgbClr val="FF8200"/>
      </a:accent1>
      <a:accent2>
        <a:srgbClr val="E15A00"/>
      </a:accent2>
      <a:accent3>
        <a:srgbClr val="B44B1E"/>
      </a:accent3>
      <a:accent4>
        <a:srgbClr val="D8D8D8"/>
      </a:accent4>
      <a:accent5>
        <a:srgbClr val="A0A0A0"/>
      </a:accent5>
      <a:accent6>
        <a:srgbClr val="505050"/>
      </a:accent6>
      <a:hlink>
        <a:srgbClr val="FF8200"/>
      </a:hlink>
      <a:folHlink>
        <a:srgbClr val="B44B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CFDA635EEE3849B95C2F97811EFE54" ma:contentTypeVersion="3" ma:contentTypeDescription="Create a new document." ma:contentTypeScope="" ma:versionID="5d37a4b9ba816883035fad5a654f3b6e">
  <xsd:schema xmlns:xsd="http://www.w3.org/2001/XMLSchema" xmlns:p="http://schemas.microsoft.com/office/2006/metadata/properties" xmlns:ns2="8A84A645-E889-45DE-8249-4328D5D9FE51" targetNamespace="http://schemas.microsoft.com/office/2006/metadata/properties" ma:root="true" ma:fieldsID="416383ae04c5862370f3b973ec36bbc0" ns2:_="">
    <xsd:import namespace="8A84A645-E889-45DE-8249-4328D5D9FE51"/>
    <xsd:element name="properties">
      <xsd:complexType>
        <xsd:sequence>
          <xsd:element name="documentManagement">
            <xsd:complexType>
              <xsd:all>
                <xsd:element ref="ns2:Description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A84A645-E889-45DE-8249-4328D5D9FE51" elementFormDefault="qualified">
    <xsd:import namespace="http://schemas.microsoft.com/office/2006/documentManagement/types"/>
    <xsd:element name="Description0" ma:index="8" ma:displayName="Description" ma:internalName="Description0">
      <xsd:simpleType>
        <xsd:restriction base="dms:Note"/>
      </xsd:simpleType>
    </xsd:element>
    <xsd:element name="Group" ma:index="9" nillable="true" ma:displayName="Group" ma:list="8A84A645-E889-45DE-8249-4328D5D9FE51" ma:internalName="Group" ma:showField="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Group xmlns="8A84A645-E889-45DE-8249-4328D5D9FE51" xsi:nil="true"/>
    <Description0 xmlns="8A84A645-E889-45DE-8249-4328D5D9FE51">New Standard Evaluation procedure. This new version has been updated with new gemalto template and Legal contact names</Description0>
  </documentManagement>
</p:properties>
</file>

<file path=customXml/itemProps1.xml><?xml version="1.0" encoding="utf-8"?>
<ds:datastoreItem xmlns:ds="http://schemas.openxmlformats.org/officeDocument/2006/customXml" ds:itemID="{0AFFBA65-24CB-446B-87B8-0E7C68C4B4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2857A-D576-4E63-85B0-C49CE74EA6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84A645-E889-45DE-8249-4328D5D9FE5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77D3D4-C912-435D-8418-1F129649328B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8A84A645-E889-45DE-8249-4328D5D9FE5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29518</TotalTime>
  <Words>1095</Words>
  <Application>Microsoft Office PowerPoint</Application>
  <PresentationFormat>On-screen Show (4:3)</PresentationFormat>
  <Paragraphs>281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Helvetica</vt:lpstr>
      <vt:lpstr>Webdings</vt:lpstr>
      <vt:lpstr>Gemalto</vt:lpstr>
      <vt:lpstr>Hardware-based secure services past and future</vt:lpstr>
      <vt:lpstr>What we did around Secure Element ….</vt:lpstr>
      <vt:lpstr>Why is not there yet an API to access Secure Element ?</vt:lpstr>
      <vt:lpstr>What we see for the open web platform….</vt:lpstr>
      <vt:lpstr>Example of Web Authentication API….</vt:lpstr>
      <vt:lpstr>Our suggestion for having some hardware-based secure services happening</vt:lpstr>
      <vt:lpstr>Sharing with you some technical thoughts….</vt:lpstr>
      <vt:lpstr>Low level Secure Element APIs</vt:lpstr>
      <vt:lpstr>Cross-Platform Secure Element (SE) API</vt:lpstr>
      <vt:lpstr>Secure Element API</vt:lpstr>
      <vt:lpstr>Web API for accessing Secure Element</vt:lpstr>
      <vt:lpstr>Secure Element API</vt:lpstr>
      <vt:lpstr>Access Control Toolbox</vt:lpstr>
      <vt:lpstr>Access Control (1/2): The Web</vt:lpstr>
      <vt:lpstr>Domain-binded SE apps (SOP compliant)</vt:lpstr>
      <vt:lpstr>Access Control (2/2): Secure Elements</vt:lpstr>
      <vt:lpstr>GlobalPlatform Access Control</vt:lpstr>
      <vt:lpstr>Secure Element API to build Trusted Services</vt:lpstr>
      <vt:lpstr>The security palette</vt:lpstr>
      <vt:lpstr>Or something completely different !</vt:lpstr>
    </vt:vector>
  </TitlesOfParts>
  <Company>PresentationSupport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Standard Evaluation template 2013</dc:title>
  <dc:creator>Sara</dc:creator>
  <cp:lastModifiedBy>acouvert</cp:lastModifiedBy>
  <cp:revision>251</cp:revision>
  <dcterms:created xsi:type="dcterms:W3CDTF">2012-10-30T13:59:38Z</dcterms:created>
  <dcterms:modified xsi:type="dcterms:W3CDTF">2016-04-26T08:07:53Z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0x01010008CFDA635EEE3849B95C2F97811EFE54</vt:lpwstr>
  </property>
</Properties>
</file>