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8"/>
  </p:notesMasterIdLst>
  <p:handoutMasterIdLst>
    <p:handoutMasterId r:id="rId19"/>
  </p:handoutMasterIdLst>
  <p:sldIdLst>
    <p:sldId id="262" r:id="rId5"/>
    <p:sldId id="268" r:id="rId6"/>
    <p:sldId id="270" r:id="rId7"/>
    <p:sldId id="271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89" d="100"/>
          <a:sy n="89" d="100"/>
        </p:scale>
        <p:origin x="10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Oracle Remote Server</a:t>
          </a:r>
          <a:endParaRPr lang="en-US" dirty="0"/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GitHub Version Control</a:t>
          </a:r>
          <a:endParaRPr lang="en-US" dirty="0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Oracle DB Services</a:t>
          </a:r>
          <a:endParaRPr lang="en-US" dirty="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536D0097-A245-4152-8984-CC3ABB7DF273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DB8DBD9D-81A4-425A-BACC-11558B39BA4F}" type="pres">
      <dgm:prSet presAssocID="{4AF52931-E4CA-4429-AACB-B8747CDB2409}" presName="compNode" presStyleCnt="0"/>
      <dgm:spPr/>
    </dgm:pt>
    <dgm:pt modelId="{DE4D0CB4-0619-47EF-A746-365405D39958}" type="pres">
      <dgm:prSet presAssocID="{4AF52931-E4CA-4429-AACB-B8747CDB2409}" presName="bgRect" presStyleLbl="bgShp" presStyleIdx="0" presStyleCnt="3"/>
      <dgm:spPr/>
      <dgm:t>
        <a:bodyPr/>
        <a:lstStyle/>
        <a:p>
          <a:endParaRPr lang="en-US"/>
        </a:p>
      </dgm:t>
    </dgm:pt>
    <dgm:pt modelId="{ABC6D826-A6E6-42EC-BF0E-9025B33009B2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7294FB-7627-4D43-88C1-EE466B3369AD}" type="pres">
      <dgm:prSet presAssocID="{4AF52931-E4CA-4429-AACB-B8747CDB2409}" presName="spaceRect" presStyleCnt="0"/>
      <dgm:spPr/>
    </dgm:pt>
    <dgm:pt modelId="{573FC8C9-03E6-4269-9DB7-824A4479C21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F2C253B-D9B7-4F6A-BC58-58675D37BE4B}" type="pres">
      <dgm:prSet presAssocID="{D86AF01C-9CBC-41F8-9354-48CD82BDFDC9}" presName="sibTrans" presStyleCnt="0"/>
      <dgm:spPr/>
    </dgm:pt>
    <dgm:pt modelId="{6802359D-3E26-495D-95C0-D50D2FF0A0AB}" type="pres">
      <dgm:prSet presAssocID="{81BEB84D-9A77-49C6-9301-B3359FCAC75F}" presName="compNode" presStyleCnt="0"/>
      <dgm:spPr/>
    </dgm:pt>
    <dgm:pt modelId="{B58CA141-504B-412A-818E-73651C363A3D}" type="pres">
      <dgm:prSet presAssocID="{81BEB84D-9A77-49C6-9301-B3359FCAC75F}" presName="bgRect" presStyleLbl="bgShp" presStyleIdx="1" presStyleCnt="3"/>
      <dgm:spPr/>
    </dgm:pt>
    <dgm:pt modelId="{AFC95015-001F-49EB-8731-0714E310C46E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4F75FDB-FBCC-4B87-AABC-5ADBB261BB02}" type="pres">
      <dgm:prSet presAssocID="{81BEB84D-9A77-49C6-9301-B3359FCAC75F}" presName="spaceRect" presStyleCnt="0"/>
      <dgm:spPr/>
    </dgm:pt>
    <dgm:pt modelId="{8C6416B8-BF6E-4B19-A8CD-80E01FEB1ED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C06081-CFBE-49AB-AE47-FB2FE4BD1620}" type="pres">
      <dgm:prSet presAssocID="{5D260F18-25D2-4074-87F1-7E78DDA61C58}" presName="sibTrans" presStyleCnt="0"/>
      <dgm:spPr/>
    </dgm:pt>
    <dgm:pt modelId="{780F5C81-E187-46CA-9F2B-7655A74715CA}" type="pres">
      <dgm:prSet presAssocID="{BFF9359E-E9B1-4B73-BACC-2C7988765B16}" presName="compNode" presStyleCnt="0"/>
      <dgm:spPr/>
    </dgm:pt>
    <dgm:pt modelId="{2DD6782C-3741-43AC-8E3F-C7C2A5A092FE}" type="pres">
      <dgm:prSet presAssocID="{BFF9359E-E9B1-4B73-BACC-2C7988765B16}" presName="bgRect" presStyleLbl="bgShp" presStyleIdx="2" presStyleCnt="3"/>
      <dgm:spPr/>
    </dgm:pt>
    <dgm:pt modelId="{22E3D4D5-84E6-41EE-BF94-D56D24841B8B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079802-B104-4A91-9CE1-92B9B5C9364A}" type="pres">
      <dgm:prSet presAssocID="{BFF9359E-E9B1-4B73-BACC-2C7988765B16}" presName="spaceRect" presStyleCnt="0"/>
      <dgm:spPr/>
    </dgm:pt>
    <dgm:pt modelId="{61C9C6B6-F051-4AFC-B696-34674ED32FC0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4D35DC2-6A00-419B-9F36-2DB92CE03A46}" type="presOf" srcId="{C7720856-93F0-4CC7-B7FD-2466914A11D4}" destId="{536D0097-A245-4152-8984-CC3ABB7DF273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8175B8DB-3AE1-45AA-9C3E-DCB6571222DD}" type="presOf" srcId="{4AF52931-E4CA-4429-AACB-B8747CDB2409}" destId="{573FC8C9-03E6-4269-9DB7-824A4479C21C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85AB05C9-F57A-47E8-A921-61FC1CA1617E}" type="presOf" srcId="{81BEB84D-9A77-49C6-9301-B3359FCAC75F}" destId="{8C6416B8-BF6E-4B19-A8CD-80E01FEB1ED8}" srcOrd="0" destOrd="0" presId="urn:microsoft.com/office/officeart/2018/2/layout/IconVerticalSolidList"/>
    <dgm:cxn modelId="{C69622B0-4662-4232-834A-918B73660C71}" type="presOf" srcId="{BFF9359E-E9B1-4B73-BACC-2C7988765B16}" destId="{61C9C6B6-F051-4AFC-B696-34674ED32FC0}" srcOrd="0" destOrd="0" presId="urn:microsoft.com/office/officeart/2018/2/layout/IconVerticalSolid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8825A016-C26E-46E0-8927-D175E732B2BB}" type="presParOf" srcId="{536D0097-A245-4152-8984-CC3ABB7DF273}" destId="{DB8DBD9D-81A4-425A-BACC-11558B39BA4F}" srcOrd="0" destOrd="0" presId="urn:microsoft.com/office/officeart/2018/2/layout/IconVerticalSolidList"/>
    <dgm:cxn modelId="{F7BF7793-6E33-41E0-ACA6-1F386926E134}" type="presParOf" srcId="{DB8DBD9D-81A4-425A-BACC-11558B39BA4F}" destId="{DE4D0CB4-0619-47EF-A746-365405D39958}" srcOrd="0" destOrd="0" presId="urn:microsoft.com/office/officeart/2018/2/layout/IconVerticalSolidList"/>
    <dgm:cxn modelId="{B54478AA-7881-410C-B2F7-98143D79EB52}" type="presParOf" srcId="{DB8DBD9D-81A4-425A-BACC-11558B39BA4F}" destId="{ABC6D826-A6E6-42EC-BF0E-9025B33009B2}" srcOrd="1" destOrd="0" presId="urn:microsoft.com/office/officeart/2018/2/layout/IconVerticalSolidList"/>
    <dgm:cxn modelId="{7E8B4BC2-6E5B-4106-AFAA-E63D8BEB946A}" type="presParOf" srcId="{DB8DBD9D-81A4-425A-BACC-11558B39BA4F}" destId="{3E7294FB-7627-4D43-88C1-EE466B3369AD}" srcOrd="2" destOrd="0" presId="urn:microsoft.com/office/officeart/2018/2/layout/IconVerticalSolidList"/>
    <dgm:cxn modelId="{280CF6A3-BEEB-465F-A99F-FA054B002B4D}" type="presParOf" srcId="{DB8DBD9D-81A4-425A-BACC-11558B39BA4F}" destId="{573FC8C9-03E6-4269-9DB7-824A4479C21C}" srcOrd="3" destOrd="0" presId="urn:microsoft.com/office/officeart/2018/2/layout/IconVerticalSolidList"/>
    <dgm:cxn modelId="{A649C0F6-F32C-48E4-9800-C72F34831E4E}" type="presParOf" srcId="{536D0097-A245-4152-8984-CC3ABB7DF273}" destId="{5F2C253B-D9B7-4F6A-BC58-58675D37BE4B}" srcOrd="1" destOrd="0" presId="urn:microsoft.com/office/officeart/2018/2/layout/IconVerticalSolidList"/>
    <dgm:cxn modelId="{BA78D831-DCB5-43D9-A4EB-B3635EE6571D}" type="presParOf" srcId="{536D0097-A245-4152-8984-CC3ABB7DF273}" destId="{6802359D-3E26-495D-95C0-D50D2FF0A0AB}" srcOrd="2" destOrd="0" presId="urn:microsoft.com/office/officeart/2018/2/layout/IconVerticalSolidList"/>
    <dgm:cxn modelId="{6EDF48AF-EF41-491E-9784-53EB44F5AE94}" type="presParOf" srcId="{6802359D-3E26-495D-95C0-D50D2FF0A0AB}" destId="{B58CA141-504B-412A-818E-73651C363A3D}" srcOrd="0" destOrd="0" presId="urn:microsoft.com/office/officeart/2018/2/layout/IconVerticalSolidList"/>
    <dgm:cxn modelId="{0EB016DB-6BD5-438D-A63D-E9F10EE65A1B}" type="presParOf" srcId="{6802359D-3E26-495D-95C0-D50D2FF0A0AB}" destId="{AFC95015-001F-49EB-8731-0714E310C46E}" srcOrd="1" destOrd="0" presId="urn:microsoft.com/office/officeart/2018/2/layout/IconVerticalSolidList"/>
    <dgm:cxn modelId="{2997C887-3B9B-474C-99C4-01FD48033F19}" type="presParOf" srcId="{6802359D-3E26-495D-95C0-D50D2FF0A0AB}" destId="{D4F75FDB-FBCC-4B87-AABC-5ADBB261BB02}" srcOrd="2" destOrd="0" presId="urn:microsoft.com/office/officeart/2018/2/layout/IconVerticalSolidList"/>
    <dgm:cxn modelId="{4CB70F65-C920-46D0-9BCB-9877382BED9C}" type="presParOf" srcId="{6802359D-3E26-495D-95C0-D50D2FF0A0AB}" destId="{8C6416B8-BF6E-4B19-A8CD-80E01FEB1ED8}" srcOrd="3" destOrd="0" presId="urn:microsoft.com/office/officeart/2018/2/layout/IconVerticalSolidList"/>
    <dgm:cxn modelId="{5C4376B7-9AC6-4624-8A98-1F5864E14346}" type="presParOf" srcId="{536D0097-A245-4152-8984-CC3ABB7DF273}" destId="{91C06081-CFBE-49AB-AE47-FB2FE4BD1620}" srcOrd="3" destOrd="0" presId="urn:microsoft.com/office/officeart/2018/2/layout/IconVerticalSolidList"/>
    <dgm:cxn modelId="{E375D84C-2FAC-46C6-9C15-C738E20DEB4A}" type="presParOf" srcId="{536D0097-A245-4152-8984-CC3ABB7DF273}" destId="{780F5C81-E187-46CA-9F2B-7655A74715CA}" srcOrd="4" destOrd="0" presId="urn:microsoft.com/office/officeart/2018/2/layout/IconVerticalSolidList"/>
    <dgm:cxn modelId="{A8F8EF1C-5D4E-4EF8-938D-5573807C6CD8}" type="presParOf" srcId="{780F5C81-E187-46CA-9F2B-7655A74715CA}" destId="{2DD6782C-3741-43AC-8E3F-C7C2A5A092FE}" srcOrd="0" destOrd="0" presId="urn:microsoft.com/office/officeart/2018/2/layout/IconVerticalSolidList"/>
    <dgm:cxn modelId="{9B0E520B-6610-41DA-8F6A-FB11C79BE662}" type="presParOf" srcId="{780F5C81-E187-46CA-9F2B-7655A74715CA}" destId="{22E3D4D5-84E6-41EE-BF94-D56D24841B8B}" srcOrd="1" destOrd="0" presId="urn:microsoft.com/office/officeart/2018/2/layout/IconVerticalSolidList"/>
    <dgm:cxn modelId="{1F599BF5-48BC-4A94-843C-3FD7BA99A6AB}" type="presParOf" srcId="{780F5C81-E187-46CA-9F2B-7655A74715CA}" destId="{97079802-B104-4A91-9CE1-92B9B5C9364A}" srcOrd="2" destOrd="0" presId="urn:microsoft.com/office/officeart/2018/2/layout/IconVerticalSolidList"/>
    <dgm:cxn modelId="{792649B1-4692-412C-81C5-F4EF4EE8B081}" type="presParOf" srcId="{780F5C81-E187-46CA-9F2B-7655A74715CA}" destId="{61C9C6B6-F051-4AFC-B696-34674ED32F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bg-BG" sz="2000" dirty="0" smtClean="0"/>
            <a:t>Създаване БД по модела</a:t>
          </a:r>
          <a:endParaRPr lang="en-US" sz="2000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 dirty="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smtClean="0"/>
            <a:t>Triggers &amp; Sequences</a:t>
          </a:r>
          <a:endParaRPr lang="en-US" sz="2000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 dirty="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bg-BG" sz="2000" smtClean="0"/>
            <a:t>Тестови данни</a:t>
          </a:r>
          <a:endParaRPr lang="en-US" sz="2000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 dirty="0"/>
        </a:p>
      </dgm:t>
    </dgm:pt>
    <dgm:pt modelId="{76D56F19-2708-49DB-8F92-D8AC45F23A9A}">
      <dgm:prSet custT="1"/>
      <dgm:spPr/>
      <dgm:t>
        <a:bodyPr anchor="ctr"/>
        <a:lstStyle/>
        <a:p>
          <a:r>
            <a:rPr lang="bg-BG" sz="2000" smtClean="0"/>
            <a:t>Процедури</a:t>
          </a:r>
          <a:endParaRPr lang="en-US" sz="2000" dirty="0"/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B79ECDB7-B5CB-4EF6-A428-D91148A9CC29}">
      <dgm:prSet custT="1"/>
      <dgm:spPr/>
      <dgm:t>
        <a:bodyPr anchor="ctr"/>
        <a:lstStyle/>
        <a:p>
          <a:r>
            <a:rPr lang="bg-BG" sz="2800" smtClean="0"/>
            <a:t>Роли</a:t>
          </a:r>
          <a:endParaRPr lang="en-US" sz="6500" dirty="0"/>
        </a:p>
      </dgm:t>
    </dgm:pt>
    <dgm:pt modelId="{253AC280-0C82-4047-88C9-7F5B6F548108}" type="parTrans" cxnId="{F8B1B2F7-3A59-4853-AFE0-E65A212EE766}">
      <dgm:prSet/>
      <dgm:spPr/>
      <dgm:t>
        <a:bodyPr/>
        <a:lstStyle/>
        <a:p>
          <a:endParaRPr lang="en-US"/>
        </a:p>
      </dgm:t>
    </dgm:pt>
    <dgm:pt modelId="{28C61579-17A1-4661-9A15-83039FA09613}" type="sibTrans" cxnId="{F8B1B2F7-3A59-4853-AFE0-E65A212EE766}">
      <dgm:prSet/>
      <dgm:spPr/>
      <dgm:t>
        <a:bodyPr/>
        <a:lstStyle/>
        <a:p>
          <a:endParaRPr lang="en-US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1CA60E-213E-7B4B-B9DE-D89D137D3DA9}" type="pres">
      <dgm:prSet presAssocID="{AAC263CB-8256-4B03-92FE-1622698FB3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14F2-E001-9048-99B0-C46EAB1CEAC1}" type="pres">
      <dgm:prSet presAssocID="{808B76D0-8EC7-469A-93AC-7A6017188A9D}" presName="sibTrans" presStyleLbl="sibTrans1D1" presStyleIdx="0" presStyleCnt="4"/>
      <dgm:spPr/>
      <dgm:t>
        <a:bodyPr/>
        <a:lstStyle/>
        <a:p>
          <a:endParaRPr lang="en-US"/>
        </a:p>
      </dgm:t>
    </dgm:pt>
    <dgm:pt modelId="{DBF0B936-C069-4B45-92D0-BC84490381D7}" type="pres">
      <dgm:prSet presAssocID="{808B76D0-8EC7-469A-93AC-7A6017188A9D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1FC37317-8B75-7A4E-B46A-6C6A45F69C67}" type="pres">
      <dgm:prSet presAssocID="{4E8D2E69-0173-4BD3-B96A-7A9C5DD12B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41774-D280-DD46-9C9B-33FE253D22FC}" type="pres">
      <dgm:prSet presAssocID="{FEF1E80E-8A9E-4B0A-817C-2A4CFDCF3FB2}" presName="sibTrans" presStyleLbl="sibTrans1D1" presStyleIdx="1" presStyleCnt="4"/>
      <dgm:spPr/>
      <dgm:t>
        <a:bodyPr/>
        <a:lstStyle/>
        <a:p>
          <a:endParaRPr lang="en-US"/>
        </a:p>
      </dgm:t>
    </dgm:pt>
    <dgm:pt modelId="{B4080084-7793-E342-92FE-F348EAFF157C}" type="pres">
      <dgm:prSet presAssocID="{FEF1E80E-8A9E-4B0A-817C-2A4CFDCF3FB2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F14BE627-E883-874F-A626-EC388DCE8D9B}" type="pres">
      <dgm:prSet presAssocID="{93A6A030-ABAB-4EFA-B539-0FDB3E07C1E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ED5AC-6A4E-294A-8C0F-D72D7D241108}" type="pres">
      <dgm:prSet presAssocID="{BFE0749E-E343-4A6F-BD09-2810EE6B4BD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A4A67B76-88B9-3B42-B3EF-AFCDA17E5E1C}" type="pres">
      <dgm:prSet presAssocID="{BFE0749E-E343-4A6F-BD09-2810EE6B4BD7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D42A6699-F599-8045-897A-5A654DF673C0}" type="pres">
      <dgm:prSet presAssocID="{76D56F19-2708-49DB-8F92-D8AC45F23A9A}" presName="node" presStyleLbl="node1" presStyleIdx="3" presStyleCnt="5" custLinFactNeighborX="56438" custLinFactNeighborY="-4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CCA43-69CE-4B79-A57D-63EC6FCCEDEC}" type="pres">
      <dgm:prSet presAssocID="{EC8965A1-F755-4945-8AAC-DCF1F68F011E}" presName="sibTrans" presStyleLbl="sibTrans1D1" presStyleIdx="3" presStyleCnt="4"/>
      <dgm:spPr/>
      <dgm:t>
        <a:bodyPr/>
        <a:lstStyle/>
        <a:p>
          <a:endParaRPr lang="en-US"/>
        </a:p>
      </dgm:t>
    </dgm:pt>
    <dgm:pt modelId="{1963855F-10FA-4D4F-9B50-7CC7FF4354E3}" type="pres">
      <dgm:prSet presAssocID="{EC8965A1-F755-4945-8AAC-DCF1F68F011E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EEBE982B-B2A5-4613-B2CF-A645D58FEF5B}" type="pres">
      <dgm:prSet presAssocID="{B79ECDB7-B5CB-4EF6-A428-D91148A9CC29}" presName="node" presStyleLbl="node1" presStyleIdx="4" presStyleCnt="5" custLinFactNeighborX="66168" custLinFactNeighborY="-4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CACB1-6067-45D0-971D-6FA395DC4173}" type="presOf" srcId="{B79ECDB7-B5CB-4EF6-A428-D91148A9CC29}" destId="{EEBE982B-B2A5-4613-B2CF-A645D58FEF5B}" srcOrd="0" destOrd="0" presId="urn:microsoft.com/office/officeart/2016/7/layout/RepeatingBendingProcessNew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F8B1B2F7-3A59-4853-AFE0-E65A212EE766}" srcId="{D4503D04-C97E-4622-AE07-D0307CB3B4CA}" destId="{B79ECDB7-B5CB-4EF6-A428-D91148A9CC29}" srcOrd="4" destOrd="0" parTransId="{253AC280-0C82-4047-88C9-7F5B6F548108}" sibTransId="{28C61579-17A1-4661-9A15-83039FA09613}"/>
    <dgm:cxn modelId="{09D308B5-2DBA-41DE-948F-C158BD6B9430}" type="presOf" srcId="{EC8965A1-F755-4945-8AAC-DCF1F68F011E}" destId="{1963855F-10FA-4D4F-9B50-7CC7FF4354E3}" srcOrd="1" destOrd="0" presId="urn:microsoft.com/office/officeart/2016/7/layout/RepeatingBendingProcessNew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2DE94A03-A783-42E7-8C50-473CB99BDD87}" type="presOf" srcId="{EC8965A1-F755-4945-8AAC-DCF1F68F011E}" destId="{F99CCA43-69CE-4B79-A57D-63EC6FCCEDEC}" srcOrd="0" destOrd="0" presId="urn:microsoft.com/office/officeart/2016/7/layout/RepeatingBendingProcessNew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  <dgm:cxn modelId="{7E6DCCBC-E4E9-4326-9CA5-3DC949F6B1D4}" type="presParOf" srcId="{C7117AA3-29D3-A641-A58D-533CC172901B}" destId="{F99CCA43-69CE-4B79-A57D-63EC6FCCEDEC}" srcOrd="7" destOrd="0" presId="urn:microsoft.com/office/officeart/2016/7/layout/RepeatingBendingProcessNew"/>
    <dgm:cxn modelId="{B9232A51-1424-4380-87AB-C85FC307521C}" type="presParOf" srcId="{F99CCA43-69CE-4B79-A57D-63EC6FCCEDEC}" destId="{1963855F-10FA-4D4F-9B50-7CC7FF4354E3}" srcOrd="0" destOrd="0" presId="urn:microsoft.com/office/officeart/2016/7/layout/RepeatingBendingProcessNew"/>
    <dgm:cxn modelId="{7BD34135-0586-4AD1-A89F-7D572D28A91B}" type="presParOf" srcId="{C7117AA3-29D3-A641-A58D-533CC172901B}" destId="{EEBE982B-B2A5-4613-B2CF-A645D58FEF5B}" srcOrd="8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2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f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2.jf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4.png"/><Relationship Id="rId4" Type="http://schemas.openxmlformats.org/officeDocument/2006/relationships/diagramData" Target="../diagrams/data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-2779300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11700" b="1" dirty="0" smtClean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/>
                  </a:outerShdw>
                </a:effectLst>
              </a:rPr>
              <a:t>Music Shop</a:t>
            </a:r>
            <a:r>
              <a:rPr lang="en-US" sz="11700" b="1" dirty="0"/>
              <a:t/>
            </a:r>
            <a:br>
              <a:rPr lang="en-US" sz="11700" b="1" dirty="0"/>
            </a:br>
            <a:r>
              <a:rPr lang="en-US" sz="11700" dirty="0" smtClean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/>
                  </a:outerShdw>
                </a:effectLst>
              </a:rPr>
              <a:t>Database</a:t>
            </a:r>
            <a:endParaRPr lang="en-US" sz="117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78" y="10491"/>
            <a:ext cx="9905998" cy="1905000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bg-BG" dirty="0" smtClean="0"/>
              <a:t>Процедури </a:t>
            </a:r>
            <a:r>
              <a:rPr lang="en-US" dirty="0" smtClean="0"/>
              <a:t>(</a:t>
            </a:r>
            <a:r>
              <a:rPr lang="bg-BG" dirty="0" smtClean="0"/>
              <a:t>за заявки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193" y="1588372"/>
            <a:ext cx="9905998" cy="3124201"/>
          </a:xfrm>
        </p:spPr>
        <p:txBody>
          <a:bodyPr anchor="t"/>
          <a:lstStyle/>
          <a:p>
            <a:r>
              <a:rPr lang="en-US" dirty="0"/>
              <a:t>FIND_CLIENT_PRODUCTS</a:t>
            </a:r>
          </a:p>
          <a:p>
            <a:r>
              <a:rPr lang="en-US" dirty="0">
                <a:solidFill>
                  <a:srgbClr val="FF0000"/>
                </a:solidFill>
              </a:rPr>
              <a:t>FIND_EMPLOYEE_SALES</a:t>
            </a:r>
          </a:p>
          <a:p>
            <a:r>
              <a:rPr lang="en-US" dirty="0"/>
              <a:t>FIND_LATEST_SALES</a:t>
            </a:r>
          </a:p>
          <a:p>
            <a:r>
              <a:rPr lang="en-US" dirty="0"/>
              <a:t>FIND_SALE_PRODUCTS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753116"/>
            <a:ext cx="4770407" cy="363704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8757" y="4385454"/>
            <a:ext cx="3710940" cy="1485900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6535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95" y="-8412"/>
            <a:ext cx="9905998" cy="1905000"/>
          </a:xfrm>
        </p:spPr>
        <p:txBody>
          <a:bodyPr/>
          <a:lstStyle/>
          <a:p>
            <a:r>
              <a:rPr lang="en-US" dirty="0" smtClean="0"/>
              <a:t>RETURN_SALE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03" y="1702279"/>
            <a:ext cx="9905998" cy="3124201"/>
          </a:xfrm>
        </p:spPr>
        <p:txBody>
          <a:bodyPr anchor="t"/>
          <a:lstStyle/>
          <a:p>
            <a:r>
              <a:rPr lang="bg-BG" dirty="0" smtClean="0"/>
              <a:t>Приема </a:t>
            </a:r>
            <a:r>
              <a:rPr lang="en-US" dirty="0" smtClean="0"/>
              <a:t>ID</a:t>
            </a:r>
            <a:r>
              <a:rPr lang="bg-BG" dirty="0" smtClean="0"/>
              <a:t> и по него:</a:t>
            </a:r>
          </a:p>
          <a:p>
            <a:pPr lvl="1"/>
            <a:r>
              <a:rPr lang="bg-BG" dirty="0" smtClean="0"/>
              <a:t>Изтрива поръчката от </a:t>
            </a:r>
            <a:r>
              <a:rPr lang="en-US" dirty="0" smtClean="0"/>
              <a:t>SALES</a:t>
            </a:r>
          </a:p>
          <a:p>
            <a:pPr lvl="1"/>
            <a:r>
              <a:rPr lang="bg-BG" dirty="0" smtClean="0"/>
              <a:t>Изтрива всички редове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bg-BG" dirty="0" smtClean="0"/>
              <a:t>от </a:t>
            </a:r>
            <a:r>
              <a:rPr lang="en-US" dirty="0" smtClean="0"/>
              <a:t>SALES_PRODUCTS</a:t>
            </a:r>
          </a:p>
          <a:p>
            <a:r>
              <a:rPr lang="bg-BG" dirty="0" smtClean="0"/>
              <a:t>Връща количествата на всички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продукти от поръчката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41" y="1665617"/>
            <a:ext cx="5997460" cy="4138019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9191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44" y="-48884"/>
            <a:ext cx="9905998" cy="1905000"/>
          </a:xfrm>
        </p:spPr>
        <p:txBody>
          <a:bodyPr/>
          <a:lstStyle/>
          <a:p>
            <a:r>
              <a:rPr lang="bg-BG" dirty="0" smtClean="0"/>
              <a:t>Роли и разрешения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68" y="1856117"/>
            <a:ext cx="368075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Admin </a:t>
            </a:r>
            <a:r>
              <a:rPr lang="bg-BG" dirty="0" smtClean="0"/>
              <a:t>превилегии</a:t>
            </a:r>
            <a:r>
              <a:rPr lang="bg-BG" dirty="0" smtClean="0"/>
              <a:t>:</a:t>
            </a:r>
            <a:endParaRPr lang="en-US" dirty="0" smtClean="0"/>
          </a:p>
          <a:p>
            <a:r>
              <a:rPr lang="bg-BG" dirty="0" smtClean="0"/>
              <a:t>Селектиране данни от всички таблици</a:t>
            </a:r>
          </a:p>
          <a:p>
            <a:r>
              <a:rPr lang="bg-BG" dirty="0" smtClean="0"/>
              <a:t>Въвеждане данни във всички таблици</a:t>
            </a:r>
          </a:p>
          <a:p>
            <a:r>
              <a:rPr lang="bg-BG" dirty="0" smtClean="0"/>
              <a:t>Анулиране продажба</a:t>
            </a:r>
          </a:p>
          <a:p>
            <a:r>
              <a:rPr lang="bg-BG" dirty="0" smtClean="0"/>
              <a:t>Изтриване данни от всички таблици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3515" y="1856116"/>
            <a:ext cx="3354001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User</a:t>
            </a:r>
            <a:r>
              <a:rPr lang="bg-BG" dirty="0" smtClean="0"/>
              <a:t> превилегии:</a:t>
            </a:r>
          </a:p>
          <a:p>
            <a:r>
              <a:rPr lang="bg-BG" dirty="0"/>
              <a:t>Селектиране данни от всички </a:t>
            </a:r>
            <a:r>
              <a:rPr lang="bg-BG" dirty="0" smtClean="0"/>
              <a:t>таблици</a:t>
            </a:r>
          </a:p>
          <a:p>
            <a:r>
              <a:rPr lang="bg-BG" dirty="0" smtClean="0"/>
              <a:t>Въвежда данни в повечето таблици (без Служители и Наличности)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11619" cy="76947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90" y="-214222"/>
            <a:ext cx="7649044" cy="76490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0111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bg-BG" sz="11700" b="1" dirty="0" smtClean="0"/>
              <a:t>Начало</a:t>
            </a:r>
            <a:r>
              <a:rPr lang="en-US" sz="11700" b="1" dirty="0"/>
              <a:t/>
            </a:r>
            <a:br>
              <a:rPr lang="en-US" sz="11700" b="1" dirty="0"/>
            </a:br>
            <a:r>
              <a:rPr lang="en-US" sz="11700" dirty="0" smtClean="0">
                <a:solidFill>
                  <a:schemeClr val="tx1"/>
                </a:solidFill>
              </a:rPr>
              <a:t>DEMO</a:t>
            </a:r>
            <a:endParaRPr lang="en-US" sz="11700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0347" y="4419592"/>
            <a:ext cx="5210505" cy="19050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Момчил Милков, Борис Луков,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Стоян Орцев, Илия Чакъров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bg-BG" sz="1400" dirty="0" smtClean="0"/>
              <a:t>ТУ – Варна 2023/2024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Система за продажба на музикални продукти</a:t>
            </a:r>
          </a:p>
          <a:p>
            <a:r>
              <a:rPr lang="bg-BG" dirty="0" smtClean="0"/>
              <a:t>Основни обекти:</a:t>
            </a:r>
          </a:p>
          <a:p>
            <a:pPr lvl="1"/>
            <a:r>
              <a:rPr lang="bg-BG" dirty="0" smtClean="0"/>
              <a:t>Музикален продукт</a:t>
            </a:r>
          </a:p>
          <a:p>
            <a:pPr lvl="1"/>
            <a:r>
              <a:rPr lang="bg-BG" dirty="0" smtClean="0"/>
              <a:t>Продажба</a:t>
            </a:r>
          </a:p>
          <a:p>
            <a:pPr lvl="1"/>
            <a:r>
              <a:rPr lang="bg-BG" dirty="0" smtClean="0"/>
              <a:t>Наличност</a:t>
            </a:r>
          </a:p>
          <a:p>
            <a:r>
              <a:rPr lang="bg-BG" dirty="0" smtClean="0"/>
              <a:t>Други обекти: клиент, служител; допълнения при наложителност</a:t>
            </a:r>
          </a:p>
          <a:p>
            <a:r>
              <a:rPr lang="bg-BG" dirty="0" smtClean="0"/>
              <a:t>Роли: служител и администратор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-2779300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3122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8" descr="Icon SmartArt graphic">
            <a:extLst>
              <a:ext uri="{FF2B5EF4-FFF2-40B4-BE49-F238E27FC236}">
                <a16:creationId xmlns="" xmlns:a16="http://schemas.microsoft.com/office/drawing/2014/main" id="{1E8F1206-26E1-9E44-A1A9-B061CF0EE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214404"/>
              </p:ext>
            </p:extLst>
          </p:nvPr>
        </p:nvGraphicFramePr>
        <p:xfrm>
          <a:off x="1084263" y="238124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850B972-0B7A-40CD-9E79-07E8A87AB03C}"/>
              </a:ext>
            </a:extLst>
          </p:cNvPr>
          <p:cNvSpPr txBox="1">
            <a:spLocks/>
          </p:cNvSpPr>
          <p:nvPr/>
        </p:nvSpPr>
        <p:spPr>
          <a:xfrm>
            <a:off x="874713" y="257174"/>
            <a:ext cx="471646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b="1" dirty="0" smtClean="0"/>
              <a:t>Инструменти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bg-BG" dirty="0" smtClean="0"/>
              <a:t>за</a:t>
            </a:r>
            <a:endParaRPr lang="bg-BG" b="1" dirty="0" smtClean="0"/>
          </a:p>
          <a:p>
            <a:r>
              <a:rPr lang="bg-BG" b="1" dirty="0" smtClean="0"/>
              <a:t>Реализация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7EE51AF-124C-4480-A4EA-7C1E9F8CC8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D9D9D9">
              <a:alpha val="30196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C0983F6-1C8E-4D0F-98C9-3667AD6E7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47" y="4800973"/>
            <a:ext cx="2774685" cy="15547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8" y="160867"/>
            <a:ext cx="3747805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48" y="4071411"/>
            <a:ext cx="1791758" cy="26445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1"/>
          <a:stretch/>
        </p:blipFill>
        <p:spPr>
          <a:xfrm>
            <a:off x="8925346" y="3336320"/>
            <a:ext cx="2774685" cy="25171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8757540-E5B7-47A6-BD81-8B54DAF689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061" y="543706"/>
            <a:ext cx="1833808" cy="20505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-2779300"/>
            <a:ext cx="12416589" cy="124165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5984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33" y="-416120"/>
            <a:ext cx="9905998" cy="1905000"/>
          </a:xfrm>
        </p:spPr>
        <p:txBody>
          <a:bodyPr/>
          <a:lstStyle/>
          <a:p>
            <a:r>
              <a:rPr lang="bg-BG" dirty="0" smtClean="0"/>
              <a:t>Първи </a:t>
            </a:r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5237" y="838199"/>
            <a:ext cx="9905998" cy="3124201"/>
          </a:xfrm>
        </p:spPr>
        <p:txBody>
          <a:bodyPr anchor="t"/>
          <a:lstStyle/>
          <a:p>
            <a:pPr lvl="1"/>
            <a:r>
              <a:rPr lang="bg-BG" dirty="0" smtClean="0"/>
              <a:t>Изясняване</a:t>
            </a:r>
            <a:r>
              <a:rPr lang="en-US" dirty="0" smtClean="0"/>
              <a:t> </a:t>
            </a:r>
            <a:r>
              <a:rPr lang="bg-BG" dirty="0" smtClean="0"/>
              <a:t>и създаване модел</a:t>
            </a:r>
          </a:p>
          <a:p>
            <a:pPr lvl="1"/>
            <a:r>
              <a:rPr lang="bg-BG" dirty="0" smtClean="0"/>
              <a:t>Създаване допълнителни таблици</a:t>
            </a:r>
          </a:p>
          <a:p>
            <a:pPr lvl="2"/>
            <a:r>
              <a:rPr lang="bg-BG" dirty="0" smtClean="0"/>
              <a:t>Проблеми свързани с тях</a:t>
            </a:r>
          </a:p>
          <a:p>
            <a:pPr lvl="1"/>
            <a:r>
              <a:rPr lang="bg-BG" dirty="0" smtClean="0"/>
              <a:t>Междинна таблица </a:t>
            </a:r>
            <a:r>
              <a:rPr lang="en-US" dirty="0" smtClean="0"/>
              <a:t>sales_products</a:t>
            </a:r>
          </a:p>
          <a:p>
            <a:pPr lvl="2"/>
            <a:r>
              <a:rPr lang="bg-BG" dirty="0" smtClean="0"/>
              <a:t>Количество продукт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/>
          <a:stretch/>
        </p:blipFill>
        <p:spPr>
          <a:xfrm>
            <a:off x="1787471" y="1266175"/>
            <a:ext cx="10031412" cy="5036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6100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2313433"/>
          </a:xfrm>
        </p:spPr>
        <p:txBody>
          <a:bodyPr>
            <a:normAutofit/>
          </a:bodyPr>
          <a:lstStyle/>
          <a:p>
            <a:pPr algn="ctr"/>
            <a:r>
              <a:rPr lang="bg-BG" b="1" dirty="0" smtClean="0"/>
              <a:t>разработка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1"/>
                </a:solidFill>
              </a:rPr>
              <a:t>База Данни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=""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27698"/>
              </p:ext>
            </p:extLst>
          </p:nvPr>
        </p:nvGraphicFramePr>
        <p:xfrm>
          <a:off x="4336424" y="1735347"/>
          <a:ext cx="7680172" cy="3806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509961"/>
            <a:ext cx="3353515" cy="2004639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3132188"/>
            <a:ext cx="3353515" cy="3179030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2879" y="2638728"/>
            <a:ext cx="33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/>
              <a:t>Пример за </a:t>
            </a:r>
            <a:r>
              <a:rPr lang="en-US" sz="1200" dirty="0" smtClean="0"/>
              <a:t>create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82878" y="6389179"/>
            <a:ext cx="3353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/>
              <a:t>Пример за</a:t>
            </a:r>
            <a:r>
              <a:rPr lang="en-US" sz="1200" dirty="0" smtClean="0"/>
              <a:t> insert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&amp;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8447"/>
            <a:ext cx="9905998" cy="3124201"/>
          </a:xfrm>
        </p:spPr>
        <p:txBody>
          <a:bodyPr anchor="t"/>
          <a:lstStyle/>
          <a:p>
            <a:r>
              <a:rPr lang="bg-BG" dirty="0" smtClean="0"/>
              <a:t>Защо?</a:t>
            </a:r>
          </a:p>
          <a:p>
            <a:r>
              <a:rPr lang="bg-BG" dirty="0" smtClean="0"/>
              <a:t>Липсват </a:t>
            </a:r>
            <a:r>
              <a:rPr lang="en-US" dirty="0" smtClean="0"/>
              <a:t>Positions, Types</a:t>
            </a:r>
            <a:r>
              <a:rPr lang="bg-BG" dirty="0" smtClean="0"/>
              <a:t> и</a:t>
            </a:r>
            <a:r>
              <a:rPr lang="en-US" dirty="0" smtClean="0"/>
              <a:t> Genres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6" y="3370573"/>
            <a:ext cx="2552921" cy="129551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18"/>
          <a:stretch/>
        </p:blipFill>
        <p:spPr>
          <a:xfrm>
            <a:off x="3128165" y="3370573"/>
            <a:ext cx="2571169" cy="129551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86" y="4804048"/>
            <a:ext cx="2728196" cy="17908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068" y="2555944"/>
            <a:ext cx="4359018" cy="217188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238" y="5265087"/>
            <a:ext cx="4016088" cy="548688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05353" y="2066462"/>
            <a:ext cx="42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6802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За </a:t>
            </a:r>
            <a:r>
              <a:rPr lang="en-US" dirty="0" smtClean="0"/>
              <a:t>Insert</a:t>
            </a:r>
          </a:p>
          <a:p>
            <a:r>
              <a:rPr lang="bg-BG" dirty="0" smtClean="0"/>
              <a:t>За </a:t>
            </a:r>
            <a:r>
              <a:rPr lang="en-US" dirty="0" smtClean="0"/>
              <a:t>Update</a:t>
            </a:r>
          </a:p>
          <a:p>
            <a:r>
              <a:rPr lang="bg-BG" dirty="0" smtClean="0"/>
              <a:t>За заявки (</a:t>
            </a:r>
            <a:r>
              <a:rPr lang="en-US" dirty="0" smtClean="0"/>
              <a:t>Selects)</a:t>
            </a:r>
            <a:endParaRPr lang="bg-BG" dirty="0" smtClean="0"/>
          </a:p>
          <a:p>
            <a:r>
              <a:rPr lang="bg-BG" dirty="0" smtClean="0"/>
              <a:t>За връщане на поръчки: </a:t>
            </a:r>
            <a:r>
              <a:rPr lang="en-US" dirty="0" smtClean="0"/>
              <a:t>RETURN_SALE 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30" y="1805799"/>
            <a:ext cx="2499577" cy="3246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1068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317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Insert </a:t>
            </a:r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72" y="1751163"/>
            <a:ext cx="9905998" cy="3124201"/>
          </a:xfrm>
        </p:spPr>
        <p:txBody>
          <a:bodyPr>
            <a:normAutofit/>
          </a:bodyPr>
          <a:lstStyle/>
          <a:p>
            <a:r>
              <a:rPr lang="de-DE" dirty="0"/>
              <a:t>ART_INS</a:t>
            </a:r>
          </a:p>
          <a:p>
            <a:r>
              <a:rPr lang="de-DE" dirty="0"/>
              <a:t>CLI_INS</a:t>
            </a:r>
          </a:p>
          <a:p>
            <a:r>
              <a:rPr lang="de-DE" dirty="0"/>
              <a:t>EMP_INS</a:t>
            </a:r>
          </a:p>
          <a:p>
            <a:r>
              <a:rPr lang="de-DE" dirty="0"/>
              <a:t>LAB_INS</a:t>
            </a:r>
          </a:p>
          <a:p>
            <a:r>
              <a:rPr lang="de-DE" dirty="0">
                <a:solidFill>
                  <a:srgbClr val="FF0000"/>
                </a:solidFill>
              </a:rPr>
              <a:t>PRO_INS</a:t>
            </a:r>
          </a:p>
          <a:p>
            <a:r>
              <a:rPr lang="de-DE" dirty="0"/>
              <a:t>SAL_INS</a:t>
            </a:r>
          </a:p>
          <a:p>
            <a:r>
              <a:rPr lang="de-DE" dirty="0" smtClean="0"/>
              <a:t>SAL_PRO_INS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94" y="1645626"/>
            <a:ext cx="6982799" cy="4410691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1427"/>
            <a:ext cx="12192000" cy="885952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707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377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Update </a:t>
            </a:r>
            <a:r>
              <a:rPr lang="bg-BG" dirty="0" smtClean="0"/>
              <a:t>процедури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38" y="1556433"/>
            <a:ext cx="9905998" cy="3124201"/>
          </a:xfrm>
        </p:spPr>
        <p:txBody>
          <a:bodyPr/>
          <a:lstStyle/>
          <a:p>
            <a:pPr algn="r"/>
            <a:r>
              <a:rPr lang="en-US" dirty="0"/>
              <a:t>ART_UPD</a:t>
            </a:r>
          </a:p>
          <a:p>
            <a:pPr algn="r"/>
            <a:r>
              <a:rPr lang="en-US" dirty="0"/>
              <a:t>CLI_UPD</a:t>
            </a:r>
          </a:p>
          <a:p>
            <a:pPr algn="r"/>
            <a:r>
              <a:rPr lang="en-US" dirty="0"/>
              <a:t>EMP_UPD</a:t>
            </a:r>
          </a:p>
          <a:p>
            <a:pPr algn="r"/>
            <a:r>
              <a:rPr lang="en-US" dirty="0"/>
              <a:t>LAB_UPD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PRO_UPD</a:t>
            </a:r>
          </a:p>
          <a:p>
            <a:pPr algn="r"/>
            <a:r>
              <a:rPr lang="en-US" dirty="0"/>
              <a:t>SAL_UPD</a:t>
            </a:r>
          </a:p>
          <a:p>
            <a:pPr algn="r"/>
            <a:r>
              <a:rPr lang="en-US" dirty="0"/>
              <a:t>SAL_PRO_UPD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4" y="1552120"/>
            <a:ext cx="4534293" cy="4663844"/>
          </a:xfrm>
          <a:prstGeom prst="rect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" y="9"/>
            <a:ext cx="12388322" cy="697013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9505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08A8D6-033A-472B-8BEB-63B8F7C284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EBAF10-1A7F-447E-92EE-8F0A8D529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C7B47-8D79-4E1A-80B5-7F70A543A9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223</Words>
  <Application>Microsoft Office PowerPoint</Application>
  <PresentationFormat>Widescreen</PresentationFormat>
  <Paragraphs>81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Music Shop Database</vt:lpstr>
      <vt:lpstr>Задача</vt:lpstr>
      <vt:lpstr>PowerPoint Presentation</vt:lpstr>
      <vt:lpstr>Първи meeting</vt:lpstr>
      <vt:lpstr>разработка База Данни</vt:lpstr>
      <vt:lpstr>Triggers &amp; sequences</vt:lpstr>
      <vt:lpstr>Процедури</vt:lpstr>
      <vt:lpstr>Insert процедури</vt:lpstr>
      <vt:lpstr>Update процедури</vt:lpstr>
      <vt:lpstr>Select Процедури (за заявки)</vt:lpstr>
      <vt:lpstr>RETURN_SALE PROCEDURE</vt:lpstr>
      <vt:lpstr>Роли и разрешения</vt:lpstr>
      <vt:lpstr>Начало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2023-12-05T08:43:32Z</dcterms:created>
  <dcterms:modified xsi:type="dcterms:W3CDTF">2023-12-05T18:52:20Z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