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3" r:id="rId4"/>
    <p:sldId id="260" r:id="rId5"/>
    <p:sldId id="261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43294-88EB-46F1-8EC1-1950C179AA6D}" type="datetimeFigureOut">
              <a:rPr lang="es-CL" smtClean="0"/>
              <a:t>27-07-2021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D2BCF-F26F-4F68-92A8-E602A296EC9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489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4AB-706B-47C1-8AF7-020E9AADE681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5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9D7D-FEA6-4041-AF0A-A374621B1A98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0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7F9F-49E4-4CD4-9D1A-3D350E953179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689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A156-E172-4FBF-B805-2F88EE0CD8CD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11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D388-5081-43AB-B890-9CAD7DAB0D87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8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242F-B1F8-4123-AF87-EC03A118D410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50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7158-861A-4E5A-95E4-74355CD24920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6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3AEE-2A19-4E76-9A65-135B714B5940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7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3B9A-C5C1-4DDC-A491-B15DFED165FD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7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FDB-F6C1-4E09-813E-BC6335DB4A31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2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8AB0-53EC-45CF-975D-A8F780F0A962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8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7687-56D2-4C6D-ACCD-4351021A2003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9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964D-CCB0-46FE-890F-F1CCC28D48FB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0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8703-1C93-4A5E-90FB-D03119657763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3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E4D0-47B6-46D3-B3E8-801AB0B986F0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254F-B8C8-4BD6-B57A-967F5DBA4161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0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C0B08-7947-4B67-8F44-B9447C7923A1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EL4106-1 Inteligencia Computacional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4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5E92B-F390-48E8-9C6D-85B11AE04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838739"/>
            <a:ext cx="8915399" cy="2262781"/>
          </a:xfrm>
        </p:spPr>
        <p:txBody>
          <a:bodyPr/>
          <a:lstStyle/>
          <a:p>
            <a:r>
              <a:rPr lang="es-CL" dirty="0"/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577190-8921-43FB-9716-405A17BE2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CL" b="1" dirty="0"/>
              <a:t>Integrantes:</a:t>
            </a:r>
            <a:r>
              <a:rPr lang="es-CL" dirty="0"/>
              <a:t> Bastián Garcés</a:t>
            </a:r>
          </a:p>
          <a:p>
            <a:pPr algn="ctr"/>
            <a:r>
              <a:rPr lang="es-CL" b="1" dirty="0"/>
              <a:t>Profesor:</a:t>
            </a:r>
            <a:r>
              <a:rPr lang="es-CL" dirty="0"/>
              <a:t> Javier Ruiz del Solar</a:t>
            </a:r>
          </a:p>
          <a:p>
            <a:pPr algn="ctr"/>
            <a:r>
              <a:rPr lang="es-CL" b="1" dirty="0"/>
              <a:t>Auxiliar:</a:t>
            </a:r>
            <a:r>
              <a:rPr lang="es-CL" dirty="0"/>
              <a:t> Patricio Loncomilla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B86015-3FFA-4D99-950D-256D9AF3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EL4106-1 </a:t>
            </a:r>
            <a:r>
              <a:rPr lang="en-US" sz="1400" dirty="0" err="1"/>
              <a:t>Inteligencia</a:t>
            </a:r>
            <a:r>
              <a:rPr lang="en-US" sz="1400" dirty="0"/>
              <a:t> </a:t>
            </a:r>
            <a:r>
              <a:rPr lang="en-US" sz="1400" dirty="0" err="1"/>
              <a:t>Computacional</a:t>
            </a:r>
            <a:endParaRPr lang="en-US" sz="1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C93E02-61C1-4B9F-B7D3-7FFC14B9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2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EED337-495C-4985-BF4F-3C5103EA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CL" dirty="0"/>
              <a:t>Metodología de trabajo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90C36-BD44-4718-99F9-1D489285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s-CL" dirty="0"/>
              <a:t>Selección de señales: Mediante una comparativa visual.</a:t>
            </a:r>
          </a:p>
          <a:p>
            <a:endParaRPr lang="es-CL" dirty="0"/>
          </a:p>
          <a:p>
            <a:r>
              <a:rPr lang="es-CL" dirty="0"/>
              <a:t>Características a utilizar: Promedio, desviación estándar, máximo, mínimo, rango, rango </a:t>
            </a:r>
            <a:r>
              <a:rPr lang="es-CL" dirty="0" err="1"/>
              <a:t>intercuartil</a:t>
            </a:r>
            <a:r>
              <a:rPr lang="es-CL" dirty="0"/>
              <a:t> y entropía.</a:t>
            </a:r>
          </a:p>
        </p:txBody>
      </p:sp>
      <p:pic>
        <p:nvPicPr>
          <p:cNvPr id="7" name="Imagen 6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942CE88F-BD27-46D9-BA47-0E038263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59" y="645106"/>
            <a:ext cx="4819341" cy="2698831"/>
          </a:xfrm>
          <a:prstGeom prst="rect">
            <a:avLst/>
          </a:prstGeom>
        </p:spPr>
      </p:pic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27F55B5-57C0-45B3-B7F6-BD6E598A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78" y="3508529"/>
            <a:ext cx="4621968" cy="2484308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84CD68-CCC0-4793-A598-582B958A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/>
              <a:t>EL4106-1 Inteligencia Computacional</a:t>
            </a:r>
            <a:endParaRPr lang="en-US" sz="14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20D06-23FA-4CC3-892A-76BD9BF9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" y="616268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B5287-C1A5-4185-A049-810D7C9B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Clustering</a:t>
            </a:r>
            <a:endParaRPr lang="es-CL" dirty="0"/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A383614-BBFD-493A-87AC-3B3F4838E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886" y="1378633"/>
            <a:ext cx="5856892" cy="4786696"/>
          </a:xfrm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58B2DD-E0E3-403F-99C1-1FF74DDE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EL4106-1 </a:t>
            </a:r>
            <a:r>
              <a:rPr lang="en-US" sz="1400" dirty="0" err="1"/>
              <a:t>Inteligencia</a:t>
            </a:r>
            <a:r>
              <a:rPr lang="en-US" sz="1400" dirty="0"/>
              <a:t> </a:t>
            </a:r>
            <a:r>
              <a:rPr lang="en-US" sz="1400" dirty="0" err="1"/>
              <a:t>Computacional</a:t>
            </a:r>
            <a:endParaRPr lang="en-US" sz="14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5FB3F1-F984-4BF0-8366-634972DC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29C7049-2DDC-45D1-A91B-23FD1AD2549E}"/>
              </a:ext>
            </a:extLst>
          </p:cNvPr>
          <p:cNvSpPr txBox="1">
            <a:spLocks/>
          </p:cNvSpPr>
          <p:nvPr/>
        </p:nvSpPr>
        <p:spPr>
          <a:xfrm>
            <a:off x="1577693" y="1599028"/>
            <a:ext cx="4105655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Implementación de PCA para el estudio en dos dimensiones en conjunto de entrenamiento con el método DBSCAN.</a:t>
            </a:r>
          </a:p>
          <a:p>
            <a:endParaRPr lang="es-CL" dirty="0"/>
          </a:p>
          <a:p>
            <a:r>
              <a:rPr lang="es-CL" dirty="0"/>
              <a:t>Se distinguen 4 </a:t>
            </a:r>
            <a:r>
              <a:rPr lang="es-CL" dirty="0" err="1"/>
              <a:t>cluster</a:t>
            </a:r>
            <a:r>
              <a:rPr lang="es-CL" dirty="0"/>
              <a:t> diferentes.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050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0F9000-A617-40F3-9BB9-95646792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s-CL" dirty="0" err="1"/>
              <a:t>Random</a:t>
            </a:r>
            <a:r>
              <a:rPr lang="es-CL" dirty="0"/>
              <a:t> Forest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DB855-AA93-4FCA-AC7B-CF70D1C85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r>
              <a:rPr lang="es-CL" dirty="0" err="1"/>
              <a:t>Hiperparámetros</a:t>
            </a:r>
            <a:r>
              <a:rPr lang="es-CL" dirty="0"/>
              <a:t>: Profundidad de 15 (invariable) y cantidad de estimadores a determinar por una grilla.</a:t>
            </a:r>
          </a:p>
          <a:p>
            <a:endParaRPr lang="es-CL" dirty="0"/>
          </a:p>
          <a:p>
            <a:r>
              <a:rPr lang="es-CL" dirty="0"/>
              <a:t>Resultados sobre el conjunto de validación: </a:t>
            </a:r>
            <a:r>
              <a:rPr lang="es-CL" dirty="0" err="1"/>
              <a:t>Accuracy</a:t>
            </a:r>
            <a:r>
              <a:rPr lang="es-CL" dirty="0"/>
              <a:t> igual a 1 al utilizar todas las características y </a:t>
            </a:r>
            <a:r>
              <a:rPr lang="es-CL" dirty="0" err="1"/>
              <a:t>accuracy</a:t>
            </a:r>
            <a:r>
              <a:rPr lang="es-CL" dirty="0"/>
              <a:t> de 0.995 al utilizar un conjunto de características reducido mediante </a:t>
            </a:r>
            <a:r>
              <a:rPr lang="es-CL" dirty="0" err="1"/>
              <a:t>Wrapper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/>
              <a:t>Resultados sobre el conjunto de prueba: </a:t>
            </a:r>
            <a:r>
              <a:rPr lang="es-CL" dirty="0" err="1"/>
              <a:t>Accuracy</a:t>
            </a:r>
            <a:r>
              <a:rPr lang="es-CL" dirty="0"/>
              <a:t> de 0.93833.</a:t>
            </a:r>
          </a:p>
          <a:p>
            <a:endParaRPr lang="es-CL" dirty="0"/>
          </a:p>
          <a:p>
            <a:endParaRPr lang="es-CL" dirty="0"/>
          </a:p>
        </p:txBody>
      </p:sp>
      <p:pic>
        <p:nvPicPr>
          <p:cNvPr id="5" name="Imagen 4" descr="Texto, Calendario&#10;&#10;Descripción generada automáticamente">
            <a:extLst>
              <a:ext uri="{FF2B5EF4-FFF2-40B4-BE49-F238E27FC236}">
                <a16:creationId xmlns:a16="http://schemas.microsoft.com/office/drawing/2014/main" id="{1F87A2E4-4B76-4D95-9800-B323BAF4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21" y="2427897"/>
            <a:ext cx="3981455" cy="2874861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AC8EF6-051C-4D75-B733-E1D24A5B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/>
              <a:t>EL4106-1 Inteligencia Computacional</a:t>
            </a:r>
            <a:endParaRPr lang="en-US" sz="14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B4CA37-A291-44BB-9A02-9EE7C4C1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" y="6121453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5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113FB7-C01A-456A-9B45-90287FA5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s-CL" dirty="0"/>
              <a:t>Red neuronal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EBE55FB-7039-48B6-8CBD-C5DAB288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r>
              <a:rPr lang="es-CL" dirty="0"/>
              <a:t>Red neuronal con 6 neuronas de entrada, 2 capas convolucionales, cada una con 40 neuronas, utilizando un </a:t>
            </a:r>
            <a:r>
              <a:rPr lang="es-CL" dirty="0" err="1"/>
              <a:t>kernel</a:t>
            </a:r>
            <a:r>
              <a:rPr lang="es-CL" dirty="0"/>
              <a:t> de tamaño 9, luego una capa lineal de 4480 neuronas.</a:t>
            </a:r>
          </a:p>
          <a:p>
            <a:endParaRPr lang="es-CL" dirty="0"/>
          </a:p>
          <a:p>
            <a:r>
              <a:rPr lang="es-CL" dirty="0"/>
              <a:t>Resultados obtenidos sobre el conjunto de validación: </a:t>
            </a:r>
            <a:r>
              <a:rPr lang="es-CL" dirty="0" err="1"/>
              <a:t>Accuracy</a:t>
            </a:r>
            <a:r>
              <a:rPr lang="es-CL" dirty="0"/>
              <a:t> de 0.9430555555555555.</a:t>
            </a:r>
          </a:p>
          <a:p>
            <a:endParaRPr lang="es-CL" dirty="0"/>
          </a:p>
          <a:p>
            <a:r>
              <a:rPr lang="es-CL" dirty="0"/>
              <a:t>Resultados sobre el conjunto de prueba: </a:t>
            </a:r>
            <a:r>
              <a:rPr lang="es-CL" dirty="0" err="1"/>
              <a:t>Accuracy</a:t>
            </a:r>
            <a:r>
              <a:rPr lang="es-CL" dirty="0"/>
              <a:t> de 0.94500.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6" name="Imagen 5" descr="Calendario&#10;&#10;Descripción generada automáticamente">
            <a:extLst>
              <a:ext uri="{FF2B5EF4-FFF2-40B4-BE49-F238E27FC236}">
                <a16:creationId xmlns:a16="http://schemas.microsoft.com/office/drawing/2014/main" id="{4A587FFA-DD06-4990-822E-73AF4B08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21" y="2515378"/>
            <a:ext cx="3981455" cy="2893499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87AB31CA-699A-4DF2-AB4C-7910FD2B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/>
              <a:t>EL4106-1 Inteligencia Computacional</a:t>
            </a:r>
            <a:endParaRPr lang="en-US" sz="140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5DF7B8C-1D18-474C-ACFD-5C824CB9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409" y="6121453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5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F53CD-926F-4C86-8DB1-9D8BE723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Posibles mejoras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822DB6-C04C-43A9-AB43-83FF9E3FD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895" y="1810043"/>
            <a:ext cx="8650874" cy="3777622"/>
          </a:xfrm>
        </p:spPr>
        <p:txBody>
          <a:bodyPr/>
          <a:lstStyle/>
          <a:p>
            <a:r>
              <a:rPr lang="es-CL" dirty="0"/>
              <a:t>Análisis más exhaustivo de señales.</a:t>
            </a:r>
          </a:p>
          <a:p>
            <a:endParaRPr lang="es-CL" dirty="0"/>
          </a:p>
          <a:p>
            <a:r>
              <a:rPr lang="es-CL" dirty="0"/>
              <a:t>Implementar algún tipo de preprocesamiento (filtrado </a:t>
            </a:r>
            <a:r>
              <a:rPr lang="es-CL" dirty="0" err="1"/>
              <a:t>pasabajo</a:t>
            </a:r>
            <a:r>
              <a:rPr lang="es-CL" dirty="0"/>
              <a:t>, </a:t>
            </a:r>
            <a:r>
              <a:rPr lang="es-CL" dirty="0" err="1"/>
              <a:t>pasabanda</a:t>
            </a:r>
            <a:r>
              <a:rPr lang="es-CL" dirty="0"/>
              <a:t>, </a:t>
            </a:r>
            <a:r>
              <a:rPr lang="es-CL" dirty="0" err="1"/>
              <a:t>pasaalto</a:t>
            </a:r>
            <a:r>
              <a:rPr lang="es-CL" dirty="0"/>
              <a:t>).</a:t>
            </a:r>
          </a:p>
          <a:p>
            <a:endParaRPr lang="es-CL" dirty="0"/>
          </a:p>
          <a:p>
            <a:r>
              <a:rPr lang="es-CL" dirty="0"/>
              <a:t>Probar otro tipo de características.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F6F2C1-4D28-4B93-9628-B0F8D222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/>
              <a:t>EL4106-1 Inteligencia Computacional</a:t>
            </a:r>
            <a:endParaRPr lang="en-US" sz="1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AD57FE-948E-4B10-B43C-406A9614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5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CB369-C3C1-4CB2-B5E1-7225AD57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 y aprendizajes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26CC2-500E-4BF8-B01A-2C1FA86EE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098" y="1936652"/>
            <a:ext cx="4965139" cy="3777622"/>
          </a:xfrm>
        </p:spPr>
        <p:txBody>
          <a:bodyPr/>
          <a:lstStyle/>
          <a:p>
            <a:r>
              <a:rPr lang="es-CL" dirty="0"/>
              <a:t>Uso de señales concatenadas para entrenar red neuronal.</a:t>
            </a:r>
          </a:p>
          <a:p>
            <a:endParaRPr lang="es-CL" dirty="0"/>
          </a:p>
          <a:p>
            <a:r>
              <a:rPr lang="es-CL" dirty="0"/>
              <a:t>Utilización de redes convolucionales y como el </a:t>
            </a:r>
            <a:r>
              <a:rPr lang="es-CL" dirty="0" err="1"/>
              <a:t>kernel</a:t>
            </a:r>
            <a:r>
              <a:rPr lang="es-CL" dirty="0"/>
              <a:t> afecta en la cantidad de neuronas lineales que vienen después.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64A51F-6AAE-4B40-BA5B-EFA9637C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/>
              <a:t>EL4106-1 Inteligencia Computacional</a:t>
            </a:r>
            <a:endParaRPr lang="en-US" sz="1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6393B9-F5BB-434D-A240-A9372BBF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Gráfico 6" descr="Diagrama de red con relleno sólido">
            <a:extLst>
              <a:ext uri="{FF2B5EF4-FFF2-40B4-BE49-F238E27FC236}">
                <a16:creationId xmlns:a16="http://schemas.microsoft.com/office/drawing/2014/main" id="{52EA5EAA-A38E-4A3F-91EE-1D5AE4348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371" y="1825172"/>
            <a:ext cx="3780972" cy="37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7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5E92B-F390-48E8-9C6D-85B11AE04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577190-8921-43FB-9716-405A17BE2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CL" b="1" dirty="0"/>
              <a:t>Integrantes:</a:t>
            </a:r>
            <a:r>
              <a:rPr lang="es-CL" dirty="0"/>
              <a:t> Bastián Garcés</a:t>
            </a:r>
          </a:p>
          <a:p>
            <a:pPr algn="ctr"/>
            <a:r>
              <a:rPr lang="es-CL" b="1" dirty="0"/>
              <a:t>Profesor:</a:t>
            </a:r>
            <a:r>
              <a:rPr lang="es-CL" dirty="0"/>
              <a:t> Javier Ruiz del Solar</a:t>
            </a:r>
          </a:p>
          <a:p>
            <a:pPr algn="ctr"/>
            <a:r>
              <a:rPr lang="es-CL" b="1" dirty="0"/>
              <a:t>Auxiliar:</a:t>
            </a:r>
            <a:r>
              <a:rPr lang="es-CL" dirty="0"/>
              <a:t> Patricio Loncomilla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B86015-3FFA-4D99-950D-256D9AF3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EL4106-1 </a:t>
            </a:r>
            <a:r>
              <a:rPr lang="en-US" sz="1400" dirty="0" err="1"/>
              <a:t>Inteligencia</a:t>
            </a:r>
            <a:r>
              <a:rPr lang="en-US" sz="1400" dirty="0"/>
              <a:t> </a:t>
            </a:r>
            <a:r>
              <a:rPr lang="en-US" sz="1400" dirty="0" err="1"/>
              <a:t>Computacional</a:t>
            </a:r>
            <a:endParaRPr lang="en-US" sz="1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C93E02-61C1-4B9F-B7D3-7FFC14B9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6083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</TotalTime>
  <Words>298</Words>
  <Application>Microsoft Office PowerPoint</Application>
  <PresentationFormat>Panorámica</PresentationFormat>
  <Paragraphs>56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Espiral</vt:lpstr>
      <vt:lpstr>Proyecto final</vt:lpstr>
      <vt:lpstr>Metodología de trabajo</vt:lpstr>
      <vt:lpstr>Clustering</vt:lpstr>
      <vt:lpstr>Random Forest</vt:lpstr>
      <vt:lpstr>Red neuronal</vt:lpstr>
      <vt:lpstr>Posibles mejoras</vt:lpstr>
      <vt:lpstr>Conclusiones y aprendizajes</vt:lpstr>
      <vt:lpstr>Proyecto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Bastián Ignacio Garcés Garcés (bastian.garces)</dc:creator>
  <cp:lastModifiedBy>Bastián Ignacio Garcés Garcés (bastian.garces)</cp:lastModifiedBy>
  <cp:revision>6</cp:revision>
  <dcterms:created xsi:type="dcterms:W3CDTF">2021-07-26T22:40:07Z</dcterms:created>
  <dcterms:modified xsi:type="dcterms:W3CDTF">2021-07-27T21:06:32Z</dcterms:modified>
</cp:coreProperties>
</file>