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6"/>
  </p:notesMasterIdLst>
  <p:handoutMasterIdLst>
    <p:handoutMasterId r:id="rId87"/>
  </p:handoutMasterIdLst>
  <p:sldIdLst>
    <p:sldId id="256" r:id="rId2"/>
    <p:sldId id="380" r:id="rId3"/>
    <p:sldId id="257" r:id="rId4"/>
    <p:sldId id="290" r:id="rId5"/>
    <p:sldId id="291" r:id="rId6"/>
    <p:sldId id="292" r:id="rId7"/>
    <p:sldId id="293" r:id="rId8"/>
    <p:sldId id="295" r:id="rId9"/>
    <p:sldId id="297" r:id="rId10"/>
    <p:sldId id="298" r:id="rId11"/>
    <p:sldId id="299" r:id="rId12"/>
    <p:sldId id="381" r:id="rId13"/>
    <p:sldId id="304" r:id="rId14"/>
    <p:sldId id="300" r:id="rId15"/>
    <p:sldId id="305" r:id="rId16"/>
    <p:sldId id="354" r:id="rId17"/>
    <p:sldId id="355" r:id="rId18"/>
    <p:sldId id="356" r:id="rId19"/>
    <p:sldId id="357" r:id="rId20"/>
    <p:sldId id="307" r:id="rId21"/>
    <p:sldId id="382" r:id="rId22"/>
    <p:sldId id="383" r:id="rId23"/>
    <p:sldId id="384" r:id="rId24"/>
    <p:sldId id="308" r:id="rId25"/>
    <p:sldId id="309" r:id="rId26"/>
    <p:sldId id="310" r:id="rId27"/>
    <p:sldId id="313" r:id="rId28"/>
    <p:sldId id="314" r:id="rId29"/>
    <p:sldId id="315" r:id="rId30"/>
    <p:sldId id="316" r:id="rId31"/>
    <p:sldId id="317" r:id="rId32"/>
    <p:sldId id="318" r:id="rId33"/>
    <p:sldId id="319" r:id="rId34"/>
    <p:sldId id="311" r:id="rId35"/>
    <p:sldId id="320" r:id="rId36"/>
    <p:sldId id="323" r:id="rId37"/>
    <p:sldId id="324" r:id="rId38"/>
    <p:sldId id="325" r:id="rId39"/>
    <p:sldId id="326" r:id="rId40"/>
    <p:sldId id="327" r:id="rId41"/>
    <p:sldId id="329" r:id="rId42"/>
    <p:sldId id="330" r:id="rId43"/>
    <p:sldId id="331" r:id="rId44"/>
    <p:sldId id="332" r:id="rId45"/>
    <p:sldId id="333" r:id="rId46"/>
    <p:sldId id="334" r:id="rId47"/>
    <p:sldId id="335" r:id="rId48"/>
    <p:sldId id="328" r:id="rId49"/>
    <p:sldId id="336" r:id="rId50"/>
    <p:sldId id="337" r:id="rId51"/>
    <p:sldId id="351" r:id="rId52"/>
    <p:sldId id="352" r:id="rId53"/>
    <p:sldId id="353" r:id="rId54"/>
    <p:sldId id="454" r:id="rId55"/>
    <p:sldId id="460" r:id="rId56"/>
    <p:sldId id="468" r:id="rId57"/>
    <p:sldId id="464" r:id="rId58"/>
    <p:sldId id="465" r:id="rId59"/>
    <p:sldId id="466" r:id="rId60"/>
    <p:sldId id="467" r:id="rId61"/>
    <p:sldId id="463" r:id="rId62"/>
    <p:sldId id="461" r:id="rId63"/>
    <p:sldId id="312"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Lst>
  <p:sldSz cx="9144000" cy="6858000" type="screen4x3"/>
  <p:notesSz cx="6858000" cy="9144000"/>
  <p:custDataLst>
    <p:tags r:id="rId8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9954CC"/>
    <a:srgbClr val="1A07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994" autoAdjust="0"/>
  </p:normalViewPr>
  <p:slideViewPr>
    <p:cSldViewPr showGuides="1">
      <p:cViewPr>
        <p:scale>
          <a:sx n="90" d="100"/>
          <a:sy n="90" d="100"/>
        </p:scale>
        <p:origin x="-1234" y="-72"/>
      </p:cViewPr>
      <p:guideLst>
        <p:guide orient="horz" pos="2160"/>
        <p:guide pos="2911"/>
      </p:guideLst>
    </p:cSldViewPr>
  </p:slid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现代智能控制方法课件</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D5FDF6-D360-4E9D-8C0B-19F13FC32BD5}" type="datetimeFigureOut">
              <a:rPr lang="zh-CN" altLang="en-US" smtClean="0"/>
              <a:pPr/>
              <a:t>2023/9/18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975253-48EF-493E-9633-4B6CBDC9040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现代智能控制方法课件</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152A0-F6EA-4BB9-AF57-BE7F20E8E700}" type="datetimeFigureOut">
              <a:rPr lang="zh-CN" altLang="en-US" smtClean="0"/>
              <a:pPr/>
              <a:t>2023/9/18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91BC5-E80F-4E14-AA40-F3EDF1F595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孟德尔遗传学</a:t>
            </a:r>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26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34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63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91BC5-E80F-4E14-AA40-F3EDF1F59528}" type="slidenum">
              <a:rPr lang="zh-CN" altLang="en-US" smtClean="0"/>
              <a:pPr/>
              <a:t>84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F29B3F3C-6105-48F9-9777-5AAB9267B68C}" type="datetime1">
              <a:rPr lang="zh-CN" altLang="en-US" smtClean="0"/>
              <a:pPr/>
              <a:t>2023/9/18</a:t>
            </a:fld>
            <a:endParaRPr lang="zh-CN" altLang="en-US"/>
          </a:p>
        </p:txBody>
      </p:sp>
      <p:sp>
        <p:nvSpPr>
          <p:cNvPr id="2" name="页脚占位符 1"/>
          <p:cNvSpPr>
            <a:spLocks noGrp="1"/>
          </p:cNvSpPr>
          <p:nvPr>
            <p:ph type="ftr" sz="quarter" idx="11"/>
          </p:nvPr>
        </p:nvSpPr>
        <p:spPr/>
        <p:txBody>
          <a:bodyPr/>
          <a:lstStyle/>
          <a:p>
            <a:r>
              <a:rPr lang="zh-CN" altLang="en-US" smtClean="0"/>
              <a:t> </a:t>
            </a:r>
            <a:endParaRPr lang="zh-CN" altLang="en-US" dirty="0"/>
          </a:p>
        </p:txBody>
      </p:sp>
      <p:sp>
        <p:nvSpPr>
          <p:cNvPr id="15" name="灯片编号占位符 14"/>
          <p:cNvSpPr>
            <a:spLocks noGrp="1"/>
          </p:cNvSpPr>
          <p:nvPr>
            <p:ph type="sldNum" sz="quarter" idx="12"/>
          </p:nvPr>
        </p:nvSpPr>
        <p:spPr>
          <a:xfrm>
            <a:off x="8229600" y="6473952"/>
            <a:ext cx="758952" cy="246888"/>
          </a:xfrm>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EEA3D57-68C8-4FFB-95D4-2ACB12562D80}" type="datetime1">
              <a:rPr lang="zh-CN" altLang="en-US" smtClean="0"/>
              <a:pPr/>
              <a:t>2023/9/18</a:t>
            </a:fld>
            <a:endParaRPr lang="zh-CN" altLang="en-US"/>
          </a:p>
        </p:txBody>
      </p:sp>
      <p:sp>
        <p:nvSpPr>
          <p:cNvPr id="5" name="页脚占位符 4"/>
          <p:cNvSpPr>
            <a:spLocks noGrp="1"/>
          </p:cNvSpPr>
          <p:nvPr>
            <p:ph type="ftr" sz="quarter" idx="11"/>
          </p:nvPr>
        </p:nvSpPr>
        <p:spPr/>
        <p:txBody>
          <a:bodyPr/>
          <a:lstStyle/>
          <a:p>
            <a:r>
              <a:rPr lang="zh-CN" altLang="en-US"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066D88-074C-42DF-8DD5-6AEAAA70F14F}" type="datetime1">
              <a:rPr lang="zh-CN" altLang="en-US" smtClean="0"/>
              <a:pPr/>
              <a:t>2023/9/18</a:t>
            </a:fld>
            <a:endParaRPr lang="zh-CN" altLang="en-US"/>
          </a:p>
        </p:txBody>
      </p:sp>
      <p:sp>
        <p:nvSpPr>
          <p:cNvPr id="5" name="页脚占位符 4"/>
          <p:cNvSpPr>
            <a:spLocks noGrp="1"/>
          </p:cNvSpPr>
          <p:nvPr>
            <p:ph type="ftr" sz="quarter" idx="11"/>
          </p:nvPr>
        </p:nvSpPr>
        <p:spPr/>
        <p:txBody>
          <a:bodyPr/>
          <a:lstStyle/>
          <a:p>
            <a:r>
              <a:rPr lang="zh-CN" altLang="en-US"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a:t>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0FF9DC7-4127-44EA-93CE-EA2DE8C4B166}" type="datetime1">
              <a:rPr lang="zh-CN" altLang="en-US" smtClean="0"/>
              <a:pPr/>
              <a:t>2023/9/18</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r>
              <a:rPr lang="zh-CN" altLang="en-US" smtClean="0"/>
              <a:t> </a:t>
            </a:r>
            <a:endParaRPr lang="zh-CN" altLang="en-US" dirty="0"/>
          </a:p>
        </p:txBody>
      </p:sp>
      <p:sp>
        <p:nvSpPr>
          <p:cNvPr id="16" name="灯片编号占位符 15"/>
          <p:cNvSpPr>
            <a:spLocks noGrp="1"/>
          </p:cNvSpPr>
          <p:nvPr>
            <p:ph type="sldNum" sz="quarter" idx="12"/>
          </p:nvPr>
        </p:nvSpPr>
        <p:spPr>
          <a:xfrm>
            <a:off x="8229600" y="6473952"/>
            <a:ext cx="758952" cy="246888"/>
          </a:xfrm>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AC168BC6-3CF8-4EEB-A63D-09412F72AC1D}" type="datetime1">
              <a:rPr lang="zh-CN" altLang="en-US" smtClean="0"/>
              <a:pPr/>
              <a:t>2023/9/18</a:t>
            </a:fld>
            <a:endParaRPr lang="zh-CN" altLang="en-US"/>
          </a:p>
        </p:txBody>
      </p:sp>
      <p:sp>
        <p:nvSpPr>
          <p:cNvPr id="11" name="页脚占位符 10"/>
          <p:cNvSpPr>
            <a:spLocks noGrp="1"/>
          </p:cNvSpPr>
          <p:nvPr>
            <p:ph type="ftr" sz="quarter" idx="11"/>
          </p:nvPr>
        </p:nvSpPr>
        <p:spPr/>
        <p:txBody>
          <a:bodyPr/>
          <a:lstStyle/>
          <a:p>
            <a:r>
              <a:rPr lang="zh-CN" altLang="en-US" smtClean="0"/>
              <a:t> </a:t>
            </a:r>
            <a:endParaRPr lang="zh-CN" altLang="en-US" dirty="0"/>
          </a:p>
        </p:txBody>
      </p:sp>
      <p:sp>
        <p:nvSpPr>
          <p:cNvPr id="16" name="灯片编号占位符 15"/>
          <p:cNvSpPr>
            <a:spLocks noGrp="1"/>
          </p:cNvSpPr>
          <p:nvPr>
            <p:ph type="sldNum" sz="quarter" idx="12"/>
          </p:nvPr>
        </p:nvSpPr>
        <p:spPr/>
        <p:txBody>
          <a:bodyPr/>
          <a:lstStyle/>
          <a:p>
            <a:fld id="{EA2ADA47-64AB-45DA-8E4E-B7130B8DF7F2}"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DF3028BE-3122-40E6-9F01-6D09C18477B2}" type="datetime1">
              <a:rPr lang="zh-CN" altLang="en-US" smtClean="0"/>
              <a:pPr/>
              <a:t>2023/9/18</a:t>
            </a:fld>
            <a:endParaRPr lang="zh-CN" altLang="en-US"/>
          </a:p>
        </p:txBody>
      </p:sp>
      <p:sp>
        <p:nvSpPr>
          <p:cNvPr id="10" name="页脚占位符 9"/>
          <p:cNvSpPr>
            <a:spLocks noGrp="1"/>
          </p:cNvSpPr>
          <p:nvPr>
            <p:ph type="ftr" sz="quarter" idx="11"/>
          </p:nvPr>
        </p:nvSpPr>
        <p:spPr/>
        <p:txBody>
          <a:bodyPr/>
          <a:lstStyle/>
          <a:p>
            <a:r>
              <a:rPr lang="zh-CN" altLang="en-US" smtClean="0"/>
              <a:t> </a:t>
            </a:r>
            <a:endParaRPr lang="zh-CN" altLang="en-US" dirty="0"/>
          </a:p>
        </p:txBody>
      </p:sp>
      <p:sp>
        <p:nvSpPr>
          <p:cNvPr id="31" name="灯片编号占位符 30"/>
          <p:cNvSpPr>
            <a:spLocks noGrp="1"/>
          </p:cNvSpPr>
          <p:nvPr>
            <p:ph type="sldNum" sz="quarter" idx="12"/>
          </p:nvPr>
        </p:nvSpPr>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7A0DA561-C7B8-4848-93D0-B4B4D6B7455D}" type="datetime1">
              <a:rPr lang="zh-CN" altLang="en-US" smtClean="0"/>
              <a:pPr/>
              <a:t>2023/9/18</a:t>
            </a:fld>
            <a:endParaRPr lang="zh-CN" altLang="en-US"/>
          </a:p>
        </p:txBody>
      </p:sp>
      <p:sp>
        <p:nvSpPr>
          <p:cNvPr id="6" name="页脚占位符 5"/>
          <p:cNvSpPr>
            <a:spLocks noGrp="1"/>
          </p:cNvSpPr>
          <p:nvPr>
            <p:ph type="ftr" sz="quarter" idx="11"/>
          </p:nvPr>
        </p:nvSpPr>
        <p:spPr/>
        <p:txBody>
          <a:bodyPr/>
          <a:lstStyle/>
          <a:p>
            <a:r>
              <a:rPr lang="zh-CN" altLang="en-US" smtClean="0"/>
              <a:t> </a:t>
            </a:r>
            <a:endParaRPr lang="zh-CN" altLang="en-US" dirty="0"/>
          </a:p>
        </p:txBody>
      </p:sp>
      <p:sp>
        <p:nvSpPr>
          <p:cNvPr id="7" name="灯片编号占位符 6"/>
          <p:cNvSpPr>
            <a:spLocks noGrp="1"/>
          </p:cNvSpPr>
          <p:nvPr>
            <p:ph type="sldNum" sz="quarter" idx="12"/>
          </p:nvPr>
        </p:nvSpPr>
        <p:spPr>
          <a:xfrm>
            <a:off x="8229600" y="6477000"/>
            <a:ext cx="762000" cy="246888"/>
          </a:xfrm>
        </p:spPr>
        <p:txBody>
          <a:bodyPr/>
          <a:lstStyle/>
          <a:p>
            <a:fld id="{EA2ADA47-64AB-45DA-8E4E-B7130B8DF7F2}"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88F768E6-D129-4764-94FE-0374BC31B2AD}" type="datetime1">
              <a:rPr lang="zh-CN" altLang="en-US" smtClean="0"/>
              <a:pPr/>
              <a:t>2023/9/18</a:t>
            </a:fld>
            <a:endParaRPr lang="zh-CN" altLang="en-US"/>
          </a:p>
        </p:txBody>
      </p:sp>
      <p:sp>
        <p:nvSpPr>
          <p:cNvPr id="21" name="页脚占位符 20"/>
          <p:cNvSpPr>
            <a:spLocks noGrp="1"/>
          </p:cNvSpPr>
          <p:nvPr>
            <p:ph type="ftr" sz="quarter" idx="11"/>
          </p:nvPr>
        </p:nvSpPr>
        <p:spPr/>
        <p:txBody>
          <a:bodyPr/>
          <a:lstStyle/>
          <a:p>
            <a:r>
              <a:rPr lang="zh-CN" altLang="en-US"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9DCDCE-4A6A-4292-90B4-D4FAC1CE74D6}" type="datetime1">
              <a:rPr lang="zh-CN" altLang="en-US" smtClean="0"/>
              <a:pPr/>
              <a:t>2023/9/18</a:t>
            </a:fld>
            <a:endParaRPr lang="zh-CN" altLang="en-US"/>
          </a:p>
        </p:txBody>
      </p:sp>
      <p:sp>
        <p:nvSpPr>
          <p:cNvPr id="24" name="页脚占位符 23"/>
          <p:cNvSpPr>
            <a:spLocks noGrp="1"/>
          </p:cNvSpPr>
          <p:nvPr>
            <p:ph type="ftr" sz="quarter" idx="11"/>
          </p:nvPr>
        </p:nvSpPr>
        <p:spPr/>
        <p:txBody>
          <a:bodyPr/>
          <a:lstStyle/>
          <a:p>
            <a:r>
              <a:rPr lang="zh-CN" altLang="en-US" smtClean="0"/>
              <a:t> </a:t>
            </a:r>
            <a:endParaRPr lang="zh-CN" altLang="en-US" dirty="0"/>
          </a:p>
        </p:txBody>
      </p:sp>
      <p:sp>
        <p:nvSpPr>
          <p:cNvPr id="7" name="灯片编号占位符 6"/>
          <p:cNvSpPr>
            <a:spLocks noGrp="1"/>
          </p:cNvSpPr>
          <p:nvPr>
            <p:ph type="sldNum" sz="quarter" idx="12"/>
          </p:nvPr>
        </p:nvSpPr>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46539345-EF9E-4F5D-ADE8-1E33A0C7C8B8}" type="datetime1">
              <a:rPr lang="zh-CN" altLang="en-US" smtClean="0"/>
              <a:pPr/>
              <a:t>2023/9/18</a:t>
            </a:fld>
            <a:endParaRPr lang="zh-CN" altLang="en-US"/>
          </a:p>
        </p:txBody>
      </p:sp>
      <p:sp>
        <p:nvSpPr>
          <p:cNvPr id="29" name="页脚占位符 28"/>
          <p:cNvSpPr>
            <a:spLocks noGrp="1"/>
          </p:cNvSpPr>
          <p:nvPr>
            <p:ph type="ftr" sz="quarter" idx="11"/>
          </p:nvPr>
        </p:nvSpPr>
        <p:spPr/>
        <p:txBody>
          <a:bodyPr/>
          <a:lstStyle/>
          <a:p>
            <a:r>
              <a:rPr lang="zh-CN" altLang="en-US" smtClean="0"/>
              <a:t> </a:t>
            </a:r>
            <a:endParaRPr lang="zh-CN" altLang="en-US" dirty="0"/>
          </a:p>
        </p:txBody>
      </p:sp>
      <p:sp>
        <p:nvSpPr>
          <p:cNvPr id="7" name="灯片编号占位符 6"/>
          <p:cNvSpPr>
            <a:spLocks noGrp="1"/>
          </p:cNvSpPr>
          <p:nvPr>
            <p:ph type="sldNum" sz="quarter" idx="12"/>
          </p:nvPr>
        </p:nvSpPr>
        <p:spPr/>
        <p:txBody>
          <a:bodyPr/>
          <a:lstStyle/>
          <a:p>
            <a:fld id="{EA2ADA47-64AB-45DA-8E4E-B7130B8DF7F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A2F6A0A4-96A1-41D4-B24B-74BDFDB68014}" type="datetime1">
              <a:rPr lang="zh-CN" altLang="en-US" smtClean="0"/>
              <a:pPr/>
              <a:t>2023/9/18</a:t>
            </a:fld>
            <a:endParaRPr lang="zh-CN" altLang="en-US"/>
          </a:p>
        </p:txBody>
      </p:sp>
      <p:sp>
        <p:nvSpPr>
          <p:cNvPr id="5" name="页脚占位符 4"/>
          <p:cNvSpPr>
            <a:spLocks noGrp="1"/>
          </p:cNvSpPr>
          <p:nvPr>
            <p:ph type="ftr" sz="quarter" idx="11"/>
          </p:nvPr>
        </p:nvSpPr>
        <p:spPr/>
        <p:txBody>
          <a:bodyPr/>
          <a:lstStyle/>
          <a:p>
            <a:r>
              <a:rPr lang="zh-CN" altLang="en-US" smtClean="0"/>
              <a:t> </a:t>
            </a:r>
            <a:endParaRPr lang="zh-CN" altLang="en-US" dirty="0"/>
          </a:p>
        </p:txBody>
      </p:sp>
      <p:sp>
        <p:nvSpPr>
          <p:cNvPr id="31" name="灯片编号占位符 30"/>
          <p:cNvSpPr>
            <a:spLocks noGrp="1"/>
          </p:cNvSpPr>
          <p:nvPr>
            <p:ph type="sldNum" sz="quarter" idx="12"/>
          </p:nvPr>
        </p:nvSpPr>
        <p:spPr/>
        <p:txBody>
          <a:bodyPr/>
          <a:lstStyle/>
          <a:p>
            <a:fld id="{EA2ADA47-64AB-45DA-8E4E-B7130B8DF7F2}"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8066D88-074C-42DF-8DD5-6AEAAA70F14F}" type="datetime1">
              <a:rPr lang="zh-CN" altLang="en-US" smtClean="0"/>
              <a:pPr/>
              <a:t>2023/9/18</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zh-CN" altLang="en-US" smtClean="0"/>
              <a:t> </a:t>
            </a:r>
            <a:endParaRPr lang="zh-CN" altLang="en-US" dirty="0"/>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A2ADA47-64AB-45DA-8E4E-B7130B8DF7F2}"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gif"/><Relationship Id="rId4" Type="http://schemas.openxmlformats.org/officeDocument/2006/relationships/image" Target="../media/image4.gi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2428868"/>
            <a:ext cx="9144000" cy="1107996"/>
          </a:xfrm>
          <a:prstGeom prst="rect">
            <a:avLst/>
          </a:prstGeom>
          <a:noFill/>
        </p:spPr>
        <p:txBody>
          <a:bodyPr wrap="square" rtlCol="0">
            <a:spAutoFit/>
          </a:bodyPr>
          <a:lstStyle/>
          <a:p>
            <a:pPr algn="ctr"/>
            <a:r>
              <a:rPr lang="zh-CN" altLang="en-US" sz="6600" dirty="0" smtClean="0">
                <a:solidFill>
                  <a:srgbClr val="1A0780"/>
                </a:solidFill>
                <a:latin typeface="华文新魏" panose="02010800040101010101" pitchFamily="2" charset="-122"/>
                <a:ea typeface="华文新魏" panose="02010800040101010101" pitchFamily="2" charset="-122"/>
              </a:rPr>
              <a:t>智能计算</a:t>
            </a:r>
            <a:r>
              <a:rPr lang="en-US" altLang="zh-CN" sz="6600" dirty="0" smtClean="0">
                <a:solidFill>
                  <a:srgbClr val="1A0780"/>
                </a:solidFill>
                <a:latin typeface="华文新魏" panose="02010800040101010101" pitchFamily="2" charset="-122"/>
                <a:ea typeface="华文新魏" panose="02010800040101010101" pitchFamily="2" charset="-122"/>
              </a:rPr>
              <a:t>——</a:t>
            </a:r>
            <a:r>
              <a:rPr lang="zh-CN" altLang="en-US" sz="6600" dirty="0" smtClean="0">
                <a:solidFill>
                  <a:srgbClr val="1A0780"/>
                </a:solidFill>
                <a:latin typeface="华文新魏" panose="02010800040101010101" pitchFamily="2" charset="-122"/>
                <a:ea typeface="华文新魏" panose="02010800040101010101" pitchFamily="2" charset="-122"/>
              </a:rPr>
              <a:t>进化计算</a:t>
            </a:r>
            <a:endParaRPr lang="en-US" altLang="zh-CN" sz="6600" dirty="0" smtClean="0">
              <a:solidFill>
                <a:srgbClr val="1A0780"/>
              </a:solidFill>
              <a:latin typeface="华文新魏" panose="02010800040101010101" pitchFamily="2" charset="-122"/>
              <a:ea typeface="华文新魏" panose="02010800040101010101" pitchFamily="2" charset="-122"/>
            </a:endParaRPr>
          </a:p>
        </p:txBody>
      </p:sp>
      <p:sp>
        <p:nvSpPr>
          <p:cNvPr id="3" name="TextBox 2"/>
          <p:cNvSpPr txBox="1"/>
          <p:nvPr/>
        </p:nvSpPr>
        <p:spPr>
          <a:xfrm>
            <a:off x="857224" y="4143380"/>
            <a:ext cx="7858180" cy="460375"/>
          </a:xfrm>
          <a:prstGeom prst="rect">
            <a:avLst/>
          </a:prstGeom>
          <a:noFill/>
        </p:spPr>
        <p:txBody>
          <a:bodyPr wrap="square" rtlCol="0">
            <a:spAutoFit/>
          </a:bodyPr>
          <a:lstStyle/>
          <a:p>
            <a:r>
              <a:rPr lang="zh-CN" altLang="en-US" sz="2400" dirty="0" smtClean="0">
                <a:solidFill>
                  <a:srgbClr val="0000FF"/>
                </a:solidFill>
              </a:rPr>
              <a:t>浙江工商大学计算机科学与技术学院        徐冠雷</a:t>
            </a:r>
            <a:endParaRPr lang="zh-CN" altLang="en-US" sz="2400" dirty="0">
              <a:solidFill>
                <a:srgbClr val="0000FF"/>
              </a:solidFill>
            </a:endParaRPr>
          </a:p>
        </p:txBody>
      </p:sp>
      <p:sp>
        <p:nvSpPr>
          <p:cNvPr id="4" name="矩形 3"/>
          <p:cNvSpPr/>
          <p:nvPr/>
        </p:nvSpPr>
        <p:spPr>
          <a:xfrm>
            <a:off x="1071538" y="4714884"/>
            <a:ext cx="4572000" cy="646331"/>
          </a:xfrm>
          <a:prstGeom prst="rect">
            <a:avLst/>
          </a:prstGeom>
        </p:spPr>
        <p:txBody>
          <a:bodyPr>
            <a:spAutoFit/>
          </a:bodyPr>
          <a:lstStyle/>
          <a:p>
            <a:r>
              <a:rPr lang="en-US" altLang="zh-CN" dirty="0" smtClean="0">
                <a:solidFill>
                  <a:srgbClr val="0000FF"/>
                </a:solidFill>
              </a:rPr>
              <a:t>Email: xgl_86@163.com</a:t>
            </a:r>
          </a:p>
          <a:p>
            <a:r>
              <a:rPr lang="zh-CN" altLang="en-US" dirty="0" smtClean="0">
                <a:solidFill>
                  <a:srgbClr val="0000FF"/>
                </a:solidFill>
              </a:rPr>
              <a:t>微信</a:t>
            </a:r>
            <a:r>
              <a:rPr lang="en-US" altLang="zh-CN" dirty="0" smtClean="0">
                <a:solidFill>
                  <a:srgbClr val="0000FF"/>
                </a:solidFill>
              </a:rPr>
              <a:t>: </a:t>
            </a:r>
            <a:r>
              <a:rPr lang="en-US" altLang="zh-CN" dirty="0" err="1" smtClean="0">
                <a:solidFill>
                  <a:srgbClr val="0000FF"/>
                </a:solidFill>
              </a:rPr>
              <a:t>xuguanlei</a:t>
            </a:r>
            <a:endParaRPr lang="en-US" altLang="zh-CN" dirty="0">
              <a:solidFill>
                <a:srgbClr val="0000FF"/>
              </a:solidFill>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2.1.3 </a:t>
            </a:r>
            <a:r>
              <a:rPr lang="zh-CN" altLang="en-US" sz="2400" b="1" dirty="0" smtClean="0">
                <a:solidFill>
                  <a:srgbClr val="1A0780"/>
                </a:solidFill>
                <a:latin typeface="华文楷体" panose="02010600040101010101" pitchFamily="2" charset="-122"/>
                <a:ea typeface="华文楷体" panose="02010600040101010101" pitchFamily="2" charset="-122"/>
              </a:rPr>
              <a:t>遗传算法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9" name="Rectangle 5"/>
          <p:cNvSpPr txBox="1">
            <a:spLocks noChangeArrowheads="1"/>
          </p:cNvSpPr>
          <p:nvPr/>
        </p:nvSpPr>
        <p:spPr>
          <a:xfrm>
            <a:off x="285750" y="2204864"/>
            <a:ext cx="8429625" cy="35052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6600" lvl="1" indent="-457200">
              <a:lnSpc>
                <a:spcPct val="140000"/>
              </a:lnSpc>
              <a:buFont typeface="+mj-ea"/>
              <a:buAutoNum type="circleNumDbPlain"/>
            </a:pPr>
            <a:r>
              <a:rPr kumimoji="1" lang="zh-CN" altLang="en-US" b="1" dirty="0" smtClean="0">
                <a:solidFill>
                  <a:srgbClr val="0000FF"/>
                </a:solidFill>
                <a:latin typeface="黑体" panose="02010609060101010101" pitchFamily="49" charset="-122"/>
                <a:ea typeface="黑体" panose="02010609060101010101" pitchFamily="49" charset="-122"/>
              </a:rPr>
              <a:t>遗传算法不是直接作用在参变量集上而是利用参变量集的某种编码（比如二进制）；</a:t>
            </a:r>
          </a:p>
          <a:p>
            <a:pPr marL="736600" lvl="1" indent="-457200">
              <a:lnSpc>
                <a:spcPct val="140000"/>
              </a:lnSpc>
              <a:buFont typeface="+mj-ea"/>
              <a:buAutoNum type="circleNumDbPlain"/>
            </a:pPr>
            <a:r>
              <a:rPr kumimoji="1" lang="zh-CN" altLang="en-US" b="1" dirty="0" smtClean="0">
                <a:solidFill>
                  <a:srgbClr val="9954CC"/>
                </a:solidFill>
                <a:latin typeface="黑体" panose="02010609060101010101" pitchFamily="49" charset="-122"/>
                <a:ea typeface="黑体" panose="02010609060101010101" pitchFamily="49" charset="-122"/>
              </a:rPr>
              <a:t>遗传算法不是从单个点，而是从一个点的群体开始搜索（类似于小概率的随机多点并行搜索）；</a:t>
            </a:r>
          </a:p>
          <a:p>
            <a:pPr marL="736600" lvl="1" indent="-457200">
              <a:lnSpc>
                <a:spcPct val="140000"/>
              </a:lnSpc>
              <a:buFont typeface="+mj-ea"/>
              <a:buAutoNum type="circleNumDbPlain"/>
            </a:pPr>
            <a:r>
              <a:rPr kumimoji="1" lang="zh-CN" altLang="en-US" b="1" dirty="0" smtClean="0">
                <a:solidFill>
                  <a:srgbClr val="00B050"/>
                </a:solidFill>
                <a:latin typeface="黑体" panose="02010609060101010101" pitchFamily="49" charset="-122"/>
                <a:ea typeface="黑体" panose="02010609060101010101" pitchFamily="49" charset="-122"/>
              </a:rPr>
              <a:t>遗传算法利用适应值信息，无须导数或其它辅助信息（适度函数进行验证）；</a:t>
            </a:r>
          </a:p>
          <a:p>
            <a:pPr marL="736600" lvl="1" indent="-457200">
              <a:lnSpc>
                <a:spcPct val="140000"/>
              </a:lnSpc>
              <a:buFont typeface="+mj-ea"/>
              <a:buAutoNum type="circleNumDbPlain"/>
            </a:pPr>
            <a:r>
              <a:rPr kumimoji="1" lang="zh-CN" altLang="en-US" b="1" dirty="0" smtClean="0">
                <a:solidFill>
                  <a:srgbClr val="C00000"/>
                </a:solidFill>
                <a:latin typeface="黑体" panose="02010609060101010101" pitchFamily="49" charset="-122"/>
                <a:ea typeface="黑体" panose="02010609060101010101" pitchFamily="49" charset="-122"/>
              </a:rPr>
              <a:t>遗传算法利用概率转移规则，而非确定性规则（实现变异）。</a:t>
            </a:r>
          </a:p>
        </p:txBody>
      </p:sp>
      <p:sp>
        <p:nvSpPr>
          <p:cNvPr id="10" name="文本框 1"/>
          <p:cNvSpPr txBox="1">
            <a:spLocks noChangeArrowheads="1"/>
          </p:cNvSpPr>
          <p:nvPr/>
        </p:nvSpPr>
        <p:spPr bwMode="auto">
          <a:xfrm>
            <a:off x="395535" y="1166622"/>
            <a:ext cx="8319839" cy="732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a:solidFill>
                  <a:srgbClr val="FF0000"/>
                </a:solidFill>
                <a:latin typeface="宋体" panose="02010600030101010101" pitchFamily="2" charset="-122"/>
                <a:ea typeface="+mn-ea"/>
              </a:rPr>
              <a:t>与传统的优化算法相比，遗传算法主要有以下几个不同之</a:t>
            </a:r>
            <a:r>
              <a:rPr lang="zh-CN" altLang="en-US" sz="2600" b="1" dirty="0" smtClean="0">
                <a:solidFill>
                  <a:srgbClr val="FF0000"/>
                </a:solidFill>
                <a:latin typeface="宋体" panose="02010600030101010101" pitchFamily="2" charset="-122"/>
                <a:ea typeface="+mn-ea"/>
              </a:rPr>
              <a:t>处</a:t>
            </a:r>
            <a:endParaRPr lang="zh-CN" altLang="en-US" sz="2600" b="1" dirty="0">
              <a:solidFill>
                <a:srgbClr val="FF0000"/>
              </a:solidFill>
              <a:latin typeface="宋体" panose="02010600030101010101" pitchFamily="2" charset="-122"/>
              <a:ea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11</a:t>
            </a:fld>
            <a:endParaRPr lang="zh-CN" altLang="en-US" dirty="0"/>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2.1.3 </a:t>
            </a:r>
            <a:r>
              <a:rPr lang="zh-CN" altLang="en-US" sz="2400" b="1" dirty="0" smtClean="0">
                <a:solidFill>
                  <a:srgbClr val="1A0780"/>
                </a:solidFill>
                <a:latin typeface="华文楷体" panose="02010600040101010101" pitchFamily="2" charset="-122"/>
                <a:ea typeface="华文楷体" panose="02010600040101010101" pitchFamily="2" charset="-122"/>
              </a:rPr>
              <a:t>遗传算法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9" name="Rectangle 3"/>
          <p:cNvSpPr txBox="1">
            <a:spLocks noChangeArrowheads="1"/>
          </p:cNvSpPr>
          <p:nvPr/>
        </p:nvSpPr>
        <p:spPr>
          <a:xfrm>
            <a:off x="942974" y="1938018"/>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30000"/>
              </a:lnSpc>
              <a:buFont typeface="+mj-ea"/>
              <a:buAutoNum type="circleNumDbPlain"/>
            </a:pPr>
            <a:r>
              <a:rPr kumimoji="1" lang="zh-CN" altLang="en-US" b="1" dirty="0" smtClean="0">
                <a:solidFill>
                  <a:srgbClr val="C00000"/>
                </a:solidFill>
                <a:latin typeface="黑体" panose="02010609060101010101" pitchFamily="49" charset="-122"/>
                <a:ea typeface="黑体" panose="02010609060101010101" pitchFamily="49" charset="-122"/>
              </a:rPr>
              <a:t>由于它固有的特性，它在搜索过程中不容易陷入局部最优，即使所定义的适应函数是不连续的、非规则的或有噪声的情况下，它也能以很大的概率找到整体最优解；</a:t>
            </a:r>
            <a:endParaRPr kumimoji="1" lang="en-US" altLang="zh-CN" b="1" dirty="0" smtClean="0">
              <a:solidFill>
                <a:srgbClr val="C00000"/>
              </a:solidFill>
              <a:latin typeface="黑体" panose="02010609060101010101" pitchFamily="49" charset="-122"/>
              <a:ea typeface="黑体" panose="02010609060101010101" pitchFamily="49" charset="-122"/>
            </a:endParaRPr>
          </a:p>
          <a:p>
            <a:pPr marL="514350" indent="-514350">
              <a:lnSpc>
                <a:spcPct val="130000"/>
              </a:lnSpc>
              <a:buFont typeface="+mj-ea"/>
              <a:buAutoNum type="circleNumDbPlain"/>
            </a:pPr>
            <a:r>
              <a:rPr kumimoji="1" lang="zh-CN" altLang="en-US" b="1" dirty="0" smtClean="0">
                <a:solidFill>
                  <a:srgbClr val="0000FF"/>
                </a:solidFill>
                <a:latin typeface="黑体" panose="02010609060101010101" pitchFamily="49" charset="-122"/>
                <a:ea typeface="黑体" panose="02010609060101010101" pitchFamily="49" charset="-122"/>
              </a:rPr>
              <a:t>并行性（多点随机性），遗传算法非常适用于大规模并行计算机。</a:t>
            </a:r>
            <a:endParaRPr lang="zh-CN" altLang="en-US" b="1" dirty="0" smtClean="0">
              <a:solidFill>
                <a:srgbClr val="0000FF"/>
              </a:solidFill>
              <a:latin typeface="黑体" panose="02010609060101010101" pitchFamily="49" charset="-122"/>
              <a:ea typeface="黑体" panose="02010609060101010101" pitchFamily="49" charset="-122"/>
            </a:endParaRPr>
          </a:p>
        </p:txBody>
      </p:sp>
      <p:sp>
        <p:nvSpPr>
          <p:cNvPr id="10" name="文本框 1"/>
          <p:cNvSpPr txBox="1">
            <a:spLocks noChangeArrowheads="1"/>
          </p:cNvSpPr>
          <p:nvPr/>
        </p:nvSpPr>
        <p:spPr bwMode="auto">
          <a:xfrm>
            <a:off x="395535" y="1166622"/>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遗传算法特别的优越性</a:t>
            </a:r>
            <a:endParaRPr lang="zh-CN" altLang="en-US" sz="2600" b="1" dirty="0">
              <a:solidFill>
                <a:srgbClr val="FF0000"/>
              </a:solidFill>
              <a:latin typeface="宋体" panose="02010600030101010101" pitchFamily="2" charset="-122"/>
              <a:ea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12</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a:t>
            </a:r>
            <a:r>
              <a:rPr lang="en-US" altLang="zh-CN" sz="1600" smtClean="0">
                <a:solidFill>
                  <a:schemeClr val="bg2">
                    <a:lumMod val="50000"/>
                  </a:schemeClr>
                </a:solidFill>
                <a:latin typeface="华文新魏" panose="02010800040101010101" pitchFamily="2" charset="-122"/>
                <a:ea typeface="华文新魏" panose="02010800040101010101" pitchFamily="2" charset="-122"/>
              </a:rPr>
              <a:t>.1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2.1.3 </a:t>
            </a:r>
            <a:r>
              <a:rPr lang="zh-CN" altLang="en-US" sz="2400" b="1" dirty="0" smtClean="0">
                <a:solidFill>
                  <a:srgbClr val="1A0780"/>
                </a:solidFill>
                <a:latin typeface="华文楷体" panose="02010600040101010101" pitchFamily="2" charset="-122"/>
                <a:ea typeface="华文楷体" panose="02010600040101010101" pitchFamily="2" charset="-122"/>
              </a:rPr>
              <a:t>遗传算法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0" name="文本框 1"/>
          <p:cNvSpPr txBox="1">
            <a:spLocks noChangeArrowheads="1"/>
          </p:cNvSpPr>
          <p:nvPr/>
        </p:nvSpPr>
        <p:spPr bwMode="auto">
          <a:xfrm>
            <a:off x="395535" y="1052736"/>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遗传算法特别的优越性</a:t>
            </a:r>
            <a:endParaRPr lang="zh-CN" altLang="en-US" sz="2600" b="1" dirty="0">
              <a:solidFill>
                <a:srgbClr val="FF0000"/>
              </a:solidFill>
              <a:latin typeface="宋体" panose="02010600030101010101" pitchFamily="2" charset="-122"/>
              <a:ea typeface="+mn-ea"/>
            </a:endParaRPr>
          </a:p>
        </p:txBody>
      </p:sp>
      <p:graphicFrame>
        <p:nvGraphicFramePr>
          <p:cNvPr id="11" name="Object 2"/>
          <p:cNvGraphicFramePr>
            <a:graphicFrameLocks noChangeAspect="1"/>
          </p:cNvGraphicFramePr>
          <p:nvPr/>
        </p:nvGraphicFramePr>
        <p:xfrm>
          <a:off x="258763" y="1579860"/>
          <a:ext cx="4271962" cy="3279775"/>
        </p:xfrm>
        <a:graphic>
          <a:graphicData uri="http://schemas.openxmlformats.org/presentationml/2006/ole">
            <p:oleObj spid="_x0000_s17413" r:id="rId3" imgW="17859375" imgH="13716000" progId="Word.Picture.8">
              <p:embed/>
            </p:oleObj>
          </a:graphicData>
        </a:graphic>
      </p:graphicFrame>
      <p:pic>
        <p:nvPicPr>
          <p:cNvPr id="12" name="Picture 3"/>
          <p:cNvPicPr>
            <a:picLocks noChangeAspect="1" noChangeArrowheads="1"/>
          </p:cNvPicPr>
          <p:nvPr/>
        </p:nvPicPr>
        <p:blipFill>
          <a:blip r:embed="rId4">
            <a:extLst>
              <a:ext uri="{28A0092B-C50C-407E-A947-70E740481C1C}">
                <a14:useLocalDpi xmlns:a14="http://schemas.microsoft.com/office/drawing/2010/main" xmlns="" val="0"/>
              </a:ext>
            </a:extLst>
          </a:blip>
          <a:srcRect l="5624" t="3749" r="5624" b="3749"/>
          <a:stretch>
            <a:fillRect/>
          </a:stretch>
        </p:blipFill>
        <p:spPr bwMode="auto">
          <a:xfrm>
            <a:off x="4641850" y="1578272"/>
            <a:ext cx="4213225" cy="329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Object 4"/>
          <p:cNvGraphicFramePr>
            <a:graphicFrameLocks noChangeAspect="1"/>
          </p:cNvGraphicFramePr>
          <p:nvPr/>
        </p:nvGraphicFramePr>
        <p:xfrm>
          <a:off x="304800" y="4941168"/>
          <a:ext cx="6307138" cy="434975"/>
        </p:xfrm>
        <a:graphic>
          <a:graphicData uri="http://schemas.openxmlformats.org/presentationml/2006/ole">
            <p:oleObj spid="_x0000_s17412" r:id="rId5" imgW="84124800" imgH="5791200" progId="Equation.3">
              <p:embed/>
            </p:oleObj>
          </a:graphicData>
        </a:graphic>
      </p:graphicFrame>
      <p:graphicFrame>
        <p:nvGraphicFramePr>
          <p:cNvPr id="14" name="Object 5"/>
          <p:cNvGraphicFramePr>
            <a:graphicFrameLocks noChangeAspect="1"/>
          </p:cNvGraphicFramePr>
          <p:nvPr/>
        </p:nvGraphicFramePr>
        <p:xfrm>
          <a:off x="7038975" y="4957043"/>
          <a:ext cx="1851025" cy="411163"/>
        </p:xfrm>
        <a:graphic>
          <a:graphicData uri="http://schemas.openxmlformats.org/presentationml/2006/ole">
            <p:oleObj spid="_x0000_s17411" r:id="rId6" imgW="24688800" imgH="5486400" progId="Equation.3">
              <p:embed/>
            </p:oleObj>
          </a:graphicData>
        </a:graphic>
      </p:graphicFrame>
      <p:graphicFrame>
        <p:nvGraphicFramePr>
          <p:cNvPr id="15" name="Object 6"/>
          <p:cNvGraphicFramePr>
            <a:graphicFrameLocks noChangeAspect="1"/>
          </p:cNvGraphicFramePr>
          <p:nvPr/>
        </p:nvGraphicFramePr>
        <p:xfrm>
          <a:off x="304800" y="5434881"/>
          <a:ext cx="6524625" cy="914400"/>
        </p:xfrm>
        <a:graphic>
          <a:graphicData uri="http://schemas.openxmlformats.org/presentationml/2006/ole">
            <p:oleObj spid="_x0000_s17410" name="Equation" r:id="rId7" imgW="87172800" imgH="12192000" progId="Equation.3">
              <p:embed/>
            </p:oleObj>
          </a:graphicData>
        </a:graphic>
      </p:graphicFrame>
      <p:graphicFrame>
        <p:nvGraphicFramePr>
          <p:cNvPr id="16" name="Object 7"/>
          <p:cNvGraphicFramePr>
            <a:graphicFrameLocks noChangeAspect="1"/>
          </p:cNvGraphicFramePr>
          <p:nvPr/>
        </p:nvGraphicFramePr>
        <p:xfrm>
          <a:off x="7443788" y="5722218"/>
          <a:ext cx="1446212" cy="366713"/>
        </p:xfrm>
        <a:graphic>
          <a:graphicData uri="http://schemas.openxmlformats.org/presentationml/2006/ole">
            <p:oleObj spid="_x0000_s17409" r:id="rId8" imgW="19507200" imgH="4876800" progId="Equation.3">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9833" y="188640"/>
            <a:ext cx="3604334" cy="830997"/>
          </a:xfrm>
          <a:prstGeom prst="rect">
            <a:avLst/>
          </a:prstGeom>
          <a:noFill/>
        </p:spPr>
        <p:txBody>
          <a:bodyPr wrap="square" rtlCol="0">
            <a:spAutoFit/>
          </a:bodyPr>
          <a:lstStyle/>
          <a:p>
            <a:pPr algn="ctr"/>
            <a:r>
              <a:rPr lang="zh-CN" altLang="en-US" sz="4800" dirty="0" smtClean="0">
                <a:solidFill>
                  <a:srgbClr val="1A0780"/>
                </a:solidFill>
                <a:latin typeface="华文新魏" panose="02010800040101010101" pitchFamily="2" charset="-122"/>
                <a:ea typeface="华文新魏" panose="02010800040101010101" pitchFamily="2" charset="-122"/>
              </a:rPr>
              <a:t>主要</a:t>
            </a:r>
            <a:r>
              <a:rPr lang="zh-CN" altLang="en-US" sz="4800" dirty="0">
                <a:solidFill>
                  <a:srgbClr val="1A0780"/>
                </a:solidFill>
                <a:latin typeface="华文新魏" panose="02010800040101010101" pitchFamily="2" charset="-122"/>
                <a:ea typeface="华文新魏" panose="02010800040101010101" pitchFamily="2" charset="-122"/>
              </a:rPr>
              <a:t>内容</a:t>
            </a:r>
          </a:p>
        </p:txBody>
      </p:sp>
      <p:sp>
        <p:nvSpPr>
          <p:cNvPr id="5" name="页脚占位符 4"/>
          <p:cNvSpPr>
            <a:spLocks noGrp="1"/>
          </p:cNvSpPr>
          <p:nvPr>
            <p:ph type="ftr" sz="quarter" idx="11"/>
          </p:nvPr>
        </p:nvSpPr>
        <p:spPr/>
        <p:txBody>
          <a:bodyPr/>
          <a:lstStyle/>
          <a:p>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13</a:t>
            </a:fld>
            <a:endParaRPr lang="zh-CN" altLang="en-US" dirty="0"/>
          </a:p>
        </p:txBody>
      </p:sp>
      <p:sp>
        <p:nvSpPr>
          <p:cNvPr id="2" name="文本框 1"/>
          <p:cNvSpPr txBox="1"/>
          <p:nvPr/>
        </p:nvSpPr>
        <p:spPr>
          <a:xfrm>
            <a:off x="827584" y="1492910"/>
            <a:ext cx="7128792" cy="3139321"/>
          </a:xfrm>
          <a:prstGeom prst="rect">
            <a:avLst/>
          </a:prstGeom>
          <a:noFill/>
        </p:spPr>
        <p:txBody>
          <a:bodyPr wrap="square" rtlCol="0">
            <a:spAutoFit/>
          </a:bodyPr>
          <a:lstStyle/>
          <a:p>
            <a:pPr>
              <a:spcBef>
                <a:spcPts val="600"/>
              </a:spcBef>
              <a:spcAft>
                <a:spcPts val="600"/>
              </a:spcAft>
            </a:pPr>
            <a:r>
              <a:rPr lang="en-US" altLang="zh-CN" sz="2800" b="1" dirty="0" smtClean="0">
                <a:solidFill>
                  <a:srgbClr val="0000FF"/>
                </a:solidFill>
                <a:latin typeface="华文楷体" panose="02010600040101010101" pitchFamily="2" charset="-122"/>
                <a:ea typeface="华文楷体" panose="02010600040101010101" pitchFamily="2" charset="-122"/>
              </a:rPr>
              <a:t>2. </a:t>
            </a:r>
            <a:r>
              <a:rPr lang="zh-CN" altLang="en-US" sz="2800" b="1" dirty="0" smtClean="0">
                <a:solidFill>
                  <a:srgbClr val="0000FF"/>
                </a:solidFill>
                <a:latin typeface="华文楷体" panose="02010600040101010101" pitchFamily="2" charset="-122"/>
                <a:ea typeface="华文楷体" panose="02010600040101010101" pitchFamily="2" charset="-122"/>
              </a:rPr>
              <a:t>遗传算法</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2.1 </a:t>
            </a:r>
            <a:r>
              <a:rPr lang="zh-CN" altLang="en-US" sz="2400" b="1" dirty="0">
                <a:solidFill>
                  <a:srgbClr val="0000FF"/>
                </a:solidFill>
                <a:latin typeface="华文楷体" panose="02010600040101010101" pitchFamily="2" charset="-122"/>
                <a:ea typeface="华文楷体" panose="02010600040101010101" pitchFamily="2" charset="-122"/>
              </a:rPr>
              <a:t>遗传算法概述</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FF0000"/>
                </a:solidFill>
                <a:latin typeface="华文楷体" panose="02010600040101010101" pitchFamily="2" charset="-122"/>
                <a:ea typeface="华文楷体" panose="02010600040101010101" pitchFamily="2" charset="-122"/>
              </a:rPr>
              <a:t>2.2 </a:t>
            </a:r>
            <a:r>
              <a:rPr lang="zh-CN" altLang="en-US" sz="2400" b="1" dirty="0">
                <a:solidFill>
                  <a:srgbClr val="FF0000"/>
                </a:solidFill>
                <a:latin typeface="华文楷体" panose="02010600040101010101" pitchFamily="2" charset="-122"/>
                <a:ea typeface="华文楷体" panose="02010600040101010101" pitchFamily="2" charset="-122"/>
              </a:rPr>
              <a:t>遗传学相关概念</a:t>
            </a:r>
            <a:endParaRPr lang="en-US" altLang="zh-CN" sz="2400" b="1" dirty="0">
              <a:solidFill>
                <a:srgbClr val="FF0000"/>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2.3 </a:t>
            </a:r>
            <a:r>
              <a:rPr lang="zh-CN" altLang="en-US" sz="2400" b="1" dirty="0" smtClean="0">
                <a:solidFill>
                  <a:srgbClr val="0000FF"/>
                </a:solidFill>
                <a:latin typeface="华文楷体" panose="02010600040101010101" pitchFamily="2" charset="-122"/>
                <a:ea typeface="华文楷体" panose="02010600040101010101" pitchFamily="2" charset="-122"/>
              </a:rPr>
              <a:t>简单遗传算法</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2.4 </a:t>
            </a:r>
            <a:r>
              <a:rPr lang="zh-CN" altLang="en-US" sz="2400" b="1" dirty="0" smtClean="0">
                <a:solidFill>
                  <a:srgbClr val="0000FF"/>
                </a:solidFill>
                <a:latin typeface="华文楷体" panose="02010600040101010101" pitchFamily="2" charset="-122"/>
                <a:ea typeface="华文楷体" panose="02010600040101010101" pitchFamily="2" charset="-122"/>
              </a:rPr>
              <a:t>遗传算法应用举例</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2.5 </a:t>
            </a:r>
            <a:r>
              <a:rPr lang="zh-CN" altLang="en-US" sz="2400" b="1" dirty="0" smtClean="0">
                <a:solidFill>
                  <a:srgbClr val="0000FF"/>
                </a:solidFill>
                <a:latin typeface="华文楷体" panose="02010600040101010101" pitchFamily="2" charset="-122"/>
                <a:ea typeface="华文楷体" panose="02010600040101010101" pitchFamily="2" charset="-122"/>
              </a:rPr>
              <a:t>遗传算法的设计与实现</a:t>
            </a:r>
            <a:endParaRPr lang="en-US" altLang="zh-CN" sz="2400" b="1" dirty="0" smtClean="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14</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2.2.1 </a:t>
            </a:r>
            <a:r>
              <a:rPr lang="zh-CN" altLang="en-US" sz="2400" b="1" dirty="0" smtClean="0">
                <a:solidFill>
                  <a:srgbClr val="1A0780"/>
                </a:solidFill>
                <a:latin typeface="华文楷体" panose="02010600040101010101" pitchFamily="2" charset="-122"/>
                <a:ea typeface="华文楷体" panose="02010600040101010101" pitchFamily="2" charset="-122"/>
              </a:rPr>
              <a:t>个体</a:t>
            </a:r>
            <a:r>
              <a:rPr lang="zh-CN" altLang="en-US" sz="2400" b="1" dirty="0">
                <a:solidFill>
                  <a:srgbClr val="1A0780"/>
                </a:solidFill>
                <a:latin typeface="华文楷体" panose="02010600040101010101" pitchFamily="2" charset="-122"/>
                <a:ea typeface="华文楷体" panose="02010600040101010101" pitchFamily="2" charset="-122"/>
              </a:rPr>
              <a:t>与种群</a:t>
            </a:r>
          </a:p>
        </p:txBody>
      </p:sp>
      <p:sp>
        <p:nvSpPr>
          <p:cNvPr id="9" name="Rectangle 3"/>
          <p:cNvSpPr txBox="1">
            <a:spLocks noChangeArrowheads="1"/>
          </p:cNvSpPr>
          <p:nvPr/>
        </p:nvSpPr>
        <p:spPr>
          <a:xfrm>
            <a:off x="971601" y="1484313"/>
            <a:ext cx="7200800" cy="3733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3850" indent="-323850">
              <a:lnSpc>
                <a:spcPct val="100000"/>
              </a:lnSpc>
              <a:buFont typeface="Wingdings" panose="05000000000000000000" pitchFamily="2" charset="2"/>
              <a:buChar char="ü"/>
            </a:pPr>
            <a:r>
              <a:rPr kumimoji="1" lang="zh-CN" altLang="en-US" b="1" dirty="0" smtClean="0">
                <a:solidFill>
                  <a:srgbClr val="9954CC"/>
                </a:solidFill>
                <a:latin typeface="华文楷体" panose="02010600040101010101" pitchFamily="2" charset="-122"/>
                <a:ea typeface="华文楷体" panose="02010600040101010101" pitchFamily="2" charset="-122"/>
              </a:rPr>
              <a:t>个体</a:t>
            </a:r>
            <a:r>
              <a:rPr kumimoji="1" lang="zh-CN" altLang="en-US" dirty="0" smtClean="0">
                <a:solidFill>
                  <a:srgbClr val="FF0000"/>
                </a:solidFill>
                <a:latin typeface="华文楷体" panose="02010600040101010101" pitchFamily="2" charset="-122"/>
                <a:ea typeface="华文楷体" panose="02010600040101010101" pitchFamily="2" charset="-122"/>
              </a:rPr>
              <a:t>就是模拟生物个体而对问题中的对象（一般就是问题的解）的一种称呼，一个个体也就是搜索空间中的一个点。</a:t>
            </a:r>
            <a:endParaRPr kumimoji="1" lang="en-US" altLang="zh-CN" dirty="0" smtClean="0">
              <a:solidFill>
                <a:srgbClr val="FF0000"/>
              </a:solidFill>
              <a:latin typeface="华文楷体" panose="02010600040101010101" pitchFamily="2" charset="-122"/>
              <a:ea typeface="华文楷体" panose="02010600040101010101" pitchFamily="2" charset="-122"/>
            </a:endParaRPr>
          </a:p>
          <a:p>
            <a:pPr marL="323850" indent="-323850">
              <a:lnSpc>
                <a:spcPct val="100000"/>
              </a:lnSpc>
              <a:buFont typeface="Wingdings" panose="05000000000000000000" pitchFamily="2" charset="2"/>
              <a:buChar char="ü"/>
            </a:pPr>
            <a:endParaRPr kumimoji="1" lang="en-US" altLang="zh-CN" dirty="0">
              <a:latin typeface="华文楷体" panose="02010600040101010101" pitchFamily="2" charset="-122"/>
              <a:ea typeface="华文楷体" panose="02010600040101010101" pitchFamily="2" charset="-122"/>
            </a:endParaRPr>
          </a:p>
          <a:p>
            <a:pPr marL="0" indent="0">
              <a:lnSpc>
                <a:spcPct val="100000"/>
              </a:lnSpc>
              <a:buNone/>
            </a:pPr>
            <a:endParaRPr kumimoji="1" lang="zh-CN" altLang="en-US" dirty="0" smtClean="0">
              <a:latin typeface="华文楷体" panose="02010600040101010101" pitchFamily="2" charset="-122"/>
              <a:ea typeface="华文楷体" panose="02010600040101010101" pitchFamily="2" charset="-122"/>
            </a:endParaRPr>
          </a:p>
          <a:p>
            <a:pPr marL="323850" indent="-323850">
              <a:lnSpc>
                <a:spcPct val="100000"/>
              </a:lnSpc>
              <a:buFont typeface="Wingdings" panose="05000000000000000000" pitchFamily="2" charset="2"/>
              <a:buChar char="ü"/>
            </a:pPr>
            <a:r>
              <a:rPr kumimoji="1" lang="zh-CN" altLang="en-US" b="1" dirty="0" smtClean="0">
                <a:solidFill>
                  <a:srgbClr val="9954CC"/>
                </a:solidFill>
                <a:latin typeface="华文楷体" panose="02010600040101010101" pitchFamily="2" charset="-122"/>
                <a:ea typeface="华文楷体" panose="02010600040101010101" pitchFamily="2" charset="-122"/>
              </a:rPr>
              <a:t>种群</a:t>
            </a:r>
            <a:r>
              <a:rPr kumimoji="1" lang="en-US" altLang="zh-CN" b="1" dirty="0" smtClean="0">
                <a:solidFill>
                  <a:srgbClr val="9954CC"/>
                </a:solidFill>
                <a:latin typeface="华文楷体" panose="02010600040101010101" pitchFamily="2" charset="-122"/>
                <a:ea typeface="华文楷体" panose="02010600040101010101" pitchFamily="2" charset="-122"/>
              </a:rPr>
              <a:t>(population)</a:t>
            </a:r>
            <a:r>
              <a:rPr kumimoji="1" lang="zh-CN" altLang="en-US" dirty="0" smtClean="0">
                <a:solidFill>
                  <a:srgbClr val="0000FF"/>
                </a:solidFill>
                <a:latin typeface="华文楷体" panose="02010600040101010101" pitchFamily="2" charset="-122"/>
                <a:ea typeface="华文楷体" panose="02010600040101010101" pitchFamily="2" charset="-122"/>
              </a:rPr>
              <a:t>就是模拟生物种群而由若干个体组成的群体</a:t>
            </a:r>
            <a:r>
              <a:rPr kumimoji="1" lang="en-US" altLang="zh-CN" dirty="0" smtClean="0">
                <a:solidFill>
                  <a:srgbClr val="0000FF"/>
                </a:solidFill>
                <a:latin typeface="华文楷体" panose="02010600040101010101" pitchFamily="2" charset="-122"/>
                <a:ea typeface="华文楷体" panose="02010600040101010101" pitchFamily="2" charset="-122"/>
              </a:rPr>
              <a:t>, </a:t>
            </a:r>
            <a:r>
              <a:rPr kumimoji="1" lang="zh-CN" altLang="en-US" dirty="0" smtClean="0">
                <a:solidFill>
                  <a:srgbClr val="0000FF"/>
                </a:solidFill>
                <a:latin typeface="华文楷体" panose="02010600040101010101" pitchFamily="2" charset="-122"/>
                <a:ea typeface="华文楷体" panose="02010600040101010101" pitchFamily="2" charset="-122"/>
              </a:rPr>
              <a:t>它一般是整个搜索空间的一个很小的子集</a:t>
            </a:r>
            <a:r>
              <a:rPr kumimoji="1" lang="zh-CN" altLang="en-US" b="1" dirty="0" smtClean="0">
                <a:solidFill>
                  <a:srgbClr val="0000FF"/>
                </a:solidFill>
                <a:latin typeface="黑体" panose="02010609060101010101" pitchFamily="49" charset="-122"/>
                <a:ea typeface="黑体" panose="02010609060101010101" pitchFamily="49" charset="-122"/>
              </a:rPr>
              <a:t>。</a:t>
            </a:r>
            <a:endParaRPr lang="zh-CN" altLang="en-US" b="1" dirty="0" smtClean="0">
              <a:solidFill>
                <a:srgbClr val="0000FF"/>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15</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2.2.2 </a:t>
            </a:r>
            <a:r>
              <a:rPr lang="zh-CN" altLang="en-US" sz="2400" b="1" dirty="0" smtClean="0">
                <a:solidFill>
                  <a:srgbClr val="1A0780"/>
                </a:solidFill>
                <a:latin typeface="华文楷体" panose="02010600040101010101" pitchFamily="2" charset="-122"/>
                <a:ea typeface="华文楷体" panose="02010600040101010101" pitchFamily="2" charset="-122"/>
              </a:rPr>
              <a:t>适应</a:t>
            </a:r>
            <a:r>
              <a:rPr lang="zh-CN" altLang="en-US" sz="2400" b="1" dirty="0">
                <a:solidFill>
                  <a:srgbClr val="1A0780"/>
                </a:solidFill>
                <a:latin typeface="华文楷体" panose="02010600040101010101" pitchFamily="2" charset="-122"/>
                <a:ea typeface="华文楷体" panose="02010600040101010101" pitchFamily="2" charset="-122"/>
              </a:rPr>
              <a:t>度与适应度函数</a:t>
            </a:r>
          </a:p>
        </p:txBody>
      </p:sp>
      <p:sp>
        <p:nvSpPr>
          <p:cNvPr id="10" name="Text Box 4"/>
          <p:cNvSpPr txBox="1">
            <a:spLocks noChangeArrowheads="1"/>
          </p:cNvSpPr>
          <p:nvPr/>
        </p:nvSpPr>
        <p:spPr bwMode="auto">
          <a:xfrm>
            <a:off x="1115616" y="1412875"/>
            <a:ext cx="7200800" cy="4355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323850" indent="-323850">
              <a:spcBef>
                <a:spcPts val="1000"/>
              </a:spcBef>
              <a:buClrTx/>
              <a:buSzTx/>
              <a:buFont typeface="Wingdings" panose="05000000000000000000" pitchFamily="2" charset="2"/>
              <a:buChar char="ü"/>
            </a:pPr>
            <a:r>
              <a:rPr kumimoji="1" lang="zh-CN" altLang="en-US" sz="2800" b="1" dirty="0">
                <a:solidFill>
                  <a:srgbClr val="9954CC"/>
                </a:solidFill>
                <a:latin typeface="华文楷体" panose="02010600040101010101" pitchFamily="2" charset="-122"/>
                <a:ea typeface="华文楷体" panose="02010600040101010101" pitchFamily="2" charset="-122"/>
              </a:rPr>
              <a:t>适应度</a:t>
            </a:r>
            <a:r>
              <a:rPr kumimoji="1" lang="en-US" altLang="zh-CN" sz="2800" b="1" dirty="0">
                <a:solidFill>
                  <a:srgbClr val="9954CC"/>
                </a:solidFill>
                <a:latin typeface="华文楷体" panose="02010600040101010101" pitchFamily="2" charset="-122"/>
                <a:ea typeface="华文楷体" panose="02010600040101010101" pitchFamily="2" charset="-122"/>
              </a:rPr>
              <a:t>(fitness)</a:t>
            </a:r>
            <a:r>
              <a:rPr kumimoji="1" lang="zh-CN" altLang="en-US" sz="2800" dirty="0">
                <a:solidFill>
                  <a:srgbClr val="0000FF"/>
                </a:solidFill>
                <a:latin typeface="华文楷体" panose="02010600040101010101" pitchFamily="2" charset="-122"/>
                <a:ea typeface="华文楷体" panose="02010600040101010101" pitchFamily="2" charset="-122"/>
              </a:rPr>
              <a:t>就是借鉴生物个体对环境</a:t>
            </a:r>
            <a:r>
              <a:rPr kumimoji="1" lang="zh-CN" altLang="en-US" sz="2800" dirty="0" smtClean="0">
                <a:solidFill>
                  <a:srgbClr val="0000FF"/>
                </a:solidFill>
                <a:latin typeface="华文楷体" panose="02010600040101010101" pitchFamily="2" charset="-122"/>
                <a:ea typeface="华文楷体" panose="02010600040101010101" pitchFamily="2" charset="-122"/>
              </a:rPr>
              <a:t>的适应</a:t>
            </a:r>
            <a:r>
              <a:rPr kumimoji="1" lang="zh-CN" altLang="en-US" sz="2800" dirty="0">
                <a:solidFill>
                  <a:srgbClr val="0000FF"/>
                </a:solidFill>
                <a:latin typeface="华文楷体" panose="02010600040101010101" pitchFamily="2" charset="-122"/>
                <a:ea typeface="华文楷体" panose="02010600040101010101" pitchFamily="2" charset="-122"/>
              </a:rPr>
              <a:t>程度</a:t>
            </a:r>
            <a:r>
              <a:rPr kumimoji="1" lang="en-US" altLang="zh-CN" sz="2800" dirty="0">
                <a:solidFill>
                  <a:srgbClr val="0000FF"/>
                </a:solidFill>
                <a:latin typeface="华文楷体" panose="02010600040101010101" pitchFamily="2" charset="-122"/>
                <a:ea typeface="华文楷体" panose="02010600040101010101" pitchFamily="2" charset="-122"/>
              </a:rPr>
              <a:t>,</a:t>
            </a:r>
            <a:r>
              <a:rPr kumimoji="1" lang="zh-CN" altLang="en-US" sz="2800" dirty="0">
                <a:solidFill>
                  <a:srgbClr val="0000FF"/>
                </a:solidFill>
                <a:latin typeface="华文楷体" panose="02010600040101010101" pitchFamily="2" charset="-122"/>
                <a:ea typeface="华文楷体" panose="02010600040101010101" pitchFamily="2" charset="-122"/>
              </a:rPr>
              <a:t>而对问题中的个体对象所设计</a:t>
            </a:r>
            <a:r>
              <a:rPr kumimoji="1" lang="zh-CN" altLang="en-US" sz="2800" dirty="0" smtClean="0">
                <a:solidFill>
                  <a:srgbClr val="0000FF"/>
                </a:solidFill>
                <a:latin typeface="华文楷体" panose="02010600040101010101" pitchFamily="2" charset="-122"/>
                <a:ea typeface="华文楷体" panose="02010600040101010101" pitchFamily="2" charset="-122"/>
              </a:rPr>
              <a:t>的表征</a:t>
            </a:r>
            <a:r>
              <a:rPr kumimoji="1" lang="zh-CN" altLang="en-US" sz="2800" dirty="0">
                <a:solidFill>
                  <a:srgbClr val="0000FF"/>
                </a:solidFill>
                <a:latin typeface="华文楷体" panose="02010600040101010101" pitchFamily="2" charset="-122"/>
                <a:ea typeface="华文楷体" panose="02010600040101010101" pitchFamily="2" charset="-122"/>
              </a:rPr>
              <a:t>其优劣的一种</a:t>
            </a:r>
            <a:r>
              <a:rPr kumimoji="1" lang="zh-CN" altLang="en-US" sz="2800" dirty="0">
                <a:solidFill>
                  <a:srgbClr val="FF0000"/>
                </a:solidFill>
                <a:latin typeface="华文楷体" panose="02010600040101010101" pitchFamily="2" charset="-122"/>
                <a:ea typeface="华文楷体" panose="02010600040101010101" pitchFamily="2" charset="-122"/>
              </a:rPr>
              <a:t>测度</a:t>
            </a:r>
            <a:r>
              <a:rPr kumimoji="1" lang="zh-CN" altLang="en-US" sz="2800" dirty="0" smtClean="0">
                <a:solidFill>
                  <a:srgbClr val="0000FF"/>
                </a:solidFill>
                <a:latin typeface="华文楷体" panose="02010600040101010101" pitchFamily="2" charset="-122"/>
                <a:ea typeface="华文楷体" panose="02010600040101010101" pitchFamily="2" charset="-122"/>
              </a:rPr>
              <a:t>。</a:t>
            </a:r>
            <a:endParaRPr kumimoji="1" lang="en-US" altLang="zh-CN" sz="2800" dirty="0" smtClean="0">
              <a:solidFill>
                <a:srgbClr val="0000FF"/>
              </a:solidFill>
              <a:latin typeface="华文楷体" panose="02010600040101010101" pitchFamily="2" charset="-122"/>
              <a:ea typeface="华文楷体" panose="02010600040101010101" pitchFamily="2" charset="-122"/>
            </a:endParaRPr>
          </a:p>
          <a:p>
            <a:pPr>
              <a:spcBef>
                <a:spcPts val="1000"/>
              </a:spcBef>
              <a:buClrTx/>
              <a:buSzTx/>
              <a:buNone/>
            </a:pPr>
            <a:endParaRPr kumimoji="1" lang="en-US" altLang="zh-CN" sz="2800" dirty="0" smtClean="0">
              <a:latin typeface="华文楷体" panose="02010600040101010101" pitchFamily="2" charset="-122"/>
              <a:ea typeface="华文楷体" panose="02010600040101010101" pitchFamily="2" charset="-122"/>
            </a:endParaRPr>
          </a:p>
          <a:p>
            <a:pPr>
              <a:spcBef>
                <a:spcPts val="1000"/>
              </a:spcBef>
              <a:buClrTx/>
              <a:buSzTx/>
              <a:buNone/>
            </a:pPr>
            <a:endParaRPr kumimoji="1" lang="zh-CN" altLang="en-US" sz="2800" dirty="0">
              <a:latin typeface="华文楷体" panose="02010600040101010101" pitchFamily="2" charset="-122"/>
              <a:ea typeface="华文楷体" panose="02010600040101010101" pitchFamily="2" charset="-122"/>
            </a:endParaRPr>
          </a:p>
          <a:p>
            <a:pPr marL="323850" indent="-323850">
              <a:spcBef>
                <a:spcPts val="1000"/>
              </a:spcBef>
              <a:buClrTx/>
              <a:buSzTx/>
              <a:buFont typeface="Wingdings" panose="05000000000000000000" pitchFamily="2" charset="2"/>
              <a:buChar char="ü"/>
            </a:pPr>
            <a:r>
              <a:rPr kumimoji="1" lang="zh-CN" altLang="en-US" sz="2800" b="1" dirty="0">
                <a:solidFill>
                  <a:srgbClr val="9954CC"/>
                </a:solidFill>
                <a:latin typeface="华文楷体" panose="02010600040101010101" pitchFamily="2" charset="-122"/>
                <a:ea typeface="华文楷体" panose="02010600040101010101" pitchFamily="2" charset="-122"/>
              </a:rPr>
              <a:t>适应度函数</a:t>
            </a:r>
            <a:r>
              <a:rPr kumimoji="1" lang="en-US" altLang="zh-CN" sz="2800" b="1" dirty="0">
                <a:solidFill>
                  <a:srgbClr val="9954CC"/>
                </a:solidFill>
                <a:latin typeface="华文楷体" panose="02010600040101010101" pitchFamily="2" charset="-122"/>
                <a:ea typeface="华文楷体" panose="02010600040101010101" pitchFamily="2" charset="-122"/>
              </a:rPr>
              <a:t>(fitness function)</a:t>
            </a:r>
            <a:r>
              <a:rPr kumimoji="1" lang="zh-CN" altLang="en-US" sz="2800" dirty="0">
                <a:solidFill>
                  <a:srgbClr val="00B050"/>
                </a:solidFill>
                <a:latin typeface="华文楷体" panose="02010600040101010101" pitchFamily="2" charset="-122"/>
                <a:ea typeface="华文楷体" panose="02010600040101010101" pitchFamily="2" charset="-122"/>
              </a:rPr>
              <a:t>就是问题中</a:t>
            </a:r>
            <a:r>
              <a:rPr kumimoji="1" lang="zh-CN" altLang="en-US" sz="2800" dirty="0" smtClean="0">
                <a:solidFill>
                  <a:srgbClr val="00B050"/>
                </a:solidFill>
                <a:latin typeface="华文楷体" panose="02010600040101010101" pitchFamily="2" charset="-122"/>
                <a:ea typeface="华文楷体" panose="02010600040101010101" pitchFamily="2" charset="-122"/>
              </a:rPr>
              <a:t>的全体</a:t>
            </a:r>
            <a:r>
              <a:rPr kumimoji="1" lang="zh-CN" altLang="en-US" sz="2800" dirty="0">
                <a:solidFill>
                  <a:srgbClr val="00B050"/>
                </a:solidFill>
                <a:latin typeface="华文楷体" panose="02010600040101010101" pitchFamily="2" charset="-122"/>
                <a:ea typeface="华文楷体" panose="02010600040101010101" pitchFamily="2" charset="-122"/>
              </a:rPr>
              <a:t>个体与其适应度之间的一个对应关系</a:t>
            </a:r>
            <a:r>
              <a:rPr kumimoji="1" lang="zh-CN" altLang="en-US" sz="2800" dirty="0" smtClean="0">
                <a:solidFill>
                  <a:srgbClr val="00B050"/>
                </a:solidFill>
                <a:latin typeface="华文楷体" panose="02010600040101010101" pitchFamily="2" charset="-122"/>
                <a:ea typeface="华文楷体" panose="02010600040101010101" pitchFamily="2" charset="-122"/>
              </a:rPr>
              <a:t>。它</a:t>
            </a:r>
            <a:r>
              <a:rPr kumimoji="1" lang="zh-CN" altLang="en-US" sz="2800" dirty="0">
                <a:solidFill>
                  <a:srgbClr val="00B050"/>
                </a:solidFill>
                <a:latin typeface="华文楷体" panose="02010600040101010101" pitchFamily="2" charset="-122"/>
                <a:ea typeface="华文楷体" panose="02010600040101010101" pitchFamily="2" charset="-122"/>
              </a:rPr>
              <a:t>一般是一个实值函数。该函数就是遗传</a:t>
            </a:r>
            <a:r>
              <a:rPr kumimoji="1" lang="zh-CN" altLang="en-US" sz="2800" dirty="0" smtClean="0">
                <a:solidFill>
                  <a:srgbClr val="00B050"/>
                </a:solidFill>
                <a:latin typeface="华文楷体" panose="02010600040101010101" pitchFamily="2" charset="-122"/>
                <a:ea typeface="华文楷体" panose="02010600040101010101" pitchFamily="2" charset="-122"/>
              </a:rPr>
              <a:t>算法</a:t>
            </a:r>
            <a:r>
              <a:rPr kumimoji="1" lang="zh-CN" altLang="en-US" sz="2800" dirty="0">
                <a:solidFill>
                  <a:srgbClr val="00B050"/>
                </a:solidFill>
                <a:latin typeface="华文楷体" panose="02010600040101010101" pitchFamily="2" charset="-122"/>
                <a:ea typeface="华文楷体" panose="02010600040101010101" pitchFamily="2" charset="-122"/>
              </a:rPr>
              <a:t>中</a:t>
            </a:r>
            <a:r>
              <a:rPr kumimoji="1" lang="zh-CN" altLang="en-US" sz="2800" dirty="0">
                <a:solidFill>
                  <a:srgbClr val="FF0000"/>
                </a:solidFill>
                <a:latin typeface="华文楷体" panose="02010600040101010101" pitchFamily="2" charset="-122"/>
                <a:ea typeface="华文楷体" panose="02010600040101010101" pitchFamily="2" charset="-122"/>
              </a:rPr>
              <a:t>指导搜索的评价函数</a:t>
            </a:r>
            <a:r>
              <a:rPr kumimoji="1" lang="zh-CN" altLang="en-US" sz="2800" dirty="0">
                <a:solidFill>
                  <a:srgbClr val="00B050"/>
                </a:solidFill>
                <a:latin typeface="华文楷体" panose="02010600040101010101" pitchFamily="2" charset="-122"/>
                <a:ea typeface="华文楷体" panose="02010600040101010101" pitchFamily="2" charset="-122"/>
              </a:rPr>
              <a:t>。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16</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Rectangle 7"/>
          <p:cNvSpPr>
            <a:spLocks noRot="1" noChangeArrowheads="1"/>
          </p:cNvSpPr>
          <p:nvPr/>
        </p:nvSpPr>
        <p:spPr bwMode="auto">
          <a:xfrm>
            <a:off x="683568" y="1124744"/>
            <a:ext cx="7489080" cy="4375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444500" indent="-4445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1177925"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58623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9939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402205"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8594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33166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7738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42310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228600" indent="-228600">
              <a:lnSpc>
                <a:spcPct val="80000"/>
              </a:lnSpc>
              <a:spcBef>
                <a:spcPts val="1000"/>
              </a:spcBef>
              <a:buClrTx/>
              <a:buSzTx/>
              <a:buNone/>
              <a:defRPr/>
            </a:pPr>
            <a:r>
              <a:rPr lang="zh-CN" altLang="en-US" sz="2800" b="1" dirty="0">
                <a:solidFill>
                  <a:srgbClr val="0000FF"/>
                </a:solidFill>
                <a:latin typeface="黑体" panose="02010609060101010101" pitchFamily="49" charset="-122"/>
                <a:ea typeface="黑体" panose="02010609060101010101" pitchFamily="49" charset="-122"/>
              </a:rPr>
              <a:t>适应度函数的重要性</a:t>
            </a:r>
          </a:p>
          <a:p>
            <a:pPr eaLnBrk="1" hangingPunct="1">
              <a:lnSpc>
                <a:spcPct val="120000"/>
              </a:lnSpc>
              <a:spcBef>
                <a:spcPct val="10000"/>
              </a:spcBef>
              <a:buClr>
                <a:srgbClr val="FF00FF"/>
              </a:buClr>
              <a:buSzPct val="50000"/>
              <a:buFont typeface="Wingdings" panose="05000000000000000000" pitchFamily="2" charset="2"/>
              <a:buNone/>
            </a:pPr>
            <a:r>
              <a:rPr lang="zh-CN" altLang="en-US" sz="2800" b="1" dirty="0">
                <a:solidFill>
                  <a:srgbClr val="0000FF"/>
                </a:solidFill>
                <a:latin typeface="楷体" panose="02010609060101010101" pitchFamily="49" charset="-122"/>
                <a:ea typeface="楷体" panose="02010609060101010101" pitchFamily="49" charset="-122"/>
              </a:rPr>
              <a:t>     </a:t>
            </a:r>
            <a:endParaRPr lang="en-US" altLang="zh-CN" sz="2800" b="1" dirty="0" smtClean="0">
              <a:solidFill>
                <a:srgbClr val="0000FF"/>
              </a:solidFill>
              <a:latin typeface="楷体" panose="02010609060101010101" pitchFamily="49" charset="-122"/>
              <a:ea typeface="楷体" panose="02010609060101010101" pitchFamily="49" charset="-122"/>
            </a:endParaRPr>
          </a:p>
          <a:p>
            <a:pPr indent="0" eaLnBrk="1" hangingPunct="1">
              <a:lnSpc>
                <a:spcPct val="120000"/>
              </a:lnSpc>
              <a:spcBef>
                <a:spcPct val="10000"/>
              </a:spcBef>
              <a:buClr>
                <a:srgbClr val="FF00FF"/>
              </a:buClr>
              <a:buSzPct val="50000"/>
              <a:buFont typeface="Wingdings" panose="05000000000000000000" pitchFamily="2" charset="2"/>
              <a:buNone/>
            </a:pPr>
            <a:r>
              <a:rPr lang="zh-CN" altLang="en-US" sz="2400" b="1" dirty="0" smtClean="0">
                <a:solidFill>
                  <a:srgbClr val="0000FF"/>
                </a:solidFill>
                <a:latin typeface="楷体" panose="02010609060101010101" pitchFamily="49" charset="-122"/>
                <a:ea typeface="楷体" panose="02010609060101010101" pitchFamily="49" charset="-122"/>
              </a:rPr>
              <a:t>适应</a:t>
            </a:r>
            <a:r>
              <a:rPr lang="zh-CN" altLang="en-US" sz="2400" b="1" dirty="0">
                <a:solidFill>
                  <a:srgbClr val="0000FF"/>
                </a:solidFill>
                <a:latin typeface="楷体" panose="02010609060101010101" pitchFamily="49" charset="-122"/>
                <a:ea typeface="楷体" panose="02010609060101010101" pitchFamily="49" charset="-122"/>
              </a:rPr>
              <a:t>度函数的选取直接影响遗传算法的收敛速度以及能否找到最优解。</a:t>
            </a:r>
          </a:p>
          <a:p>
            <a:pPr indent="0" eaLnBrk="1" hangingPunct="1">
              <a:lnSpc>
                <a:spcPct val="120000"/>
              </a:lnSpc>
              <a:spcBef>
                <a:spcPct val="10000"/>
              </a:spcBef>
              <a:buClr>
                <a:srgbClr val="FF00FF"/>
              </a:buClr>
              <a:buSzPct val="50000"/>
              <a:buFont typeface="Wingdings" panose="05000000000000000000" pitchFamily="2" charset="2"/>
              <a:buNone/>
            </a:pPr>
            <a:endParaRPr lang="en-US" altLang="zh-CN" sz="2400" b="1" dirty="0" smtClean="0">
              <a:solidFill>
                <a:srgbClr val="0000FF"/>
              </a:solidFill>
              <a:latin typeface="楷体" panose="02010609060101010101" pitchFamily="49" charset="-122"/>
              <a:ea typeface="楷体" panose="02010609060101010101" pitchFamily="49" charset="-122"/>
            </a:endParaRPr>
          </a:p>
          <a:p>
            <a:pPr indent="0" eaLnBrk="1" hangingPunct="1">
              <a:lnSpc>
                <a:spcPct val="120000"/>
              </a:lnSpc>
              <a:spcBef>
                <a:spcPct val="10000"/>
              </a:spcBef>
              <a:buClr>
                <a:srgbClr val="FF00FF"/>
              </a:buClr>
              <a:buSzPct val="50000"/>
              <a:buFont typeface="Wingdings" panose="05000000000000000000" pitchFamily="2" charset="2"/>
              <a:buNone/>
            </a:pPr>
            <a:r>
              <a:rPr lang="zh-CN" altLang="en-US" sz="2400" b="1" dirty="0" smtClean="0">
                <a:solidFill>
                  <a:srgbClr val="00B050"/>
                </a:solidFill>
                <a:latin typeface="楷体" panose="02010609060101010101" pitchFamily="49" charset="-122"/>
                <a:ea typeface="楷体" panose="02010609060101010101" pitchFamily="49" charset="-122"/>
              </a:rPr>
              <a:t>一般而言</a:t>
            </a:r>
            <a:r>
              <a:rPr lang="zh-CN" altLang="en-US" sz="2400" b="1" dirty="0">
                <a:solidFill>
                  <a:srgbClr val="00B050"/>
                </a:solidFill>
                <a:latin typeface="楷体" panose="02010609060101010101" pitchFamily="49" charset="-122"/>
                <a:ea typeface="楷体" panose="02010609060101010101" pitchFamily="49" charset="-122"/>
              </a:rPr>
              <a:t>，适应度函数是由</a:t>
            </a:r>
            <a:r>
              <a:rPr lang="zh-CN" altLang="en-US" sz="2400" b="1" dirty="0">
                <a:solidFill>
                  <a:srgbClr val="FF0000"/>
                </a:solidFill>
                <a:latin typeface="楷体" panose="02010609060101010101" pitchFamily="49" charset="-122"/>
                <a:ea typeface="楷体" panose="02010609060101010101" pitchFamily="49" charset="-122"/>
              </a:rPr>
              <a:t>目标函数变换而成</a:t>
            </a:r>
            <a:r>
              <a:rPr lang="zh-CN" altLang="en-US" sz="2400" b="1" dirty="0">
                <a:solidFill>
                  <a:srgbClr val="00B050"/>
                </a:solidFill>
                <a:latin typeface="楷体" panose="02010609060101010101" pitchFamily="49" charset="-122"/>
                <a:ea typeface="楷体" panose="02010609060101010101" pitchFamily="49" charset="-122"/>
              </a:rPr>
              <a:t>的，对目标函数值域的某种映射变换称为适应度的</a:t>
            </a:r>
            <a:r>
              <a:rPr lang="zh-CN" altLang="en-US" sz="2400" b="1" u="sng" dirty="0">
                <a:solidFill>
                  <a:srgbClr val="00B050"/>
                </a:solidFill>
                <a:latin typeface="楷体" panose="02010609060101010101" pitchFamily="49" charset="-122"/>
                <a:ea typeface="楷体" panose="02010609060101010101" pitchFamily="49" charset="-122"/>
              </a:rPr>
              <a:t>尺度变换</a:t>
            </a:r>
            <a:r>
              <a:rPr lang="zh-CN" altLang="en-US" sz="2400" b="1" dirty="0">
                <a:solidFill>
                  <a:srgbClr val="00B050"/>
                </a:solidFill>
                <a:latin typeface="楷体" panose="02010609060101010101" pitchFamily="49" charset="-122"/>
                <a:ea typeface="楷体" panose="02010609060101010101" pitchFamily="49" charset="-122"/>
              </a:rPr>
              <a:t>（</a:t>
            </a:r>
            <a:r>
              <a:rPr lang="en-US" altLang="zh-CN" sz="2400" b="1" dirty="0">
                <a:solidFill>
                  <a:srgbClr val="00B050"/>
                </a:solidFill>
                <a:latin typeface="楷体" panose="02010609060101010101" pitchFamily="49" charset="-122"/>
                <a:ea typeface="楷体" panose="02010609060101010101" pitchFamily="49" charset="-122"/>
              </a:rPr>
              <a:t>fitness scaling</a:t>
            </a:r>
            <a:r>
              <a:rPr lang="zh-CN" altLang="en-US" sz="2400" b="1" dirty="0">
                <a:solidFill>
                  <a:srgbClr val="00B050"/>
                </a:solidFill>
                <a:latin typeface="楷体" panose="02010609060101010101" pitchFamily="49" charset="-122"/>
                <a:ea typeface="楷体" panose="02010609060101010101" pitchFamily="49" charset="-122"/>
              </a:rPr>
              <a:t>）。</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17</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7"/>
          <p:cNvSpPr>
            <a:spLocks noRot="1" noChangeArrowheads="1"/>
          </p:cNvSpPr>
          <p:nvPr/>
        </p:nvSpPr>
        <p:spPr bwMode="auto">
          <a:xfrm>
            <a:off x="603250" y="1556792"/>
            <a:ext cx="8540750" cy="3384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444500" indent="-4445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1177925"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58623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9939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402205"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8594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33166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7738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42310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228600" indent="-228600">
              <a:lnSpc>
                <a:spcPct val="80000"/>
              </a:lnSpc>
              <a:spcBef>
                <a:spcPts val="1000"/>
              </a:spcBef>
              <a:buClrTx/>
              <a:buSzTx/>
              <a:buNone/>
              <a:defRPr/>
            </a:pPr>
            <a:r>
              <a:rPr lang="zh-CN" altLang="en-US" sz="2800" dirty="0">
                <a:solidFill>
                  <a:srgbClr val="000099"/>
                </a:solidFill>
                <a:latin typeface="黑体" panose="02010609060101010101" pitchFamily="49" charset="-122"/>
                <a:ea typeface="黑体" panose="02010609060101010101" pitchFamily="49" charset="-122"/>
              </a:rPr>
              <a:t>适应度函数的</a:t>
            </a:r>
            <a:r>
              <a:rPr lang="zh-CN" altLang="en-US" sz="2800" dirty="0" smtClean="0">
                <a:solidFill>
                  <a:srgbClr val="000099"/>
                </a:solidFill>
                <a:latin typeface="黑体" panose="02010609060101010101" pitchFamily="49" charset="-122"/>
                <a:ea typeface="黑体" panose="02010609060101010101" pitchFamily="49" charset="-122"/>
              </a:rPr>
              <a:t>设计</a:t>
            </a:r>
            <a:endParaRPr lang="en-US" altLang="zh-CN" sz="2800" dirty="0" smtClean="0">
              <a:solidFill>
                <a:srgbClr val="000099"/>
              </a:solidFill>
              <a:latin typeface="黑体" panose="02010609060101010101" pitchFamily="49" charset="-122"/>
              <a:ea typeface="黑体" panose="02010609060101010101" pitchFamily="49" charset="-122"/>
            </a:endParaRPr>
          </a:p>
          <a:p>
            <a:pPr marL="228600" indent="-228600">
              <a:lnSpc>
                <a:spcPct val="80000"/>
              </a:lnSpc>
              <a:spcBef>
                <a:spcPts val="1000"/>
              </a:spcBef>
              <a:buClrTx/>
              <a:buSzTx/>
              <a:buNone/>
              <a:defRPr/>
            </a:pPr>
            <a:endParaRPr lang="en-US" altLang="zh-CN" sz="2800" dirty="0">
              <a:solidFill>
                <a:srgbClr val="000099"/>
              </a:solidFill>
              <a:latin typeface="黑体" panose="02010609060101010101" pitchFamily="49" charset="-122"/>
              <a:ea typeface="黑体" panose="02010609060101010101" pitchFamily="49" charset="-122"/>
            </a:endParaRPr>
          </a:p>
          <a:p>
            <a:pPr marL="228600" indent="-228600">
              <a:lnSpc>
                <a:spcPct val="80000"/>
              </a:lnSpc>
              <a:spcBef>
                <a:spcPts val="1000"/>
              </a:spcBef>
              <a:buClrTx/>
              <a:buSzTx/>
              <a:buNone/>
              <a:defRPr/>
            </a:pPr>
            <a:endParaRPr lang="zh-CN" altLang="en-US" sz="2800" dirty="0">
              <a:solidFill>
                <a:srgbClr val="000099"/>
              </a:solidFill>
              <a:latin typeface="黑体" panose="02010609060101010101" pitchFamily="49" charset="-122"/>
              <a:ea typeface="黑体" panose="02010609060101010101" pitchFamily="49" charset="-122"/>
            </a:endParaRPr>
          </a:p>
          <a:p>
            <a:pPr marL="972185" eaLnBrk="1" hangingPunct="1">
              <a:lnSpc>
                <a:spcPct val="120000"/>
              </a:lnSpc>
              <a:spcBef>
                <a:spcPct val="10000"/>
              </a:spcBef>
              <a:buClr>
                <a:srgbClr val="FF00FF"/>
              </a:buClr>
              <a:buSzPct val="50000"/>
              <a:buFont typeface="Wingdings" panose="05000000000000000000" pitchFamily="2" charset="2"/>
              <a:buChar char="ü"/>
            </a:pPr>
            <a:r>
              <a:rPr lang="zh-CN" altLang="en-US" sz="2400" b="1" dirty="0">
                <a:solidFill>
                  <a:srgbClr val="0000FF"/>
                </a:solidFill>
                <a:latin typeface="楷体" panose="02010609060101010101" pitchFamily="49" charset="-122"/>
                <a:ea typeface="楷体" panose="02010609060101010101" pitchFamily="49" charset="-122"/>
              </a:rPr>
              <a:t>单值、连续、非负、最大化</a:t>
            </a:r>
          </a:p>
          <a:p>
            <a:pPr marL="972185" eaLnBrk="1" hangingPunct="1">
              <a:lnSpc>
                <a:spcPct val="120000"/>
              </a:lnSpc>
              <a:spcBef>
                <a:spcPct val="10000"/>
              </a:spcBef>
              <a:buClr>
                <a:srgbClr val="FF00FF"/>
              </a:buClr>
              <a:buSzPct val="50000"/>
              <a:buFont typeface="Wingdings" panose="05000000000000000000" pitchFamily="2" charset="2"/>
              <a:buChar char="ü"/>
            </a:pPr>
            <a:r>
              <a:rPr lang="zh-CN" altLang="en-US" sz="2400" b="1" dirty="0">
                <a:solidFill>
                  <a:srgbClr val="0000FF"/>
                </a:solidFill>
                <a:latin typeface="楷体" panose="02010609060101010101" pitchFamily="49" charset="-122"/>
                <a:ea typeface="楷体" panose="02010609060101010101" pitchFamily="49" charset="-122"/>
              </a:rPr>
              <a:t>合理、一致性</a:t>
            </a:r>
          </a:p>
          <a:p>
            <a:pPr marL="972185" eaLnBrk="1" hangingPunct="1">
              <a:lnSpc>
                <a:spcPct val="120000"/>
              </a:lnSpc>
              <a:spcBef>
                <a:spcPct val="10000"/>
              </a:spcBef>
              <a:buClr>
                <a:srgbClr val="FF00FF"/>
              </a:buClr>
              <a:buSzPct val="50000"/>
              <a:buFont typeface="Wingdings" panose="05000000000000000000" pitchFamily="2" charset="2"/>
              <a:buChar char="ü"/>
            </a:pPr>
            <a:r>
              <a:rPr lang="zh-CN" altLang="en-US" sz="2400" b="1" dirty="0">
                <a:solidFill>
                  <a:srgbClr val="0000FF"/>
                </a:solidFill>
                <a:latin typeface="楷体" panose="02010609060101010101" pitchFamily="49" charset="-122"/>
                <a:ea typeface="楷体" panose="02010609060101010101" pitchFamily="49" charset="-122"/>
              </a:rPr>
              <a:t>计算量小</a:t>
            </a:r>
          </a:p>
          <a:p>
            <a:pPr marL="972185" eaLnBrk="1" hangingPunct="1">
              <a:lnSpc>
                <a:spcPct val="120000"/>
              </a:lnSpc>
              <a:spcBef>
                <a:spcPct val="10000"/>
              </a:spcBef>
              <a:buClr>
                <a:srgbClr val="FF00FF"/>
              </a:buClr>
              <a:buSzPct val="50000"/>
              <a:buFont typeface="Wingdings" panose="05000000000000000000" pitchFamily="2" charset="2"/>
              <a:buChar char="ü"/>
            </a:pPr>
            <a:r>
              <a:rPr lang="zh-CN" altLang="en-US" sz="2400" b="1" dirty="0">
                <a:solidFill>
                  <a:srgbClr val="0000FF"/>
                </a:solidFill>
                <a:latin typeface="楷体" panose="02010609060101010101" pitchFamily="49" charset="-122"/>
                <a:ea typeface="楷体" panose="02010609060101010101" pitchFamily="49" charset="-122"/>
              </a:rPr>
              <a:t>通用性强</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18</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7"/>
          <p:cNvSpPr>
            <a:spLocks noRot="1" noChangeArrowheads="1"/>
          </p:cNvSpPr>
          <p:nvPr/>
        </p:nvSpPr>
        <p:spPr bwMode="auto">
          <a:xfrm>
            <a:off x="301625" y="1052736"/>
            <a:ext cx="8540750" cy="475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444500" indent="-4445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1177925"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58623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9939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402205"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8594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33166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7738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42310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228600" indent="-228600">
              <a:lnSpc>
                <a:spcPct val="80000"/>
              </a:lnSpc>
              <a:spcBef>
                <a:spcPts val="1000"/>
              </a:spcBef>
              <a:buClrTx/>
              <a:buSzTx/>
              <a:buNone/>
              <a:defRPr/>
            </a:pPr>
            <a:r>
              <a:rPr lang="zh-CN" altLang="en-US" sz="2800" dirty="0">
                <a:solidFill>
                  <a:srgbClr val="000099"/>
                </a:solidFill>
                <a:latin typeface="黑体" panose="02010609060101010101" pitchFamily="49" charset="-122"/>
                <a:ea typeface="黑体" panose="02010609060101010101" pitchFamily="49" charset="-122"/>
              </a:rPr>
              <a:t>几种常见的适应度函数</a:t>
            </a:r>
          </a:p>
          <a:p>
            <a:pPr eaLnBrk="1" hangingPunct="1">
              <a:lnSpc>
                <a:spcPct val="120000"/>
              </a:lnSpc>
              <a:spcBef>
                <a:spcPct val="10000"/>
              </a:spcBef>
              <a:buClr>
                <a:srgbClr val="FF00FF"/>
              </a:buClr>
              <a:buSzPct val="50000"/>
              <a:buFont typeface="Wingdings" panose="05000000000000000000" pitchFamily="2" charset="2"/>
              <a:buChar char="ü"/>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直接转换</a:t>
            </a:r>
          </a:p>
          <a:p>
            <a:pPr eaLnBrk="1" hangingPunct="1">
              <a:lnSpc>
                <a:spcPct val="120000"/>
              </a:lnSpc>
              <a:spcBef>
                <a:spcPct val="10000"/>
              </a:spcBef>
              <a:buClr>
                <a:srgbClr val="FF00FF"/>
              </a:buClr>
              <a:buSzPct val="50000"/>
              <a:buFont typeface="Wingdings" panose="05000000000000000000" pitchFamily="2" charset="2"/>
              <a:buNone/>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若目标函数为最大化问题：</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Fit ( </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120000"/>
              </a:lnSpc>
              <a:spcBef>
                <a:spcPct val="10000"/>
              </a:spcBef>
              <a:buClr>
                <a:srgbClr val="FF00FF"/>
              </a:buClr>
              <a:buSzPct val="50000"/>
              <a:buFont typeface="Wingdings" panose="05000000000000000000" pitchFamily="2" charset="2"/>
              <a:buNone/>
            </a:pP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若目标函数为最小化问题：</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Fit ( </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 </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120000"/>
              </a:lnSpc>
              <a:spcBef>
                <a:spcPct val="10000"/>
              </a:spcBef>
              <a:buClr>
                <a:srgbClr val="FF00FF"/>
              </a:buClr>
              <a:buSzPct val="50000"/>
              <a:buFont typeface="Wingdings" panose="05000000000000000000" pitchFamily="2" charset="2"/>
              <a:buNone/>
            </a:pPr>
            <a:endParaRPr lang="en-US" altLang="zh-CN" sz="2800" b="1" dirty="0">
              <a:latin typeface="Times New Roman" panose="02020603050405020304" pitchFamily="18" charset="0"/>
              <a:ea typeface="楷体_GB2312" pitchFamily="49" charset="-122"/>
            </a:endParaRPr>
          </a:p>
          <a:p>
            <a:pPr eaLnBrk="1" hangingPunct="1">
              <a:lnSpc>
                <a:spcPct val="120000"/>
              </a:lnSpc>
              <a:spcBef>
                <a:spcPct val="10000"/>
              </a:spcBef>
              <a:buClr>
                <a:srgbClr val="FF00FF"/>
              </a:buClr>
              <a:buSzPct val="50000"/>
              <a:buFont typeface="Wingdings" panose="05000000000000000000" pitchFamily="2" charset="2"/>
              <a:buChar char="ü"/>
            </a:pPr>
            <a:endParaRPr lang="en-US" altLang="zh-CN" sz="2800" b="1" dirty="0">
              <a:latin typeface="Times New Roman" panose="02020603050405020304" pitchFamily="18" charset="0"/>
              <a:ea typeface="楷体_GB2312" pitchFamily="49" charset="-122"/>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3573016"/>
            <a:ext cx="2374900" cy="1963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47258" y="3593654"/>
            <a:ext cx="2428875"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19</a:t>
            </a:fld>
            <a:endParaRPr lang="zh-CN" altLang="en-US" dirty="0"/>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grpSp>
        <p:nvGrpSpPr>
          <p:cNvPr id="8" name="Group 9"/>
          <p:cNvGrpSpPr/>
          <p:nvPr/>
        </p:nvGrpSpPr>
        <p:grpSpPr bwMode="auto">
          <a:xfrm>
            <a:off x="253797" y="2053308"/>
            <a:ext cx="4032448" cy="3384784"/>
            <a:chOff x="431" y="2341"/>
            <a:chExt cx="2358" cy="1679"/>
          </a:xfrm>
        </p:grpSpPr>
        <p:pic>
          <p:nvPicPr>
            <p:cNvPr id="9" name="Picture 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1" y="2341"/>
              <a:ext cx="2358" cy="16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FF66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 name="Group 11"/>
            <p:cNvGrpSpPr/>
            <p:nvPr/>
          </p:nvGrpSpPr>
          <p:grpSpPr bwMode="auto">
            <a:xfrm>
              <a:off x="1519" y="2795"/>
              <a:ext cx="590" cy="680"/>
              <a:chOff x="1519" y="2795"/>
              <a:chExt cx="590" cy="680"/>
            </a:xfrm>
          </p:grpSpPr>
          <p:sp>
            <p:nvSpPr>
              <p:cNvPr id="12" name="Freeform 12"/>
              <p:cNvSpPr/>
              <p:nvPr/>
            </p:nvSpPr>
            <p:spPr bwMode="auto">
              <a:xfrm>
                <a:off x="1519" y="2795"/>
                <a:ext cx="544" cy="680"/>
              </a:xfrm>
              <a:custGeom>
                <a:avLst/>
                <a:gdLst>
                  <a:gd name="T0" fmla="*/ 0 w 544"/>
                  <a:gd name="T1" fmla="*/ 0 h 680"/>
                  <a:gd name="T2" fmla="*/ 408 w 544"/>
                  <a:gd name="T3" fmla="*/ 227 h 680"/>
                  <a:gd name="T4" fmla="*/ 544 w 544"/>
                  <a:gd name="T5" fmla="*/ 680 h 680"/>
                  <a:gd name="T6" fmla="*/ 0 60000 65536"/>
                  <a:gd name="T7" fmla="*/ 0 60000 65536"/>
                  <a:gd name="T8" fmla="*/ 0 60000 65536"/>
                </a:gdLst>
                <a:ahLst/>
                <a:cxnLst>
                  <a:cxn ang="T6">
                    <a:pos x="T0" y="T1"/>
                  </a:cxn>
                  <a:cxn ang="T7">
                    <a:pos x="T2" y="T3"/>
                  </a:cxn>
                  <a:cxn ang="T8">
                    <a:pos x="T4" y="T5"/>
                  </a:cxn>
                </a:cxnLst>
                <a:rect l="0" t="0" r="r" b="b"/>
                <a:pathLst>
                  <a:path w="544" h="680">
                    <a:moveTo>
                      <a:pt x="0" y="0"/>
                    </a:moveTo>
                    <a:cubicBezTo>
                      <a:pt x="158" y="57"/>
                      <a:pt x="317" y="114"/>
                      <a:pt x="408" y="227"/>
                    </a:cubicBezTo>
                    <a:cubicBezTo>
                      <a:pt x="499" y="340"/>
                      <a:pt x="521" y="605"/>
                      <a:pt x="544" y="680"/>
                    </a:cubicBezTo>
                  </a:path>
                </a:pathLst>
              </a:custGeom>
              <a:noFill/>
              <a:ln w="38100" cap="flat" cmpd="sng">
                <a:solidFill>
                  <a:srgbClr val="FF66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a:off x="1973" y="3385"/>
                <a:ext cx="91" cy="90"/>
              </a:xfrm>
              <a:prstGeom prst="line">
                <a:avLst/>
              </a:prstGeom>
              <a:noFill/>
              <a:ln w="38100">
                <a:solidFill>
                  <a:srgbClr val="FF66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flipV="1">
                <a:off x="2064" y="3385"/>
                <a:ext cx="45" cy="90"/>
              </a:xfrm>
              <a:prstGeom prst="line">
                <a:avLst/>
              </a:prstGeom>
              <a:noFill/>
              <a:ln w="38100">
                <a:solidFill>
                  <a:srgbClr val="FF66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1" name="Text Box 15"/>
            <p:cNvSpPr txBox="1">
              <a:spLocks noChangeArrowheads="1"/>
            </p:cNvSpPr>
            <p:nvPr/>
          </p:nvSpPr>
          <p:spPr bwMode="auto">
            <a:xfrm>
              <a:off x="1791" y="2791"/>
              <a:ext cx="31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FF66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50000"/>
                </a:spcBef>
                <a:buClrTx/>
                <a:buSzTx/>
                <a:buFontTx/>
                <a:buNone/>
              </a:pPr>
              <a:r>
                <a:rPr lang="en-US" altLang="zh-CN" sz="1800" i="1">
                  <a:solidFill>
                    <a:srgbClr val="333333"/>
                  </a:solidFill>
                  <a:latin typeface="Times New Roman" panose="02020603050405020304" pitchFamily="18" charset="0"/>
                </a:rPr>
                <a:t>k</a:t>
              </a:r>
            </a:p>
          </p:txBody>
        </p:sp>
      </p:grpSp>
      <p:sp>
        <p:nvSpPr>
          <p:cNvPr id="15" name="Rectangle 7"/>
          <p:cNvSpPr>
            <a:spLocks noRot="1" noChangeArrowheads="1"/>
          </p:cNvSpPr>
          <p:nvPr/>
        </p:nvSpPr>
        <p:spPr bwMode="auto">
          <a:xfrm>
            <a:off x="301625" y="1052736"/>
            <a:ext cx="8540750" cy="475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444500" indent="-4445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1177925"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58623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9939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402205"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8594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33166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7738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42310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228600" indent="-228600">
              <a:lnSpc>
                <a:spcPct val="80000"/>
              </a:lnSpc>
              <a:spcBef>
                <a:spcPts val="1000"/>
              </a:spcBef>
              <a:buClrTx/>
              <a:buSzTx/>
              <a:buNone/>
              <a:defRPr/>
            </a:pPr>
            <a:r>
              <a:rPr lang="zh-CN" altLang="en-US" sz="2800" dirty="0">
                <a:solidFill>
                  <a:srgbClr val="000099"/>
                </a:solidFill>
                <a:latin typeface="黑体" panose="02010609060101010101" pitchFamily="49" charset="-122"/>
                <a:ea typeface="黑体" panose="02010609060101010101" pitchFamily="49" charset="-122"/>
              </a:rPr>
              <a:t>几种常见的适应度函数</a:t>
            </a:r>
          </a:p>
          <a:p>
            <a:pPr>
              <a:lnSpc>
                <a:spcPct val="120000"/>
              </a:lnSpc>
              <a:spcBef>
                <a:spcPct val="10000"/>
              </a:spcBef>
              <a:buClr>
                <a:srgbClr val="FF00FF"/>
              </a:buClr>
              <a:buSzPct val="50000"/>
              <a:buFont typeface="Wingdings" panose="05000000000000000000"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乘幂尺度</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变换与指数尺度变换</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20000"/>
              </a:lnSpc>
              <a:spcBef>
                <a:spcPct val="10000"/>
              </a:spcBef>
              <a:buClr>
                <a:srgbClr val="FF00FF"/>
              </a:buClr>
              <a:buSzPct val="50000"/>
              <a:buFont typeface="Wingdings" panose="05000000000000000000" pitchFamily="2" charset="2"/>
              <a:buNone/>
            </a:pPr>
            <a:endParaRPr lang="en-US" altLang="zh-CN" sz="2800" b="1" dirty="0">
              <a:latin typeface="Times New Roman" panose="02020603050405020304" pitchFamily="18" charset="0"/>
              <a:ea typeface="楷体_GB2312" pitchFamily="49" charset="-122"/>
            </a:endParaRPr>
          </a:p>
          <a:p>
            <a:pPr eaLnBrk="1" hangingPunct="1">
              <a:lnSpc>
                <a:spcPct val="120000"/>
              </a:lnSpc>
              <a:spcBef>
                <a:spcPct val="10000"/>
              </a:spcBef>
              <a:buClr>
                <a:srgbClr val="FF00FF"/>
              </a:buClr>
              <a:buSzPct val="50000"/>
              <a:buFont typeface="Wingdings" panose="05000000000000000000" pitchFamily="2" charset="2"/>
              <a:buChar char="ü"/>
            </a:pPr>
            <a:endParaRPr lang="en-US" altLang="zh-CN" sz="2800" b="1" dirty="0">
              <a:latin typeface="Times New Roman" panose="02020603050405020304" pitchFamily="18" charset="0"/>
              <a:ea typeface="楷体_GB2312" pitchFamily="49" charset="-122"/>
            </a:endParaRPr>
          </a:p>
        </p:txBody>
      </p:sp>
      <p:grpSp>
        <p:nvGrpSpPr>
          <p:cNvPr id="16" name="Group 10"/>
          <p:cNvGrpSpPr/>
          <p:nvPr/>
        </p:nvGrpSpPr>
        <p:grpSpPr bwMode="auto">
          <a:xfrm>
            <a:off x="4370699" y="2113582"/>
            <a:ext cx="4375398" cy="3305236"/>
            <a:chOff x="1746" y="2614"/>
            <a:chExt cx="2268" cy="1615"/>
          </a:xfrm>
        </p:grpSpPr>
        <p:pic>
          <p:nvPicPr>
            <p:cNvPr id="17"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46" y="2614"/>
              <a:ext cx="2268" cy="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FF66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8" name="Group 12"/>
            <p:cNvGrpSpPr/>
            <p:nvPr/>
          </p:nvGrpSpPr>
          <p:grpSpPr bwMode="auto">
            <a:xfrm flipH="1">
              <a:off x="2381" y="3158"/>
              <a:ext cx="590" cy="680"/>
              <a:chOff x="1519" y="2795"/>
              <a:chExt cx="590" cy="680"/>
            </a:xfrm>
          </p:grpSpPr>
          <p:sp>
            <p:nvSpPr>
              <p:cNvPr id="20" name="Freeform 13"/>
              <p:cNvSpPr/>
              <p:nvPr/>
            </p:nvSpPr>
            <p:spPr bwMode="auto">
              <a:xfrm>
                <a:off x="1519" y="2795"/>
                <a:ext cx="544" cy="680"/>
              </a:xfrm>
              <a:custGeom>
                <a:avLst/>
                <a:gdLst>
                  <a:gd name="T0" fmla="*/ 0 w 544"/>
                  <a:gd name="T1" fmla="*/ 0 h 680"/>
                  <a:gd name="T2" fmla="*/ 408 w 544"/>
                  <a:gd name="T3" fmla="*/ 227 h 680"/>
                  <a:gd name="T4" fmla="*/ 544 w 544"/>
                  <a:gd name="T5" fmla="*/ 680 h 680"/>
                  <a:gd name="T6" fmla="*/ 0 60000 65536"/>
                  <a:gd name="T7" fmla="*/ 0 60000 65536"/>
                  <a:gd name="T8" fmla="*/ 0 60000 65536"/>
                </a:gdLst>
                <a:ahLst/>
                <a:cxnLst>
                  <a:cxn ang="T6">
                    <a:pos x="T0" y="T1"/>
                  </a:cxn>
                  <a:cxn ang="T7">
                    <a:pos x="T2" y="T3"/>
                  </a:cxn>
                  <a:cxn ang="T8">
                    <a:pos x="T4" y="T5"/>
                  </a:cxn>
                </a:cxnLst>
                <a:rect l="0" t="0" r="r" b="b"/>
                <a:pathLst>
                  <a:path w="544" h="680">
                    <a:moveTo>
                      <a:pt x="0" y="0"/>
                    </a:moveTo>
                    <a:cubicBezTo>
                      <a:pt x="158" y="57"/>
                      <a:pt x="317" y="114"/>
                      <a:pt x="408" y="227"/>
                    </a:cubicBezTo>
                    <a:cubicBezTo>
                      <a:pt x="499" y="340"/>
                      <a:pt x="521" y="605"/>
                      <a:pt x="544" y="680"/>
                    </a:cubicBezTo>
                  </a:path>
                </a:pathLst>
              </a:custGeom>
              <a:noFill/>
              <a:ln w="38100" cap="flat" cmpd="sng">
                <a:solidFill>
                  <a:srgbClr val="FF66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1973" y="3385"/>
                <a:ext cx="91" cy="90"/>
              </a:xfrm>
              <a:prstGeom prst="line">
                <a:avLst/>
              </a:prstGeom>
              <a:noFill/>
              <a:ln w="38100">
                <a:solidFill>
                  <a:srgbClr val="FF66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V="1">
                <a:off x="2064" y="3385"/>
                <a:ext cx="45" cy="90"/>
              </a:xfrm>
              <a:prstGeom prst="line">
                <a:avLst/>
              </a:prstGeom>
              <a:noFill/>
              <a:ln w="38100">
                <a:solidFill>
                  <a:srgbClr val="FF66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9" name="Text Box 16"/>
            <p:cNvSpPr txBox="1">
              <a:spLocks noChangeArrowheads="1"/>
            </p:cNvSpPr>
            <p:nvPr/>
          </p:nvSpPr>
          <p:spPr bwMode="auto">
            <a:xfrm>
              <a:off x="2426" y="3335"/>
              <a:ext cx="31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FF66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50000"/>
                </a:spcBef>
                <a:buClrTx/>
                <a:buSzTx/>
                <a:buFontTx/>
                <a:buNone/>
              </a:pPr>
              <a:r>
                <a:rPr lang="el-GR" altLang="zh-CN" sz="2000" b="1" i="1">
                  <a:solidFill>
                    <a:srgbClr val="333333"/>
                  </a:solidFill>
                  <a:latin typeface="Times New Roman" panose="02020603050405020304" pitchFamily="18" charset="0"/>
                  <a:cs typeface="Arial" panose="020B0604020202020204" pitchFamily="34" charset="0"/>
                </a:rPr>
                <a:t>α</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智能计算</a:t>
            </a:r>
            <a:endParaRPr lang="zh-CN" altLang="en-US" dirty="0">
              <a:solidFill>
                <a:srgbClr val="FF0000"/>
              </a:solidFill>
            </a:endParaRPr>
          </a:p>
        </p:txBody>
      </p:sp>
      <p:graphicFrame>
        <p:nvGraphicFramePr>
          <p:cNvPr id="336898" name="Object 2"/>
          <p:cNvGraphicFramePr>
            <a:graphicFrameLocks noChangeAspect="1"/>
          </p:cNvGraphicFramePr>
          <p:nvPr/>
        </p:nvGraphicFramePr>
        <p:xfrm>
          <a:off x="1345228" y="1363663"/>
          <a:ext cx="4035029" cy="5282797"/>
        </p:xfrm>
        <a:graphic>
          <a:graphicData uri="http://schemas.openxmlformats.org/presentationml/2006/ole">
            <p:oleObj spid="_x0000_s1025" name="Equation" r:id="rId3" imgW="56083200" imgH="60655200" progId="Equation.DSMT4">
              <p:embed/>
            </p:oleObj>
          </a:graphicData>
        </a:graphic>
      </p:graphicFrame>
      <p:sp>
        <p:nvSpPr>
          <p:cNvPr id="4" name="椭圆 3"/>
          <p:cNvSpPr/>
          <p:nvPr/>
        </p:nvSpPr>
        <p:spPr>
          <a:xfrm>
            <a:off x="3214678" y="3953206"/>
            <a:ext cx="1714512" cy="428628"/>
          </a:xfrm>
          <a:prstGeom prst="ellipse">
            <a:avLst/>
          </a:prstGeom>
          <a:solidFill>
            <a:schemeClr val="bg1">
              <a:alpha val="0"/>
            </a:schemeClr>
          </a:solid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643174" y="4857760"/>
            <a:ext cx="714380"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2.2.2 </a:t>
            </a:r>
            <a:r>
              <a:rPr lang="zh-CN" altLang="en-US" sz="2400" b="1" dirty="0" smtClean="0">
                <a:solidFill>
                  <a:srgbClr val="1A0780"/>
                </a:solidFill>
                <a:latin typeface="华文楷体" panose="02010600040101010101" pitchFamily="2" charset="-122"/>
                <a:ea typeface="华文楷体" panose="02010600040101010101" pitchFamily="2" charset="-122"/>
              </a:rPr>
              <a:t>遗传操作</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9" name="Rectangle 4"/>
          <p:cNvSpPr>
            <a:spLocks noChangeArrowheads="1"/>
          </p:cNvSpPr>
          <p:nvPr/>
        </p:nvSpPr>
        <p:spPr bwMode="auto">
          <a:xfrm>
            <a:off x="899592" y="1412776"/>
            <a:ext cx="7924800" cy="357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120000"/>
              </a:lnSpc>
              <a:spcBef>
                <a:spcPts val="1000"/>
              </a:spcBef>
              <a:buClrTx/>
              <a:buSzTx/>
              <a:buNone/>
            </a:pPr>
            <a:r>
              <a:rPr kumimoji="1" lang="zh-CN" altLang="en-US" sz="2800" dirty="0" smtClean="0">
                <a:solidFill>
                  <a:srgbClr val="9954CC"/>
                </a:solidFill>
                <a:latin typeface="华文楷体" panose="02010600040101010101" pitchFamily="2" charset="-122"/>
                <a:ea typeface="华文楷体" panose="02010600040101010101" pitchFamily="2" charset="-122"/>
              </a:rPr>
              <a:t>遗传</a:t>
            </a:r>
            <a:r>
              <a:rPr kumimoji="1" lang="zh-CN" altLang="en-US" sz="2800" dirty="0">
                <a:solidFill>
                  <a:srgbClr val="9954CC"/>
                </a:solidFill>
                <a:latin typeface="华文楷体" panose="02010600040101010101" pitchFamily="2" charset="-122"/>
                <a:ea typeface="华文楷体" panose="02010600040101010101" pitchFamily="2" charset="-122"/>
              </a:rPr>
              <a:t>算子</a:t>
            </a:r>
            <a:r>
              <a:rPr kumimoji="1" lang="en-US" altLang="zh-CN" sz="2800" dirty="0">
                <a:solidFill>
                  <a:srgbClr val="9954CC"/>
                </a:solidFill>
                <a:latin typeface="华文楷体" panose="02010600040101010101" pitchFamily="2" charset="-122"/>
                <a:ea typeface="华文楷体" panose="02010600040101010101" pitchFamily="2" charset="-122"/>
              </a:rPr>
              <a:t>(genetic operator)</a:t>
            </a:r>
            <a:r>
              <a:rPr kumimoji="1" lang="zh-CN" altLang="en-US" sz="2800" dirty="0">
                <a:solidFill>
                  <a:srgbClr val="9954CC"/>
                </a:solidFill>
                <a:latin typeface="华文楷体" panose="02010600040101010101" pitchFamily="2" charset="-122"/>
                <a:ea typeface="华文楷体" panose="02010600040101010101" pitchFamily="2" charset="-122"/>
              </a:rPr>
              <a:t>，就是关于染色体的运算。遗传算法中有三种遗传操作</a:t>
            </a:r>
            <a:r>
              <a:rPr kumimoji="1" lang="en-US" altLang="zh-CN" sz="2800" dirty="0">
                <a:solidFill>
                  <a:srgbClr val="9954CC"/>
                </a:solidFill>
                <a:latin typeface="华文楷体" panose="02010600040101010101" pitchFamily="2" charset="-122"/>
                <a:ea typeface="华文楷体" panose="02010600040101010101" pitchFamily="2" charset="-122"/>
              </a:rPr>
              <a:t>: </a:t>
            </a:r>
          </a:p>
          <a:p>
            <a:pPr eaLnBrk="1" hangingPunct="1">
              <a:lnSpc>
                <a:spcPct val="120000"/>
              </a:lnSpc>
              <a:spcBef>
                <a:spcPct val="0"/>
              </a:spcBef>
              <a:buClrTx/>
              <a:buSzTx/>
              <a:buFontTx/>
              <a:buNone/>
            </a:pPr>
            <a:endParaRPr lang="en-US" altLang="zh-CN" sz="2800" b="1" dirty="0">
              <a:latin typeface="黑体" panose="02010609060101010101" pitchFamily="49" charset="-122"/>
              <a:ea typeface="黑体" panose="02010609060101010101" pitchFamily="49" charset="-122"/>
            </a:endParaRPr>
          </a:p>
          <a:p>
            <a:pPr marL="514350" indent="-514350">
              <a:lnSpc>
                <a:spcPct val="120000"/>
              </a:lnSpc>
              <a:spcBef>
                <a:spcPts val="1000"/>
              </a:spcBef>
              <a:buClrTx/>
              <a:buSzTx/>
              <a:buFont typeface="+mj-ea"/>
              <a:buAutoNum type="circleNumDbPlain"/>
            </a:pPr>
            <a:r>
              <a:rPr kumimoji="1" lang="zh-CN" altLang="en-US" sz="2800" b="1" dirty="0" smtClean="0">
                <a:solidFill>
                  <a:srgbClr val="0000FF"/>
                </a:solidFill>
                <a:latin typeface="华文楷体" panose="02010600040101010101" pitchFamily="2" charset="-122"/>
                <a:ea typeface="华文楷体" panose="02010600040101010101" pitchFamily="2" charset="-122"/>
              </a:rPr>
              <a:t>选择</a:t>
            </a:r>
            <a:r>
              <a:rPr kumimoji="1" lang="en-US" altLang="zh-CN" sz="2800" b="1" dirty="0">
                <a:solidFill>
                  <a:srgbClr val="0000FF"/>
                </a:solidFill>
                <a:latin typeface="华文楷体" panose="02010600040101010101" pitchFamily="2" charset="-122"/>
                <a:ea typeface="华文楷体" panose="02010600040101010101" pitchFamily="2" charset="-122"/>
              </a:rPr>
              <a:t>-</a:t>
            </a:r>
            <a:r>
              <a:rPr kumimoji="1" lang="zh-CN" altLang="en-US" sz="2800" b="1" dirty="0">
                <a:solidFill>
                  <a:srgbClr val="0000FF"/>
                </a:solidFill>
                <a:latin typeface="华文楷体" panose="02010600040101010101" pitchFamily="2" charset="-122"/>
                <a:ea typeface="华文楷体" panose="02010600040101010101" pitchFamily="2" charset="-122"/>
              </a:rPr>
              <a:t>复制</a:t>
            </a:r>
            <a:r>
              <a:rPr kumimoji="1" lang="en-US" altLang="zh-CN" sz="2800" b="1" dirty="0">
                <a:solidFill>
                  <a:srgbClr val="0000FF"/>
                </a:solidFill>
                <a:latin typeface="华文楷体" panose="02010600040101010101" pitchFamily="2" charset="-122"/>
                <a:ea typeface="华文楷体" panose="02010600040101010101" pitchFamily="2" charset="-122"/>
              </a:rPr>
              <a:t>(selection-reproduction)</a:t>
            </a:r>
          </a:p>
          <a:p>
            <a:pPr marL="514350" indent="-514350">
              <a:lnSpc>
                <a:spcPct val="120000"/>
              </a:lnSpc>
              <a:spcBef>
                <a:spcPts val="1000"/>
              </a:spcBef>
              <a:buClrTx/>
              <a:buSzTx/>
              <a:buFont typeface="+mj-ea"/>
              <a:buAutoNum type="circleNumDbPlain"/>
            </a:pPr>
            <a:r>
              <a:rPr kumimoji="1" lang="zh-CN" altLang="en-US" sz="2800" b="1" dirty="0">
                <a:solidFill>
                  <a:srgbClr val="0000FF"/>
                </a:solidFill>
                <a:latin typeface="华文楷体" panose="02010600040101010101" pitchFamily="2" charset="-122"/>
                <a:ea typeface="华文楷体" panose="02010600040101010101" pitchFamily="2" charset="-122"/>
              </a:rPr>
              <a:t>交叉</a:t>
            </a:r>
            <a:r>
              <a:rPr kumimoji="1" lang="en-US" altLang="zh-CN" sz="2800" b="1" dirty="0">
                <a:solidFill>
                  <a:srgbClr val="0000FF"/>
                </a:solidFill>
                <a:latin typeface="华文楷体" panose="02010600040101010101" pitchFamily="2" charset="-122"/>
                <a:ea typeface="华文楷体" panose="02010600040101010101" pitchFamily="2" charset="-122"/>
              </a:rPr>
              <a:t>(crossover</a:t>
            </a:r>
            <a:r>
              <a:rPr kumimoji="1" lang="zh-CN" altLang="en-US" sz="2800" b="1" dirty="0">
                <a:solidFill>
                  <a:srgbClr val="0000FF"/>
                </a:solidFill>
                <a:latin typeface="华文楷体" panose="02010600040101010101" pitchFamily="2" charset="-122"/>
                <a:ea typeface="华文楷体" panose="02010600040101010101" pitchFamily="2" charset="-122"/>
              </a:rPr>
              <a:t>，亦称交换、交配或杂交</a:t>
            </a:r>
            <a:r>
              <a:rPr kumimoji="1" lang="en-US" altLang="zh-CN" sz="2800" b="1" dirty="0">
                <a:solidFill>
                  <a:srgbClr val="0000FF"/>
                </a:solidFill>
                <a:latin typeface="华文楷体" panose="02010600040101010101" pitchFamily="2" charset="-122"/>
                <a:ea typeface="华文楷体" panose="02010600040101010101" pitchFamily="2" charset="-122"/>
              </a:rPr>
              <a:t>)</a:t>
            </a:r>
          </a:p>
          <a:p>
            <a:pPr marL="514350" indent="-514350">
              <a:lnSpc>
                <a:spcPct val="120000"/>
              </a:lnSpc>
              <a:spcBef>
                <a:spcPts val="1000"/>
              </a:spcBef>
              <a:buClrTx/>
              <a:buSzTx/>
              <a:buFont typeface="+mj-ea"/>
              <a:buAutoNum type="circleNumDbPlain"/>
            </a:pPr>
            <a:r>
              <a:rPr kumimoji="1" lang="zh-CN" altLang="en-US" sz="2800" b="1" dirty="0">
                <a:solidFill>
                  <a:srgbClr val="0000FF"/>
                </a:solidFill>
                <a:latin typeface="华文楷体" panose="02010600040101010101" pitchFamily="2" charset="-122"/>
                <a:ea typeface="华文楷体" panose="02010600040101010101" pitchFamily="2" charset="-122"/>
              </a:rPr>
              <a:t>变异</a:t>
            </a:r>
            <a:r>
              <a:rPr kumimoji="1" lang="en-US" altLang="zh-CN" sz="2800" b="1" dirty="0">
                <a:solidFill>
                  <a:srgbClr val="0000FF"/>
                </a:solidFill>
                <a:latin typeface="华文楷体" panose="02010600040101010101" pitchFamily="2" charset="-122"/>
                <a:ea typeface="华文楷体" panose="02010600040101010101" pitchFamily="2" charset="-122"/>
              </a:rPr>
              <a:t>(mutation</a:t>
            </a:r>
            <a:r>
              <a:rPr kumimoji="1" lang="zh-CN" altLang="en-US" sz="2800" b="1" dirty="0">
                <a:solidFill>
                  <a:srgbClr val="0000FF"/>
                </a:solidFill>
                <a:latin typeface="华文楷体" panose="02010600040101010101" pitchFamily="2" charset="-122"/>
                <a:ea typeface="华文楷体" panose="02010600040101010101" pitchFamily="2" charset="-122"/>
              </a:rPr>
              <a:t>，亦称突变</a:t>
            </a:r>
            <a:r>
              <a:rPr kumimoji="1" lang="en-US" altLang="zh-CN" sz="2800" b="1" dirty="0">
                <a:solidFill>
                  <a:srgbClr val="0000FF"/>
                </a:solidFill>
                <a:latin typeface="华文楷体" panose="02010600040101010101" pitchFamily="2" charset="-122"/>
                <a:ea typeface="华文楷体" panose="02010600040101010101" pitchFamily="2" charset="-122"/>
              </a:rPr>
              <a:t>)</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21</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2.2.3 </a:t>
            </a:r>
            <a:r>
              <a:rPr lang="zh-CN" altLang="en-US" sz="2400" b="1" dirty="0" smtClean="0">
                <a:solidFill>
                  <a:srgbClr val="1A0780"/>
                </a:solidFill>
                <a:latin typeface="华文楷体" panose="02010600040101010101" pitchFamily="2" charset="-122"/>
                <a:ea typeface="华文楷体" panose="02010600040101010101" pitchFamily="2" charset="-122"/>
              </a:rPr>
              <a:t>染色体</a:t>
            </a:r>
            <a:r>
              <a:rPr lang="zh-CN" altLang="en-US" sz="2400" b="1" dirty="0">
                <a:solidFill>
                  <a:srgbClr val="1A0780"/>
                </a:solidFill>
                <a:latin typeface="华文楷体" panose="02010600040101010101" pitchFamily="2" charset="-122"/>
                <a:ea typeface="华文楷体" panose="02010600040101010101" pitchFamily="2" charset="-122"/>
              </a:rPr>
              <a:t>与基因</a:t>
            </a:r>
          </a:p>
        </p:txBody>
      </p:sp>
      <p:sp>
        <p:nvSpPr>
          <p:cNvPr id="9" name="Text Box 4"/>
          <p:cNvSpPr txBox="1">
            <a:spLocks noChangeArrowheads="1"/>
          </p:cNvSpPr>
          <p:nvPr/>
        </p:nvSpPr>
        <p:spPr bwMode="auto">
          <a:xfrm>
            <a:off x="666478" y="1124744"/>
            <a:ext cx="7848872" cy="4922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120000"/>
              </a:lnSpc>
              <a:spcBef>
                <a:spcPts val="1000"/>
              </a:spcBef>
              <a:buClrTx/>
              <a:buSzTx/>
              <a:buNone/>
            </a:pPr>
            <a:r>
              <a:rPr kumimoji="1" lang="zh-CN" altLang="en-US" sz="2800" b="1" dirty="0">
                <a:solidFill>
                  <a:srgbClr val="0000FF"/>
                </a:solidFill>
                <a:latin typeface="华文楷体" panose="02010600040101010101" pitchFamily="2" charset="-122"/>
                <a:ea typeface="华文楷体" panose="02010600040101010101" pitchFamily="2" charset="-122"/>
              </a:rPr>
              <a:t>染色体（</a:t>
            </a:r>
            <a:r>
              <a:rPr kumimoji="1" lang="en-US" altLang="zh-CN" sz="2800" b="1" dirty="0">
                <a:solidFill>
                  <a:srgbClr val="0000FF"/>
                </a:solidFill>
                <a:latin typeface="华文楷体" panose="02010600040101010101" pitchFamily="2" charset="-122"/>
                <a:ea typeface="华文楷体" panose="02010600040101010101" pitchFamily="2" charset="-122"/>
              </a:rPr>
              <a:t>chromosome</a:t>
            </a:r>
            <a:r>
              <a:rPr kumimoji="1" lang="zh-CN" altLang="en-US" sz="2800" b="1" dirty="0">
                <a:solidFill>
                  <a:srgbClr val="0000FF"/>
                </a:solidFill>
                <a:latin typeface="华文楷体" panose="02010600040101010101" pitchFamily="2" charset="-122"/>
                <a:ea typeface="华文楷体" panose="02010600040101010101" pitchFamily="2" charset="-122"/>
              </a:rPr>
              <a:t>）就是问题中个体的某种字符串形式的编码表示。字符串中的字符也就称为基因（</a:t>
            </a:r>
            <a:r>
              <a:rPr kumimoji="1" lang="en-US" altLang="zh-CN" sz="2800" b="1" dirty="0">
                <a:solidFill>
                  <a:srgbClr val="0000FF"/>
                </a:solidFill>
                <a:latin typeface="华文楷体" panose="02010600040101010101" pitchFamily="2" charset="-122"/>
                <a:ea typeface="华文楷体" panose="02010600040101010101" pitchFamily="2" charset="-122"/>
              </a:rPr>
              <a:t>gene</a:t>
            </a:r>
            <a:r>
              <a:rPr kumimoji="1" lang="zh-CN" altLang="en-US" sz="2800" b="1" dirty="0">
                <a:solidFill>
                  <a:srgbClr val="0000FF"/>
                </a:solidFill>
                <a:latin typeface="华文楷体" panose="02010600040101010101" pitchFamily="2" charset="-122"/>
                <a:ea typeface="华文楷体" panose="02010600040101010101" pitchFamily="2" charset="-122"/>
              </a:rPr>
              <a:t>）</a:t>
            </a:r>
            <a:r>
              <a:rPr kumimoji="1" lang="zh-CN" altLang="en-US" sz="2800" b="1" dirty="0" smtClean="0">
                <a:solidFill>
                  <a:srgbClr val="0000FF"/>
                </a:solidFill>
                <a:latin typeface="华文楷体" panose="02010600040101010101" pitchFamily="2" charset="-122"/>
                <a:ea typeface="华文楷体" panose="02010600040101010101" pitchFamily="2" charset="-122"/>
              </a:rPr>
              <a:t>。</a:t>
            </a:r>
            <a:endParaRPr kumimoji="1" lang="en-US" altLang="zh-CN" sz="2800" b="1" dirty="0" smtClean="0">
              <a:solidFill>
                <a:srgbClr val="0000FF"/>
              </a:solidFill>
              <a:latin typeface="华文楷体" panose="02010600040101010101" pitchFamily="2" charset="-122"/>
              <a:ea typeface="华文楷体" panose="02010600040101010101" pitchFamily="2" charset="-122"/>
            </a:endParaRPr>
          </a:p>
          <a:p>
            <a:pPr>
              <a:lnSpc>
                <a:spcPct val="120000"/>
              </a:lnSpc>
              <a:spcBef>
                <a:spcPts val="1000"/>
              </a:spcBef>
              <a:buClrTx/>
              <a:buSzTx/>
              <a:buNone/>
            </a:pPr>
            <a:endParaRPr kumimoji="1" lang="en-US" altLang="zh-CN" sz="2800" dirty="0" smtClean="0">
              <a:latin typeface="华文楷体" panose="02010600040101010101" pitchFamily="2" charset="-122"/>
              <a:ea typeface="华文楷体" panose="02010600040101010101" pitchFamily="2" charset="-122"/>
            </a:endParaRPr>
          </a:p>
          <a:p>
            <a:pPr>
              <a:lnSpc>
                <a:spcPct val="120000"/>
              </a:lnSpc>
              <a:spcBef>
                <a:spcPts val="1000"/>
              </a:spcBef>
              <a:buClrTx/>
              <a:buSzTx/>
              <a:buNone/>
            </a:pPr>
            <a:r>
              <a:rPr kumimoji="1" lang="zh-CN" altLang="en-US" sz="2800" b="1" dirty="0" smtClean="0">
                <a:solidFill>
                  <a:srgbClr val="FF0000"/>
                </a:solidFill>
                <a:latin typeface="华文楷体" panose="02010600040101010101" pitchFamily="2" charset="-122"/>
                <a:ea typeface="华文楷体" panose="02010600040101010101" pitchFamily="2" charset="-122"/>
              </a:rPr>
              <a:t>例如</a:t>
            </a:r>
            <a:r>
              <a:rPr kumimoji="1" lang="zh-CN" altLang="en-US" sz="2800" b="1" dirty="0">
                <a:solidFill>
                  <a:srgbClr val="FF0000"/>
                </a:solidFill>
                <a:latin typeface="华文楷体" panose="02010600040101010101" pitchFamily="2" charset="-122"/>
                <a:ea typeface="华文楷体" panose="02010600040101010101" pitchFamily="2" charset="-122"/>
              </a:rPr>
              <a:t>：</a:t>
            </a:r>
          </a:p>
          <a:p>
            <a:pPr>
              <a:lnSpc>
                <a:spcPct val="120000"/>
              </a:lnSpc>
              <a:spcBef>
                <a:spcPts val="1000"/>
              </a:spcBef>
              <a:buClrTx/>
              <a:buSzTx/>
              <a:buNone/>
            </a:pPr>
            <a:r>
              <a:rPr lang="zh-CN" altLang="en-US" sz="2800" b="1" dirty="0">
                <a:solidFill>
                  <a:srgbClr val="FF0000"/>
                </a:solidFill>
                <a:latin typeface="宋体" panose="02010600030101010101" pitchFamily="2" charset="-122"/>
                <a:ea typeface="楷体_GB2312" pitchFamily="49" charset="-122"/>
              </a:rPr>
              <a:t>            </a:t>
            </a:r>
            <a:r>
              <a:rPr kumimoji="1" lang="zh-CN" altLang="en-US" sz="2800" b="1" dirty="0">
                <a:solidFill>
                  <a:srgbClr val="FF0000"/>
                </a:solidFill>
                <a:latin typeface="华文楷体" panose="02010600040101010101" pitchFamily="2" charset="-122"/>
                <a:ea typeface="华文楷体" panose="02010600040101010101" pitchFamily="2" charset="-122"/>
              </a:rPr>
              <a:t>个体         </a:t>
            </a:r>
            <a:r>
              <a:rPr kumimoji="1" lang="zh-CN" altLang="en-US" sz="2800" b="1" dirty="0" smtClean="0">
                <a:solidFill>
                  <a:srgbClr val="FF0000"/>
                </a:solidFill>
                <a:latin typeface="华文楷体" panose="02010600040101010101" pitchFamily="2" charset="-122"/>
                <a:ea typeface="华文楷体" panose="02010600040101010101" pitchFamily="2" charset="-122"/>
              </a:rPr>
              <a:t>染色体（</a:t>
            </a:r>
            <a:r>
              <a:rPr kumimoji="1" lang="zh-CN" altLang="en-US" sz="2800" b="1" dirty="0" smtClean="0">
                <a:solidFill>
                  <a:srgbClr val="0000FF"/>
                </a:solidFill>
                <a:latin typeface="华文楷体" panose="02010600040101010101" pitchFamily="2" charset="-122"/>
                <a:ea typeface="华文楷体" panose="02010600040101010101" pitchFamily="2" charset="-122"/>
              </a:rPr>
              <a:t>编码</a:t>
            </a:r>
            <a:r>
              <a:rPr kumimoji="1" lang="zh-CN" altLang="en-US" sz="2800" b="1" dirty="0" smtClean="0">
                <a:solidFill>
                  <a:srgbClr val="FF0000"/>
                </a:solidFill>
                <a:latin typeface="华文楷体" panose="02010600040101010101" pitchFamily="2" charset="-122"/>
                <a:ea typeface="华文楷体" panose="02010600040101010101" pitchFamily="2" charset="-122"/>
              </a:rPr>
              <a:t>）</a:t>
            </a:r>
            <a:endParaRPr kumimoji="1" lang="zh-CN" altLang="en-US" sz="2800" b="1" dirty="0">
              <a:solidFill>
                <a:srgbClr val="FF0000"/>
              </a:solidFill>
              <a:latin typeface="华文楷体" panose="02010600040101010101" pitchFamily="2" charset="-122"/>
              <a:ea typeface="华文楷体" panose="02010600040101010101" pitchFamily="2" charset="-122"/>
            </a:endParaRPr>
          </a:p>
          <a:p>
            <a:pPr>
              <a:lnSpc>
                <a:spcPct val="120000"/>
              </a:lnSpc>
              <a:spcBef>
                <a:spcPts val="1000"/>
              </a:spcBef>
              <a:buClrTx/>
              <a:buSzTx/>
              <a:buNone/>
            </a:pPr>
            <a:r>
              <a:rPr lang="zh-CN" altLang="en-US" sz="2800" b="1" dirty="0">
                <a:solidFill>
                  <a:srgbClr val="FF0000"/>
                </a:solidFill>
                <a:latin typeface="宋体" panose="02010600030101010101" pitchFamily="2" charset="-122"/>
                <a:ea typeface="楷体_GB2312" pitchFamily="49" charset="-122"/>
              </a:rPr>
              <a:t>               </a:t>
            </a:r>
            <a:r>
              <a:rPr kumimoji="1" lang="en-US" altLang="zh-CN" sz="2800" b="1" dirty="0">
                <a:solidFill>
                  <a:srgbClr val="FF0000"/>
                </a:solidFill>
                <a:latin typeface="华文楷体" panose="02010600040101010101" pitchFamily="2" charset="-122"/>
                <a:ea typeface="华文楷体" panose="02010600040101010101" pitchFamily="2" charset="-122"/>
              </a:rPr>
              <a:t>9    ----   1001</a:t>
            </a:r>
          </a:p>
          <a:p>
            <a:pPr>
              <a:lnSpc>
                <a:spcPct val="120000"/>
              </a:lnSpc>
              <a:spcBef>
                <a:spcPts val="1000"/>
              </a:spcBef>
              <a:buClrTx/>
              <a:buSzTx/>
              <a:buNone/>
            </a:pPr>
            <a:r>
              <a:rPr kumimoji="1" lang="en-US" altLang="zh-CN" sz="2800" b="1" dirty="0">
                <a:solidFill>
                  <a:srgbClr val="FF0000"/>
                </a:solidFill>
                <a:latin typeface="华文楷体" panose="02010600040101010101" pitchFamily="2" charset="-122"/>
                <a:ea typeface="华文楷体" panose="02010600040101010101" pitchFamily="2" charset="-122"/>
              </a:rPr>
              <a:t>              </a:t>
            </a:r>
            <a:r>
              <a:rPr kumimoji="1" lang="zh-CN" altLang="en-US" sz="2800" b="1" dirty="0">
                <a:solidFill>
                  <a:srgbClr val="FF0000"/>
                </a:solidFill>
                <a:latin typeface="华文楷体" panose="02010600040101010101" pitchFamily="2" charset="-122"/>
                <a:ea typeface="华文楷体" panose="02010600040101010101" pitchFamily="2" charset="-122"/>
              </a:rPr>
              <a:t>（</a:t>
            </a:r>
            <a:r>
              <a:rPr kumimoji="1" lang="en-US" altLang="zh-CN" sz="2800" b="1" dirty="0">
                <a:solidFill>
                  <a:srgbClr val="FF0000"/>
                </a:solidFill>
                <a:latin typeface="华文楷体" panose="02010600040101010101" pitchFamily="2" charset="-122"/>
                <a:ea typeface="华文楷体" panose="02010600040101010101" pitchFamily="2" charset="-122"/>
              </a:rPr>
              <a:t>2</a:t>
            </a:r>
            <a:r>
              <a:rPr kumimoji="1" lang="zh-CN" altLang="en-US" sz="2800" b="1" dirty="0">
                <a:solidFill>
                  <a:srgbClr val="FF0000"/>
                </a:solidFill>
                <a:latin typeface="华文楷体" panose="02010600040101010101" pitchFamily="2" charset="-122"/>
                <a:ea typeface="华文楷体" panose="02010600040101010101" pitchFamily="2" charset="-122"/>
              </a:rPr>
              <a:t>，</a:t>
            </a:r>
            <a:r>
              <a:rPr kumimoji="1" lang="en-US" altLang="zh-CN" sz="2800" b="1" dirty="0">
                <a:solidFill>
                  <a:srgbClr val="FF0000"/>
                </a:solidFill>
                <a:latin typeface="华文楷体" panose="02010600040101010101" pitchFamily="2" charset="-122"/>
                <a:ea typeface="华文楷体" panose="02010600040101010101" pitchFamily="2" charset="-122"/>
              </a:rPr>
              <a:t>5</a:t>
            </a:r>
            <a:r>
              <a:rPr kumimoji="1" lang="zh-CN" altLang="en-US" sz="2800" b="1" dirty="0">
                <a:solidFill>
                  <a:srgbClr val="FF0000"/>
                </a:solidFill>
                <a:latin typeface="华文楷体" panose="02010600040101010101" pitchFamily="2" charset="-122"/>
                <a:ea typeface="华文楷体" panose="02010600040101010101" pitchFamily="2" charset="-122"/>
              </a:rPr>
              <a:t>，</a:t>
            </a:r>
            <a:r>
              <a:rPr kumimoji="1" lang="en-US" altLang="zh-CN" sz="2800" b="1" dirty="0">
                <a:solidFill>
                  <a:srgbClr val="FF0000"/>
                </a:solidFill>
                <a:latin typeface="华文楷体" panose="02010600040101010101" pitchFamily="2" charset="-122"/>
                <a:ea typeface="华文楷体" panose="02010600040101010101" pitchFamily="2" charset="-122"/>
              </a:rPr>
              <a:t>6</a:t>
            </a:r>
            <a:r>
              <a:rPr kumimoji="1" lang="zh-CN" altLang="en-US" sz="2800" b="1" dirty="0">
                <a:solidFill>
                  <a:srgbClr val="FF0000"/>
                </a:solidFill>
                <a:latin typeface="华文楷体" panose="02010600040101010101" pitchFamily="2" charset="-122"/>
                <a:ea typeface="华文楷体" panose="02010600040101010101" pitchFamily="2" charset="-122"/>
              </a:rPr>
              <a:t>）</a:t>
            </a:r>
            <a:r>
              <a:rPr kumimoji="1" lang="en-US" altLang="zh-CN" sz="2800" b="1" dirty="0">
                <a:solidFill>
                  <a:srgbClr val="FF0000"/>
                </a:solidFill>
                <a:latin typeface="华文楷体" panose="02010600040101010101" pitchFamily="2" charset="-122"/>
                <a:ea typeface="华文楷体" panose="02010600040101010101" pitchFamily="2" charset="-122"/>
              </a:rPr>
              <a:t>---- 010 101 110</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22</a:t>
            </a:fld>
            <a:endParaRPr lang="zh-CN" altLang="en-US"/>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4"/>
          <p:cNvSpPr txBox="1">
            <a:spLocks noChangeArrowheads="1"/>
          </p:cNvSpPr>
          <p:nvPr/>
        </p:nvSpPr>
        <p:spPr>
          <a:xfrm>
            <a:off x="342900" y="567550"/>
            <a:ext cx="8458200" cy="55610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zh-CN" altLang="en-US" sz="2600" dirty="0" smtClean="0">
                <a:solidFill>
                  <a:srgbClr val="000099"/>
                </a:solidFill>
                <a:latin typeface="黑体" panose="02010609060101010101" pitchFamily="49" charset="-122"/>
                <a:ea typeface="黑体" panose="02010609060101010101" pitchFamily="49" charset="-122"/>
              </a:rPr>
              <a:t>二进制编码方法</a:t>
            </a:r>
            <a:endParaRPr lang="en-US" altLang="zh-CN" sz="2600" dirty="0" smtClean="0">
              <a:solidFill>
                <a:srgbClr val="000099"/>
              </a:solidFill>
              <a:latin typeface="黑体" panose="02010609060101010101" pitchFamily="49" charset="-122"/>
              <a:ea typeface="黑体" panose="02010609060101010101" pitchFamily="49" charset="-122"/>
            </a:endParaRPr>
          </a:p>
          <a:p>
            <a:pPr marL="71755" indent="0">
              <a:lnSpc>
                <a:spcPct val="120000"/>
              </a:lnSpc>
              <a:spcBef>
                <a:spcPts val="0"/>
              </a:spcBef>
              <a:buFontTx/>
              <a:buNone/>
              <a:defRPr/>
            </a:pPr>
            <a:r>
              <a:rPr lang="zh-CN" altLang="en-US" sz="1800" dirty="0" smtClean="0">
                <a:latin typeface="Times New Roman" panose="02020603050405020304" pitchFamily="18" charset="0"/>
                <a:cs typeface="Times New Roman" panose="02020603050405020304" pitchFamily="18" charset="0"/>
              </a:rPr>
              <a:t>        </a:t>
            </a:r>
            <a:endParaRPr lang="en-US" altLang="zh-CN" sz="1800" dirty="0" smtClean="0">
              <a:latin typeface="Times New Roman" panose="02020603050405020304" pitchFamily="18" charset="0"/>
              <a:cs typeface="Times New Roman" panose="02020603050405020304" pitchFamily="18" charset="0"/>
            </a:endParaRPr>
          </a:p>
          <a:p>
            <a:pPr marL="71755" indent="0">
              <a:lnSpc>
                <a:spcPct val="120000"/>
              </a:lnSpc>
              <a:spcBef>
                <a:spcPts val="0"/>
              </a:spcBef>
              <a:buFontTx/>
              <a:buNone/>
              <a:defRPr/>
            </a:pPr>
            <a:r>
              <a:rPr lang="zh-CN" altLang="en-US" sz="2200" b="1" dirty="0" smtClean="0">
                <a:solidFill>
                  <a:srgbClr val="FF0000"/>
                </a:solidFill>
                <a:latin typeface="Times New Roman" panose="02020603050405020304" pitchFamily="18" charset="0"/>
                <a:cs typeface="Times New Roman" panose="02020603050405020304" pitchFamily="18" charset="0"/>
              </a:rPr>
              <a:t>二进制编码方法是遗传算法中最常用的一种编码方法，它使用的编码符号集是由二进制符号</a:t>
            </a:r>
            <a:r>
              <a:rPr lang="en-US" altLang="zh-CN" sz="2200" b="1" dirty="0" smtClean="0">
                <a:solidFill>
                  <a:srgbClr val="FF0000"/>
                </a:solidFill>
                <a:latin typeface="Times New Roman" panose="02020603050405020304" pitchFamily="18" charset="0"/>
                <a:cs typeface="Times New Roman" panose="02020603050405020304" pitchFamily="18" charset="0"/>
              </a:rPr>
              <a:t>0</a:t>
            </a:r>
            <a:r>
              <a:rPr lang="zh-CN" altLang="en-US" sz="2200" b="1" dirty="0" smtClean="0">
                <a:solidFill>
                  <a:srgbClr val="FF0000"/>
                </a:solidFill>
                <a:latin typeface="Times New Roman" panose="02020603050405020304" pitchFamily="18" charset="0"/>
                <a:cs typeface="Times New Roman" panose="02020603050405020304" pitchFamily="18" charset="0"/>
              </a:rPr>
              <a:t>和</a:t>
            </a:r>
            <a:r>
              <a:rPr lang="en-US" altLang="zh-CN" sz="2200" b="1" dirty="0" smtClean="0">
                <a:solidFill>
                  <a:srgbClr val="FF0000"/>
                </a:solidFill>
                <a:latin typeface="Times New Roman" panose="02020603050405020304" pitchFamily="18" charset="0"/>
                <a:cs typeface="Times New Roman" panose="02020603050405020304" pitchFamily="18" charset="0"/>
              </a:rPr>
              <a:t>1</a:t>
            </a:r>
            <a:r>
              <a:rPr lang="zh-CN" altLang="en-US" sz="2200" b="1" dirty="0" smtClean="0">
                <a:solidFill>
                  <a:srgbClr val="FF0000"/>
                </a:solidFill>
                <a:latin typeface="Times New Roman" panose="02020603050405020304" pitchFamily="18" charset="0"/>
                <a:cs typeface="Times New Roman" panose="02020603050405020304" pitchFamily="18" charset="0"/>
              </a:rPr>
              <a:t>所组成的二值符号集</a:t>
            </a:r>
            <a:r>
              <a:rPr lang="en-US" altLang="zh-CN" sz="2200" b="1" dirty="0" smtClean="0">
                <a:solidFill>
                  <a:srgbClr val="FF0000"/>
                </a:solidFill>
                <a:latin typeface="Times New Roman" panose="02020603050405020304" pitchFamily="18" charset="0"/>
                <a:cs typeface="Times New Roman" panose="02020603050405020304" pitchFamily="18" charset="0"/>
              </a:rPr>
              <a:t>{0</a:t>
            </a:r>
            <a:r>
              <a:rPr lang="zh-CN" altLang="en-US" sz="2200" b="1" dirty="0" smtClean="0">
                <a:solidFill>
                  <a:srgbClr val="FF0000"/>
                </a:solidFill>
                <a:latin typeface="Times New Roman" panose="02020603050405020304" pitchFamily="18" charset="0"/>
                <a:cs typeface="Times New Roman" panose="02020603050405020304" pitchFamily="18" charset="0"/>
              </a:rPr>
              <a:t>，</a:t>
            </a:r>
            <a:r>
              <a:rPr lang="en-US" altLang="zh-CN" sz="2200" b="1" dirty="0" smtClean="0">
                <a:solidFill>
                  <a:srgbClr val="FF0000"/>
                </a:solidFill>
                <a:latin typeface="Times New Roman" panose="02020603050405020304" pitchFamily="18" charset="0"/>
                <a:cs typeface="Times New Roman" panose="02020603050405020304" pitchFamily="18" charset="0"/>
              </a:rPr>
              <a:t>1}</a:t>
            </a:r>
            <a:r>
              <a:rPr lang="zh-CN" altLang="en-US" sz="2200" b="1" dirty="0" smtClean="0">
                <a:solidFill>
                  <a:srgbClr val="FF0000"/>
                </a:solidFill>
                <a:latin typeface="Times New Roman" panose="02020603050405020304" pitchFamily="18" charset="0"/>
                <a:cs typeface="Times New Roman" panose="02020603050405020304" pitchFamily="18" charset="0"/>
              </a:rPr>
              <a:t>，它所构成的个体基因型是一个二进制编码符号串。</a:t>
            </a:r>
          </a:p>
          <a:p>
            <a:pPr>
              <a:lnSpc>
                <a:spcPct val="70000"/>
              </a:lnSpc>
              <a:buFontTx/>
              <a:buNone/>
              <a:defRPr/>
            </a:pPr>
            <a:endParaRPr lang="zh-CN" altLang="en-US" sz="1800" b="1" dirty="0" smtClean="0"/>
          </a:p>
          <a:p>
            <a:pPr>
              <a:buFontTx/>
              <a:buNone/>
              <a:defRPr/>
            </a:pPr>
            <a:r>
              <a:rPr lang="en-US" altLang="zh-CN" sz="2600" dirty="0" smtClean="0">
                <a:solidFill>
                  <a:srgbClr val="FF3300"/>
                </a:solidFill>
                <a:latin typeface="楷体" panose="02010609060101010101" pitchFamily="49" charset="-122"/>
                <a:ea typeface="楷体" panose="02010609060101010101" pitchFamily="49" charset="-122"/>
              </a:rPr>
              <a:t>(1) </a:t>
            </a:r>
            <a:r>
              <a:rPr lang="zh-CN" altLang="en-US" sz="2600" dirty="0" smtClean="0">
                <a:solidFill>
                  <a:srgbClr val="FF3300"/>
                </a:solidFill>
                <a:latin typeface="楷体" panose="02010609060101010101" pitchFamily="49" charset="-122"/>
                <a:ea typeface="楷体" panose="02010609060101010101" pitchFamily="49" charset="-122"/>
              </a:rPr>
              <a:t>编码</a:t>
            </a:r>
          </a:p>
          <a:p>
            <a:pPr marL="71755" indent="0">
              <a:lnSpc>
                <a:spcPct val="120000"/>
              </a:lnSpc>
              <a:spcBef>
                <a:spcPts val="0"/>
              </a:spcBef>
              <a:buNone/>
              <a:defRPr/>
            </a:pPr>
            <a:r>
              <a:rPr lang="zh-CN" altLang="en-US" sz="1800" b="1" dirty="0" smtClean="0"/>
              <a:t>         </a:t>
            </a:r>
            <a:r>
              <a:rPr lang="zh-CN" altLang="en-US" sz="2200" dirty="0">
                <a:solidFill>
                  <a:srgbClr val="0000FF"/>
                </a:solidFill>
                <a:latin typeface="Times New Roman" panose="02020603050405020304" pitchFamily="18" charset="0"/>
                <a:cs typeface="Times New Roman" panose="02020603050405020304" pitchFamily="18" charset="0"/>
              </a:rPr>
              <a:t>假设某一参数的取值范围是</a:t>
            </a:r>
            <a:r>
              <a:rPr lang="en-US" altLang="zh-CN" sz="2200" dirty="0">
                <a:solidFill>
                  <a:srgbClr val="0000FF"/>
                </a:solidFill>
                <a:latin typeface="Times New Roman" panose="02020603050405020304" pitchFamily="18" charset="0"/>
                <a:cs typeface="Times New Roman" panose="02020603050405020304" pitchFamily="18" charset="0"/>
              </a:rPr>
              <a:t>[</a:t>
            </a:r>
            <a:r>
              <a:rPr lang="en-US" altLang="zh-CN" sz="2200" i="1" dirty="0" err="1">
                <a:solidFill>
                  <a:srgbClr val="0000FF"/>
                </a:solidFill>
                <a:latin typeface="Times New Roman" panose="02020603050405020304" pitchFamily="18" charset="0"/>
                <a:cs typeface="Times New Roman" panose="02020603050405020304" pitchFamily="18" charset="0"/>
              </a:rPr>
              <a:t>u</a:t>
            </a:r>
            <a:r>
              <a:rPr lang="en-US" altLang="zh-CN" sz="2200" i="1" baseline="-25000" dirty="0" err="1">
                <a:solidFill>
                  <a:srgbClr val="0000FF"/>
                </a:solidFill>
                <a:latin typeface="Times New Roman" panose="02020603050405020304" pitchFamily="18" charset="0"/>
                <a:cs typeface="Times New Roman" panose="02020603050405020304" pitchFamily="18" charset="0"/>
              </a:rPr>
              <a:t>max</a:t>
            </a:r>
            <a:r>
              <a:rPr lang="en-US" altLang="zh-CN" sz="2200" dirty="0">
                <a:solidFill>
                  <a:srgbClr val="0000FF"/>
                </a:solidFill>
                <a:latin typeface="Times New Roman" panose="02020603050405020304" pitchFamily="18" charset="0"/>
                <a:cs typeface="Times New Roman" panose="02020603050405020304" pitchFamily="18" charset="0"/>
              </a:rPr>
              <a:t>, </a:t>
            </a:r>
            <a:r>
              <a:rPr lang="en-US" altLang="zh-CN" sz="2200" i="1" dirty="0" err="1">
                <a:solidFill>
                  <a:srgbClr val="0000FF"/>
                </a:solidFill>
                <a:latin typeface="Times New Roman" panose="02020603050405020304" pitchFamily="18" charset="0"/>
                <a:cs typeface="Times New Roman" panose="02020603050405020304" pitchFamily="18" charset="0"/>
              </a:rPr>
              <a:t>u</a:t>
            </a:r>
            <a:r>
              <a:rPr lang="en-US" altLang="zh-CN" sz="2200" i="1" baseline="-25000" dirty="0" err="1">
                <a:solidFill>
                  <a:srgbClr val="0000FF"/>
                </a:solidFill>
                <a:latin typeface="Times New Roman" panose="02020603050405020304" pitchFamily="18" charset="0"/>
                <a:cs typeface="Times New Roman" panose="02020603050405020304" pitchFamily="18" charset="0"/>
              </a:rPr>
              <a:t>min</a:t>
            </a:r>
            <a:r>
              <a:rPr lang="en-US" altLang="zh-CN" sz="2200" dirty="0">
                <a:solidFill>
                  <a:srgbClr val="0000FF"/>
                </a:solidFill>
                <a:latin typeface="Times New Roman" panose="02020603050405020304" pitchFamily="18" charset="0"/>
                <a:cs typeface="Times New Roman" panose="02020603050405020304" pitchFamily="18" charset="0"/>
              </a:rPr>
              <a:t>]</a:t>
            </a:r>
            <a:r>
              <a:rPr lang="zh-CN" altLang="en-US" sz="2200" dirty="0">
                <a:solidFill>
                  <a:srgbClr val="0000FF"/>
                </a:solidFill>
                <a:latin typeface="Times New Roman" panose="02020603050405020304" pitchFamily="18" charset="0"/>
                <a:cs typeface="Times New Roman" panose="02020603050405020304" pitchFamily="18" charset="0"/>
              </a:rPr>
              <a:t>，我们用长度</a:t>
            </a:r>
            <a:r>
              <a:rPr lang="zh-CN" altLang="en-US" sz="2200" dirty="0" smtClean="0">
                <a:solidFill>
                  <a:srgbClr val="0000FF"/>
                </a:solidFill>
                <a:latin typeface="Times New Roman" panose="02020603050405020304" pitchFamily="18" charset="0"/>
                <a:cs typeface="Times New Roman" panose="02020603050405020304" pitchFamily="18" charset="0"/>
              </a:rPr>
              <a:t>为 </a:t>
            </a:r>
            <a:r>
              <a:rPr lang="el-GR" altLang="zh-CN" sz="2200" dirty="0" smtClean="0">
                <a:solidFill>
                  <a:srgbClr val="0000FF"/>
                </a:solidFill>
                <a:latin typeface="Times New Roman" panose="02020603050405020304" pitchFamily="18" charset="0"/>
                <a:cs typeface="Times New Roman" panose="02020603050405020304" pitchFamily="18" charset="0"/>
              </a:rPr>
              <a:t>λ</a:t>
            </a:r>
            <a:r>
              <a:rPr lang="zh-CN" altLang="en-US" sz="2200" dirty="0" smtClean="0">
                <a:solidFill>
                  <a:srgbClr val="0000FF"/>
                </a:solidFill>
                <a:latin typeface="Times New Roman" panose="02020603050405020304" pitchFamily="18" charset="0"/>
                <a:cs typeface="Times New Roman" panose="02020603050405020304" pitchFamily="18" charset="0"/>
              </a:rPr>
              <a:t>的</a:t>
            </a:r>
            <a:r>
              <a:rPr lang="zh-CN" altLang="en-US" sz="2200" dirty="0">
                <a:solidFill>
                  <a:srgbClr val="0000FF"/>
                </a:solidFill>
                <a:latin typeface="Times New Roman" panose="02020603050405020304" pitchFamily="18" charset="0"/>
                <a:cs typeface="Times New Roman" panose="02020603050405020304" pitchFamily="18" charset="0"/>
              </a:rPr>
              <a:t>二进制编码</a:t>
            </a:r>
            <a:r>
              <a:rPr lang="zh-CN" altLang="en-US" sz="2200" dirty="0" smtClean="0">
                <a:solidFill>
                  <a:srgbClr val="0000FF"/>
                </a:solidFill>
                <a:latin typeface="Times New Roman" panose="02020603050405020304" pitchFamily="18" charset="0"/>
                <a:cs typeface="Times New Roman" panose="02020603050405020304" pitchFamily="18" charset="0"/>
              </a:rPr>
              <a:t>符号串来</a:t>
            </a:r>
            <a:r>
              <a:rPr lang="zh-CN" altLang="en-US" sz="2200" dirty="0">
                <a:solidFill>
                  <a:srgbClr val="0000FF"/>
                </a:solidFill>
                <a:latin typeface="Times New Roman" panose="02020603050405020304" pitchFamily="18" charset="0"/>
                <a:cs typeface="Times New Roman" panose="02020603050405020304" pitchFamily="18" charset="0"/>
              </a:rPr>
              <a:t>表示该参数，则它总共能够</a:t>
            </a:r>
            <a:r>
              <a:rPr lang="zh-CN" altLang="en-US" sz="2200" dirty="0" smtClean="0">
                <a:solidFill>
                  <a:srgbClr val="0000FF"/>
                </a:solidFill>
                <a:latin typeface="Times New Roman" panose="02020603050405020304" pitchFamily="18" charset="0"/>
                <a:cs typeface="Times New Roman" panose="02020603050405020304" pitchFamily="18" charset="0"/>
              </a:rPr>
              <a:t>产生 </a:t>
            </a:r>
            <a:r>
              <a:rPr lang="en-US" altLang="zh-CN" sz="2200" dirty="0" smtClean="0">
                <a:solidFill>
                  <a:srgbClr val="0000FF"/>
                </a:solidFill>
                <a:latin typeface="Times New Roman" panose="02020603050405020304" pitchFamily="18" charset="0"/>
                <a:cs typeface="Times New Roman" panose="02020603050405020304" pitchFamily="18" charset="0"/>
              </a:rPr>
              <a:t>2</a:t>
            </a:r>
            <a:r>
              <a:rPr lang="el-GR" altLang="zh-CN" sz="2200" baseline="30000" dirty="0" smtClean="0">
                <a:solidFill>
                  <a:srgbClr val="0000FF"/>
                </a:solidFill>
                <a:latin typeface="Times New Roman" panose="02020603050405020304" pitchFamily="18" charset="0"/>
                <a:cs typeface="Times New Roman" panose="02020603050405020304" pitchFamily="18" charset="0"/>
              </a:rPr>
              <a:t>λ</a:t>
            </a:r>
            <a:r>
              <a:rPr lang="zh-CN" altLang="en-US" sz="2200" dirty="0" smtClean="0">
                <a:solidFill>
                  <a:srgbClr val="0000FF"/>
                </a:solidFill>
                <a:latin typeface="Times New Roman" panose="02020603050405020304" pitchFamily="18" charset="0"/>
                <a:cs typeface="Times New Roman" panose="02020603050405020304" pitchFamily="18" charset="0"/>
              </a:rPr>
              <a:t> 种</a:t>
            </a:r>
            <a:r>
              <a:rPr lang="zh-CN" altLang="en-US" sz="2200" dirty="0">
                <a:solidFill>
                  <a:srgbClr val="0000FF"/>
                </a:solidFill>
                <a:latin typeface="Times New Roman" panose="02020603050405020304" pitchFamily="18" charset="0"/>
                <a:cs typeface="Times New Roman" panose="02020603050405020304" pitchFamily="18" charset="0"/>
              </a:rPr>
              <a:t>不同的编码，参数编码时的对应关系</a:t>
            </a:r>
            <a:r>
              <a:rPr lang="zh-CN" altLang="en-US" sz="2200" dirty="0" smtClean="0">
                <a:solidFill>
                  <a:srgbClr val="0000FF"/>
                </a:solidFill>
                <a:latin typeface="Times New Roman" panose="02020603050405020304" pitchFamily="18" charset="0"/>
                <a:cs typeface="Times New Roman" panose="02020603050405020304" pitchFamily="18" charset="0"/>
              </a:rPr>
              <a:t>如下</a:t>
            </a:r>
            <a:r>
              <a:rPr lang="zh-CN" altLang="en-US" sz="2200" dirty="0">
                <a:solidFill>
                  <a:srgbClr val="0000FF"/>
                </a:solidFill>
                <a:latin typeface="Times New Roman" panose="02020603050405020304" pitchFamily="18" charset="0"/>
                <a:cs typeface="Times New Roman" panose="02020603050405020304" pitchFamily="18" charset="0"/>
              </a:rPr>
              <a:t>：</a:t>
            </a:r>
          </a:p>
          <a:p>
            <a:pPr marL="71755" indent="0">
              <a:lnSpc>
                <a:spcPct val="120000"/>
              </a:lnSpc>
              <a:spcBef>
                <a:spcPts val="0"/>
              </a:spcBef>
              <a:buNone/>
              <a:defRPr/>
            </a:pPr>
            <a:r>
              <a:rPr lang="zh-CN" altLang="en-US" sz="1800" b="1" dirty="0" smtClean="0">
                <a:solidFill>
                  <a:srgbClr val="0000FF"/>
                </a:solidFill>
              </a:rPr>
              <a:t>                        </a:t>
            </a:r>
            <a:r>
              <a:rPr lang="en-US" altLang="zh-CN" sz="2200" dirty="0">
                <a:solidFill>
                  <a:srgbClr val="0000FF"/>
                </a:solidFill>
                <a:latin typeface="Times New Roman" panose="02020603050405020304" pitchFamily="18" charset="0"/>
                <a:cs typeface="Times New Roman" panose="02020603050405020304" pitchFamily="18" charset="0"/>
              </a:rPr>
              <a:t>00000000…00000000</a:t>
            </a:r>
            <a:r>
              <a:rPr lang="zh-CN" altLang="en-US" sz="2200" dirty="0">
                <a:solidFill>
                  <a:srgbClr val="0000FF"/>
                </a:solidFill>
                <a:latin typeface="Times New Roman" panose="02020603050405020304" pitchFamily="18" charset="0"/>
                <a:cs typeface="Times New Roman" panose="02020603050405020304" pitchFamily="18" charset="0"/>
              </a:rPr>
              <a:t>＝</a:t>
            </a:r>
            <a:r>
              <a:rPr lang="en-US" altLang="zh-CN" sz="2200" dirty="0">
                <a:solidFill>
                  <a:srgbClr val="0000FF"/>
                </a:solidFill>
                <a:latin typeface="Times New Roman" panose="02020603050405020304" pitchFamily="18" charset="0"/>
                <a:cs typeface="Times New Roman" panose="02020603050405020304" pitchFamily="18" charset="0"/>
              </a:rPr>
              <a:t>0              </a:t>
            </a:r>
            <a:r>
              <a:rPr lang="en-US" altLang="zh-CN" sz="2200" dirty="0" err="1">
                <a:solidFill>
                  <a:srgbClr val="0000FF"/>
                </a:solidFill>
                <a:latin typeface="Times New Roman" panose="02020603050405020304" pitchFamily="18" charset="0"/>
                <a:cs typeface="Times New Roman" panose="02020603050405020304" pitchFamily="18" charset="0"/>
              </a:rPr>
              <a:t>umin</a:t>
            </a:r>
            <a:r>
              <a:rPr lang="en-US" altLang="zh-CN" sz="2200" dirty="0">
                <a:solidFill>
                  <a:srgbClr val="0000FF"/>
                </a:solidFill>
                <a:latin typeface="Times New Roman" panose="02020603050405020304" pitchFamily="18" charset="0"/>
                <a:cs typeface="Times New Roman" panose="02020603050405020304" pitchFamily="18" charset="0"/>
              </a:rPr>
              <a:t> </a:t>
            </a:r>
          </a:p>
          <a:p>
            <a:pPr marL="71755" indent="0">
              <a:lnSpc>
                <a:spcPct val="120000"/>
              </a:lnSpc>
              <a:spcBef>
                <a:spcPts val="0"/>
              </a:spcBef>
              <a:buNone/>
              <a:defRPr/>
            </a:pPr>
            <a:r>
              <a:rPr lang="en-US" altLang="zh-CN" sz="2200" dirty="0">
                <a:solidFill>
                  <a:srgbClr val="0000FF"/>
                </a:solidFill>
                <a:latin typeface="Times New Roman" panose="02020603050405020304" pitchFamily="18" charset="0"/>
                <a:cs typeface="Times New Roman" panose="02020603050405020304" pitchFamily="18" charset="0"/>
              </a:rPr>
              <a:t>                   </a:t>
            </a:r>
            <a:r>
              <a:rPr lang="en-US" altLang="zh-CN" sz="2200" dirty="0" smtClean="0">
                <a:solidFill>
                  <a:srgbClr val="0000FF"/>
                </a:solidFill>
                <a:latin typeface="Times New Roman" panose="02020603050405020304" pitchFamily="18" charset="0"/>
                <a:cs typeface="Times New Roman" panose="02020603050405020304" pitchFamily="18" charset="0"/>
              </a:rPr>
              <a:t>00000000…00000001</a:t>
            </a:r>
            <a:r>
              <a:rPr lang="zh-CN" altLang="en-US" sz="2200" dirty="0">
                <a:solidFill>
                  <a:srgbClr val="0000FF"/>
                </a:solidFill>
                <a:latin typeface="Times New Roman" panose="02020603050405020304" pitchFamily="18" charset="0"/>
                <a:cs typeface="Times New Roman" panose="02020603050405020304" pitchFamily="18" charset="0"/>
              </a:rPr>
              <a:t>＝</a:t>
            </a:r>
            <a:r>
              <a:rPr lang="en-US" altLang="zh-CN" sz="2200" dirty="0">
                <a:solidFill>
                  <a:srgbClr val="0000FF"/>
                </a:solidFill>
                <a:latin typeface="Times New Roman" panose="02020603050405020304" pitchFamily="18" charset="0"/>
                <a:cs typeface="Times New Roman" panose="02020603050405020304" pitchFamily="18" charset="0"/>
              </a:rPr>
              <a:t>1              </a:t>
            </a:r>
            <a:r>
              <a:rPr lang="en-US" altLang="zh-CN" sz="2200" dirty="0" err="1">
                <a:solidFill>
                  <a:srgbClr val="0000FF"/>
                </a:solidFill>
                <a:latin typeface="Times New Roman" panose="02020603050405020304" pitchFamily="18" charset="0"/>
                <a:cs typeface="Times New Roman" panose="02020603050405020304" pitchFamily="18" charset="0"/>
              </a:rPr>
              <a:t>umin</a:t>
            </a:r>
            <a:r>
              <a:rPr lang="en-US" altLang="zh-CN" sz="2200" dirty="0">
                <a:solidFill>
                  <a:srgbClr val="0000FF"/>
                </a:solidFill>
                <a:latin typeface="Times New Roman" panose="02020603050405020304" pitchFamily="18" charset="0"/>
                <a:cs typeface="Times New Roman" panose="02020603050405020304" pitchFamily="18" charset="0"/>
              </a:rPr>
              <a:t> + </a:t>
            </a:r>
            <a:r>
              <a:rPr lang="en-US" altLang="zh-CN" sz="22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200" dirty="0">
              <a:solidFill>
                <a:srgbClr val="0000FF"/>
              </a:solidFill>
              <a:latin typeface="Times New Roman" panose="02020603050405020304" pitchFamily="18" charset="0"/>
              <a:cs typeface="Times New Roman" panose="02020603050405020304" pitchFamily="18" charset="0"/>
            </a:endParaRPr>
          </a:p>
          <a:p>
            <a:pPr marL="71755" indent="0">
              <a:lnSpc>
                <a:spcPct val="120000"/>
              </a:lnSpc>
              <a:spcBef>
                <a:spcPts val="0"/>
              </a:spcBef>
              <a:buNone/>
              <a:defRPr/>
            </a:pPr>
            <a:r>
              <a:rPr lang="en-US" altLang="zh-CN" sz="2200" dirty="0">
                <a:solidFill>
                  <a:srgbClr val="0000FF"/>
                </a:solidFill>
                <a:latin typeface="Times New Roman" panose="02020603050405020304" pitchFamily="18" charset="0"/>
                <a:cs typeface="Times New Roman" panose="02020603050405020304" pitchFamily="18" charset="0"/>
              </a:rPr>
              <a:t>                        ……</a:t>
            </a:r>
          </a:p>
          <a:p>
            <a:pPr marL="71755" indent="0">
              <a:lnSpc>
                <a:spcPct val="120000"/>
              </a:lnSpc>
              <a:spcBef>
                <a:spcPts val="0"/>
              </a:spcBef>
              <a:buNone/>
              <a:defRPr/>
            </a:pPr>
            <a:r>
              <a:rPr lang="en-US" altLang="zh-CN" sz="2200" dirty="0">
                <a:solidFill>
                  <a:srgbClr val="0000FF"/>
                </a:solidFill>
                <a:latin typeface="Times New Roman" panose="02020603050405020304" pitchFamily="18" charset="0"/>
                <a:cs typeface="Times New Roman" panose="02020603050405020304" pitchFamily="18" charset="0"/>
              </a:rPr>
              <a:t>                   </a:t>
            </a:r>
            <a:r>
              <a:rPr lang="en-US" altLang="zh-CN" sz="2200" dirty="0" smtClean="0">
                <a:solidFill>
                  <a:srgbClr val="0000FF"/>
                </a:solidFill>
                <a:latin typeface="Times New Roman" panose="02020603050405020304" pitchFamily="18" charset="0"/>
                <a:cs typeface="Times New Roman" panose="02020603050405020304" pitchFamily="18" charset="0"/>
              </a:rPr>
              <a:t>11111111…11111111=2</a:t>
            </a:r>
            <a:r>
              <a:rPr lang="el-GR" altLang="zh-CN" sz="2200" baseline="30000" dirty="0" smtClean="0">
                <a:solidFill>
                  <a:srgbClr val="0000FF"/>
                </a:solidFill>
                <a:latin typeface="Times New Roman" panose="02020603050405020304" pitchFamily="18" charset="0"/>
                <a:cs typeface="Times New Roman" panose="02020603050405020304" pitchFamily="18" charset="0"/>
              </a:rPr>
              <a:t>λ</a:t>
            </a:r>
            <a:r>
              <a:rPr lang="en-US" altLang="zh-CN" sz="2200" dirty="0" smtClean="0">
                <a:solidFill>
                  <a:srgbClr val="0000FF"/>
                </a:solidFill>
                <a:latin typeface="Times New Roman" panose="02020603050405020304" pitchFamily="18" charset="0"/>
                <a:cs typeface="Times New Roman" panose="02020603050405020304" pitchFamily="18" charset="0"/>
              </a:rPr>
              <a:t>–1           </a:t>
            </a:r>
            <a:r>
              <a:rPr lang="en-US" altLang="zh-CN" sz="2200" dirty="0" err="1">
                <a:solidFill>
                  <a:srgbClr val="0000FF"/>
                </a:solidFill>
                <a:latin typeface="Times New Roman" panose="02020603050405020304" pitchFamily="18" charset="0"/>
                <a:cs typeface="Times New Roman" panose="02020603050405020304" pitchFamily="18" charset="0"/>
              </a:rPr>
              <a:t>umax</a:t>
            </a:r>
            <a:endParaRPr lang="en-US" altLang="zh-CN" sz="2200" dirty="0">
              <a:solidFill>
                <a:srgbClr val="0000FF"/>
              </a:solidFill>
              <a:latin typeface="Times New Roman" panose="02020603050405020304" pitchFamily="18" charset="0"/>
              <a:cs typeface="Times New Roman" panose="02020603050405020304" pitchFamily="18" charset="0"/>
            </a:endParaRPr>
          </a:p>
          <a:p>
            <a:pPr marL="71755" indent="0">
              <a:lnSpc>
                <a:spcPct val="120000"/>
              </a:lnSpc>
              <a:spcBef>
                <a:spcPts val="0"/>
              </a:spcBef>
              <a:buNone/>
              <a:defRPr/>
            </a:pPr>
            <a:endParaRPr lang="en-US" altLang="zh-CN" sz="2200" dirty="0">
              <a:solidFill>
                <a:srgbClr val="0000FF"/>
              </a:solidFill>
              <a:latin typeface="Times New Roman" panose="02020603050405020304" pitchFamily="18" charset="0"/>
              <a:cs typeface="Times New Roman" panose="02020603050405020304" pitchFamily="18" charset="0"/>
            </a:endParaRPr>
          </a:p>
          <a:p>
            <a:pPr marL="71755" indent="0">
              <a:lnSpc>
                <a:spcPct val="120000"/>
              </a:lnSpc>
              <a:spcBef>
                <a:spcPts val="0"/>
              </a:spcBef>
              <a:buNone/>
              <a:defRPr/>
            </a:pPr>
            <a:r>
              <a:rPr lang="en-US" altLang="zh-CN" sz="2200" dirty="0">
                <a:solidFill>
                  <a:srgbClr val="0000FF"/>
                </a:solidFill>
                <a:latin typeface="Times New Roman" panose="02020603050405020304" pitchFamily="18" charset="0"/>
                <a:cs typeface="Times New Roman" panose="02020603050405020304" pitchFamily="18" charset="0"/>
              </a:rPr>
              <a:t>          </a:t>
            </a:r>
            <a:r>
              <a:rPr lang="zh-CN" altLang="en-US" sz="2200" dirty="0">
                <a:solidFill>
                  <a:srgbClr val="0000FF"/>
                </a:solidFill>
                <a:latin typeface="Times New Roman" panose="02020603050405020304" pitchFamily="18" charset="0"/>
                <a:cs typeface="Times New Roman" panose="02020603050405020304" pitchFamily="18" charset="0"/>
              </a:rPr>
              <a:t>二进制编码的编码精度为：</a:t>
            </a:r>
          </a:p>
        </p:txBody>
      </p:sp>
      <p:sp>
        <p:nvSpPr>
          <p:cNvPr id="14" name="文本框 13"/>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graphicFrame>
        <p:nvGraphicFramePr>
          <p:cNvPr id="15" name="对象 14"/>
          <p:cNvGraphicFramePr>
            <a:graphicFrameLocks noChangeAspect="1"/>
          </p:cNvGraphicFramePr>
          <p:nvPr/>
        </p:nvGraphicFramePr>
        <p:xfrm>
          <a:off x="4320406" y="5445224"/>
          <a:ext cx="1511300" cy="622300"/>
        </p:xfrm>
        <a:graphic>
          <a:graphicData uri="http://schemas.openxmlformats.org/presentationml/2006/ole">
            <p:oleObj spid="_x0000_s29697" name="Equation" r:id="rId3" imgW="36271200" imgH="149352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23</a:t>
            </a:fld>
            <a:endParaRPr lang="zh-CN" altLang="en-US"/>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2"/>
          <p:cNvSpPr>
            <a:spLocks noChangeArrowheads="1"/>
          </p:cNvSpPr>
          <p:nvPr/>
        </p:nvSpPr>
        <p:spPr bwMode="auto">
          <a:xfrm>
            <a:off x="395536" y="668902"/>
            <a:ext cx="8458200" cy="169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defRPr/>
            </a:pPr>
            <a:r>
              <a:rPr lang="en-US" altLang="zh-CN" dirty="0">
                <a:solidFill>
                  <a:srgbClr val="0000FF"/>
                </a:solidFill>
                <a:latin typeface="楷体" panose="02010609060101010101" pitchFamily="49" charset="-122"/>
                <a:ea typeface="楷体" panose="02010609060101010101" pitchFamily="49" charset="-122"/>
              </a:rPr>
              <a:t>(2) </a:t>
            </a:r>
            <a:r>
              <a:rPr lang="zh-CN" altLang="en-US" dirty="0" smtClean="0">
                <a:solidFill>
                  <a:srgbClr val="0000FF"/>
                </a:solidFill>
                <a:latin typeface="楷体" panose="02010609060101010101" pitchFamily="49" charset="-122"/>
                <a:ea typeface="楷体" panose="02010609060101010101" pitchFamily="49" charset="-122"/>
              </a:rPr>
              <a:t>解码</a:t>
            </a:r>
            <a:endParaRPr lang="en-US" altLang="zh-CN" dirty="0" smtClean="0">
              <a:solidFill>
                <a:srgbClr val="0000FF"/>
              </a:solidFill>
              <a:latin typeface="楷体" panose="02010609060101010101" pitchFamily="49" charset="-122"/>
              <a:ea typeface="楷体" panose="02010609060101010101" pitchFamily="49" charset="-122"/>
            </a:endParaRPr>
          </a:p>
          <a:p>
            <a:pPr marL="228600" indent="-228600">
              <a:lnSpc>
                <a:spcPct val="80000"/>
              </a:lnSpc>
              <a:spcBef>
                <a:spcPts val="1000"/>
              </a:spcBef>
              <a:defRPr/>
            </a:pPr>
            <a:r>
              <a:rPr lang="en-US" altLang="zh-CN" sz="2000" dirty="0">
                <a:solidFill>
                  <a:srgbClr val="0000FF"/>
                </a:solidFill>
                <a:latin typeface="楷体" panose="02010609060101010101" pitchFamily="49" charset="-122"/>
                <a:ea typeface="楷体" panose="02010609060101010101" pitchFamily="49" charset="-122"/>
              </a:rPr>
              <a:t>	</a:t>
            </a:r>
            <a:r>
              <a:rPr lang="zh-CN" altLang="en-US" sz="2000" dirty="0" smtClean="0">
                <a:solidFill>
                  <a:srgbClr val="0000FF"/>
                </a:solidFill>
                <a:latin typeface="+mn-ea"/>
                <a:ea typeface="+mn-ea"/>
              </a:rPr>
              <a:t>假设</a:t>
            </a:r>
            <a:r>
              <a:rPr lang="zh-CN" altLang="en-US" sz="2000" dirty="0">
                <a:solidFill>
                  <a:srgbClr val="0000FF"/>
                </a:solidFill>
                <a:latin typeface="+mn-ea"/>
                <a:ea typeface="+mn-ea"/>
              </a:rPr>
              <a:t>某一个体的编码是</a:t>
            </a:r>
            <a:r>
              <a:rPr lang="zh-CN" altLang="en-US" sz="2000" dirty="0" smtClean="0">
                <a:solidFill>
                  <a:srgbClr val="0000FF"/>
                </a:solidFill>
                <a:latin typeface="+mn-ea"/>
                <a:ea typeface="+mn-ea"/>
              </a:rPr>
              <a:t>：   </a:t>
            </a:r>
            <a:r>
              <a:rPr lang="en-US" altLang="zh-CN" sz="2000" i="1" dirty="0" smtClean="0">
                <a:solidFill>
                  <a:srgbClr val="0000FF"/>
                </a:solidFill>
                <a:cs typeface="Times New Roman" panose="02020603050405020304" pitchFamily="18" charset="0"/>
              </a:rPr>
              <a:t>x</a:t>
            </a:r>
            <a:r>
              <a:rPr lang="en-US" altLang="zh-CN" sz="2000" dirty="0" smtClean="0">
                <a:solidFill>
                  <a:srgbClr val="0000FF"/>
                </a:solidFill>
                <a:cs typeface="Times New Roman" panose="02020603050405020304" pitchFamily="18" charset="0"/>
              </a:rPr>
              <a:t>: b</a:t>
            </a:r>
            <a:r>
              <a:rPr lang="el-GR" altLang="zh-CN" sz="2000" baseline="-25000" dirty="0" smtClean="0">
                <a:solidFill>
                  <a:srgbClr val="0000FF"/>
                </a:solidFill>
                <a:cs typeface="Times New Roman" panose="02020603050405020304" pitchFamily="18" charset="0"/>
              </a:rPr>
              <a:t>λ</a:t>
            </a:r>
            <a:r>
              <a:rPr lang="en-US" altLang="zh-CN" sz="2000" dirty="0">
                <a:solidFill>
                  <a:srgbClr val="0000FF"/>
                </a:solidFill>
                <a:cs typeface="Times New Roman" panose="02020603050405020304" pitchFamily="18" charset="0"/>
              </a:rPr>
              <a:t> b</a:t>
            </a:r>
            <a:r>
              <a:rPr lang="el-GR" altLang="zh-CN" sz="2000" baseline="-25000" dirty="0" smtClean="0">
                <a:solidFill>
                  <a:srgbClr val="0000FF"/>
                </a:solidFill>
                <a:cs typeface="Times New Roman" panose="02020603050405020304" pitchFamily="18" charset="0"/>
              </a:rPr>
              <a:t>λ</a:t>
            </a:r>
            <a:r>
              <a:rPr lang="en-US" altLang="zh-CN" sz="2000" baseline="-25000" dirty="0" smtClean="0">
                <a:solidFill>
                  <a:srgbClr val="0000FF"/>
                </a:solidFill>
                <a:cs typeface="Times New Roman" panose="02020603050405020304" pitchFamily="18" charset="0"/>
              </a:rPr>
              <a:t>-1</a:t>
            </a:r>
            <a:r>
              <a:rPr lang="en-US" altLang="zh-CN" sz="2000" dirty="0" smtClean="0">
                <a:solidFill>
                  <a:srgbClr val="0000FF"/>
                </a:solidFill>
                <a:cs typeface="Times New Roman" panose="02020603050405020304" pitchFamily="18" charset="0"/>
              </a:rPr>
              <a:t> </a:t>
            </a:r>
            <a:r>
              <a:rPr lang="en-US" altLang="zh-CN" sz="2000" dirty="0">
                <a:solidFill>
                  <a:srgbClr val="0000FF"/>
                </a:solidFill>
                <a:cs typeface="Times New Roman" panose="02020603050405020304" pitchFamily="18" charset="0"/>
              </a:rPr>
              <a:t>b</a:t>
            </a:r>
            <a:r>
              <a:rPr lang="el-GR" altLang="zh-CN" sz="2000" baseline="-25000" dirty="0" smtClean="0">
                <a:solidFill>
                  <a:srgbClr val="0000FF"/>
                </a:solidFill>
                <a:cs typeface="Times New Roman" panose="02020603050405020304" pitchFamily="18" charset="0"/>
              </a:rPr>
              <a:t>λ</a:t>
            </a:r>
            <a:r>
              <a:rPr lang="en-US" altLang="zh-CN" sz="2000" baseline="-25000" dirty="0" smtClean="0">
                <a:solidFill>
                  <a:srgbClr val="0000FF"/>
                </a:solidFill>
                <a:cs typeface="Times New Roman" panose="02020603050405020304" pitchFamily="18" charset="0"/>
              </a:rPr>
              <a:t>-2</a:t>
            </a:r>
            <a:r>
              <a:rPr lang="en-US" altLang="zh-CN" sz="2000" baseline="30000" dirty="0" smtClean="0">
                <a:solidFill>
                  <a:srgbClr val="0000FF"/>
                </a:solidFill>
                <a:cs typeface="Times New Roman" panose="02020603050405020304" pitchFamily="18" charset="0"/>
              </a:rPr>
              <a:t>…</a:t>
            </a:r>
            <a:r>
              <a:rPr lang="en-US" altLang="zh-CN" sz="2000" dirty="0" smtClean="0">
                <a:solidFill>
                  <a:srgbClr val="0000FF"/>
                </a:solidFill>
                <a:cs typeface="Times New Roman" panose="02020603050405020304" pitchFamily="18" charset="0"/>
              </a:rPr>
              <a:t> b</a:t>
            </a:r>
            <a:r>
              <a:rPr lang="en-US" altLang="zh-CN" sz="2000" baseline="-25000" dirty="0" smtClean="0">
                <a:solidFill>
                  <a:srgbClr val="0000FF"/>
                </a:solidFill>
                <a:cs typeface="Times New Roman" panose="02020603050405020304" pitchFamily="18" charset="0"/>
              </a:rPr>
              <a:t>2</a:t>
            </a:r>
            <a:r>
              <a:rPr lang="en-US" altLang="zh-CN" sz="2000" dirty="0" smtClean="0">
                <a:solidFill>
                  <a:srgbClr val="0000FF"/>
                </a:solidFill>
                <a:cs typeface="Times New Roman" panose="02020603050405020304" pitchFamily="18" charset="0"/>
              </a:rPr>
              <a:t> b</a:t>
            </a:r>
            <a:r>
              <a:rPr lang="en-US" altLang="zh-CN" sz="2000" baseline="-25000" dirty="0" smtClean="0">
                <a:solidFill>
                  <a:srgbClr val="0000FF"/>
                </a:solidFill>
                <a:cs typeface="Times New Roman" panose="02020603050405020304" pitchFamily="18" charset="0"/>
              </a:rPr>
              <a:t>1</a:t>
            </a:r>
            <a:endParaRPr lang="en-US" altLang="zh-CN" sz="2000" baseline="-25000" dirty="0">
              <a:solidFill>
                <a:srgbClr val="0000FF"/>
              </a:solidFill>
              <a:latin typeface="+mn-ea"/>
              <a:ea typeface="+mn-ea"/>
            </a:endParaRPr>
          </a:p>
          <a:p>
            <a:pPr marL="0" indent="0">
              <a:defRPr/>
            </a:pPr>
            <a:r>
              <a:rPr lang="en-US" altLang="zh-CN" sz="2000" dirty="0">
                <a:solidFill>
                  <a:srgbClr val="0000FF"/>
                </a:solidFill>
                <a:latin typeface="+mn-ea"/>
                <a:ea typeface="+mn-ea"/>
              </a:rPr>
              <a:t> </a:t>
            </a:r>
            <a:r>
              <a:rPr lang="en-US" altLang="zh-CN" sz="2000" dirty="0" smtClean="0">
                <a:solidFill>
                  <a:srgbClr val="0000FF"/>
                </a:solidFill>
                <a:latin typeface="+mn-ea"/>
                <a:ea typeface="+mn-ea"/>
              </a:rPr>
              <a:t> </a:t>
            </a:r>
          </a:p>
          <a:p>
            <a:pPr marL="0" indent="0">
              <a:defRPr/>
            </a:pPr>
            <a:r>
              <a:rPr lang="en-US" altLang="zh-CN" sz="2000" dirty="0">
                <a:solidFill>
                  <a:srgbClr val="0000FF"/>
                </a:solidFill>
                <a:latin typeface="+mn-ea"/>
                <a:ea typeface="+mn-ea"/>
              </a:rPr>
              <a:t> </a:t>
            </a:r>
            <a:r>
              <a:rPr lang="en-US" altLang="zh-CN" sz="2000" dirty="0" smtClean="0">
                <a:solidFill>
                  <a:srgbClr val="0000FF"/>
                </a:solidFill>
                <a:latin typeface="+mn-ea"/>
                <a:ea typeface="+mn-ea"/>
              </a:rPr>
              <a:t> </a:t>
            </a:r>
            <a:r>
              <a:rPr lang="zh-CN" altLang="en-US" sz="2000" dirty="0" smtClean="0">
                <a:solidFill>
                  <a:srgbClr val="0000FF"/>
                </a:solidFill>
                <a:latin typeface="+mn-ea"/>
                <a:ea typeface="+mn-ea"/>
              </a:rPr>
              <a:t>则</a:t>
            </a:r>
            <a:r>
              <a:rPr lang="zh-CN" altLang="en-US" sz="2000" dirty="0">
                <a:solidFill>
                  <a:srgbClr val="0000FF"/>
                </a:solidFill>
                <a:latin typeface="+mn-ea"/>
                <a:ea typeface="+mn-ea"/>
              </a:rPr>
              <a:t>对应的解码公式为：</a:t>
            </a:r>
          </a:p>
        </p:txBody>
      </p:sp>
      <p:sp>
        <p:nvSpPr>
          <p:cNvPr id="9" name="Rectangle 3"/>
          <p:cNvSpPr>
            <a:spLocks noChangeArrowheads="1"/>
          </p:cNvSpPr>
          <p:nvPr/>
        </p:nvSpPr>
        <p:spPr bwMode="auto">
          <a:xfrm>
            <a:off x="395536" y="3645024"/>
            <a:ext cx="8458200" cy="2092881"/>
          </a:xfrm>
          <a:prstGeom prst="rect">
            <a:avLst/>
          </a:prstGeom>
          <a:solidFill>
            <a:schemeClr val="accent1">
              <a:lumMod val="20000"/>
              <a:lumOff val="80000"/>
            </a:schemeClr>
          </a:solidFill>
          <a:ln w="9525">
            <a:solidFill>
              <a:srgbClr val="9954CC"/>
            </a:solidFill>
            <a:miter lim="800000"/>
          </a:ln>
          <a:effec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spcBef>
                <a:spcPct val="50000"/>
              </a:spcBef>
              <a:buClrTx/>
              <a:buSzTx/>
              <a:buFontTx/>
              <a:buNone/>
              <a:defRPr/>
            </a:pP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例如</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对于</a:t>
            </a:r>
            <a:r>
              <a:rPr kumimoji="1" lang="en-US" altLang="zh-CN" sz="2000" b="1" dirty="0" smtClean="0">
                <a:solidFill>
                  <a:srgbClr val="FF0000"/>
                </a:solidFill>
                <a:latin typeface="Times New Roman" panose="02020603050405020304" pitchFamily="18" charset="0"/>
                <a:ea typeface="+mn-ea"/>
                <a:cs typeface="Times New Roman" panose="02020603050405020304" pitchFamily="18" charset="0"/>
              </a:rPr>
              <a:t>x</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rPr>
              <a:t>[ 0, 1023</a:t>
            </a:r>
            <a:r>
              <a:rPr kumimoji="1" lang="en-US" altLang="zh-CN" sz="2000" b="1" dirty="0" smtClean="0">
                <a:solidFill>
                  <a:srgbClr val="FF0000"/>
                </a:solidFill>
                <a:latin typeface="Times New Roman" panose="02020603050405020304" pitchFamily="18" charset="0"/>
                <a:ea typeface="+mn-ea"/>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若用 </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rPr>
              <a:t>10 </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位长的二进制编码表示该参数的话</a:t>
            </a: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，下述</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符号串：</a:t>
            </a:r>
          </a:p>
          <a:p>
            <a:pPr>
              <a:spcBef>
                <a:spcPct val="50000"/>
              </a:spcBef>
              <a:buClrTx/>
              <a:buSzTx/>
              <a:buFontTx/>
              <a:buNone/>
              <a:defRPr/>
            </a:pPr>
            <a:r>
              <a:rPr kumimoji="1" lang="en-US" altLang="zh-CN" sz="2000" b="1" dirty="0" smtClean="0">
                <a:solidFill>
                  <a:srgbClr val="FF0000"/>
                </a:solidFill>
                <a:latin typeface="Times New Roman" panose="02020603050405020304" pitchFamily="18" charset="0"/>
                <a:ea typeface="+mn-ea"/>
                <a:cs typeface="Times New Roman" panose="02020603050405020304" pitchFamily="18" charset="0"/>
              </a:rPr>
              <a:t>	x</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rPr>
              <a:t>0010101111      </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就可表示一个个体，</a:t>
            </a:r>
          </a:p>
          <a:p>
            <a:pPr>
              <a:spcBef>
                <a:spcPct val="50000"/>
              </a:spcBef>
              <a:buClrTx/>
              <a:buSzTx/>
              <a:buFontTx/>
              <a:buNone/>
              <a:defRPr/>
            </a:pP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       </a:t>
            </a: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它</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所对应的参数值是  </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rPr>
              <a:t>x</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rPr>
              <a:t>175</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a:t>
            </a:r>
          </a:p>
          <a:p>
            <a:pPr>
              <a:spcBef>
                <a:spcPct val="50000"/>
              </a:spcBef>
              <a:buClrTx/>
              <a:buSzTx/>
              <a:buFontTx/>
              <a:buNone/>
              <a:defRPr/>
            </a:pP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       编码</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精度为 </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en-US" sz="2000" b="1" dirty="0">
                <a:solidFill>
                  <a:srgbClr val="FF0000"/>
                </a:solidFill>
                <a:latin typeface="Times New Roman" panose="02020603050405020304" pitchFamily="18" charset="0"/>
                <a:ea typeface="+mn-ea"/>
                <a:cs typeface="Times New Roman" panose="02020603050405020304" pitchFamily="18" charset="0"/>
              </a:rPr>
              <a:t> </a:t>
            </a:r>
            <a:r>
              <a:rPr kumimoji="1" lang="en-US" altLang="zh-CN" sz="2000" b="1" dirty="0">
                <a:solidFill>
                  <a:srgbClr val="FF0000"/>
                </a:solidFill>
                <a:latin typeface="Times New Roman" panose="02020603050405020304" pitchFamily="18" charset="0"/>
                <a:ea typeface="+mn-ea"/>
                <a:cs typeface="Times New Roman" panose="02020603050405020304" pitchFamily="18" charset="0"/>
              </a:rPr>
              <a:t>= 1</a:t>
            </a:r>
            <a:r>
              <a:rPr kumimoji="1" lang="zh-CN" altLang="en-US" sz="2000" b="1" dirty="0" smtClean="0">
                <a:solidFill>
                  <a:srgbClr val="FF0000"/>
                </a:solidFill>
                <a:latin typeface="Times New Roman" panose="02020603050405020304" pitchFamily="18" charset="0"/>
                <a:ea typeface="+mn-ea"/>
                <a:cs typeface="Times New Roman" panose="02020603050405020304" pitchFamily="18" charset="0"/>
              </a:rPr>
              <a:t>。</a:t>
            </a:r>
            <a:endParaRPr kumimoji="1" lang="zh-CN" altLang="en-US" sz="2000" b="1" dirty="0">
              <a:solidFill>
                <a:srgbClr val="FF0000"/>
              </a:solidFill>
              <a:latin typeface="Times New Roman" panose="02020603050405020304" pitchFamily="18" charset="0"/>
              <a:ea typeface="+mn-ea"/>
              <a:cs typeface="Times New Roman" panose="02020603050405020304" pitchFamily="18" charset="0"/>
            </a:endParaRPr>
          </a:p>
        </p:txBody>
      </p:sp>
      <p:graphicFrame>
        <p:nvGraphicFramePr>
          <p:cNvPr id="17" name="对象 16"/>
          <p:cNvGraphicFramePr>
            <a:graphicFrameLocks noChangeAspect="1"/>
          </p:cNvGraphicFramePr>
          <p:nvPr/>
        </p:nvGraphicFramePr>
        <p:xfrm>
          <a:off x="2583557" y="2239030"/>
          <a:ext cx="3302000" cy="711200"/>
        </p:xfrm>
        <a:graphic>
          <a:graphicData uri="http://schemas.openxmlformats.org/presentationml/2006/ole">
            <p:oleObj spid="_x0000_s40961" name="Equation" r:id="rId3" imgW="79248000" imgH="17068800" progId="Equation.DSMT4">
              <p:embed/>
            </p:oleObj>
          </a:graphicData>
        </a:graphic>
      </p:graphicFrame>
      <p:sp>
        <p:nvSpPr>
          <p:cNvPr id="18" name="文本框 17"/>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64"/>
          <p:cNvGraphicFramePr>
            <a:graphicFrameLocks noGrp="1"/>
          </p:cNvGraphicFramePr>
          <p:nvPr>
            <p:ph idx="1"/>
          </p:nvPr>
        </p:nvGraphicFramePr>
        <p:xfrm>
          <a:off x="76200" y="908720"/>
          <a:ext cx="8991600" cy="5051427"/>
        </p:xfrm>
        <a:graphic>
          <a:graphicData uri="http://schemas.openxmlformats.org/drawingml/2006/table">
            <a:tbl>
              <a:tblPr/>
              <a:tblGrid>
                <a:gridCol w="625475"/>
                <a:gridCol w="1198563"/>
                <a:gridCol w="4068762"/>
                <a:gridCol w="3098800"/>
              </a:tblGrid>
              <a:tr h="4596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endParaRP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遗传学</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遗传算法</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数学</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4596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1</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个体</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要处理的基本对象、结构</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也就是可行解</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4596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2</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群体</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个体的集合</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被选定的一组可行解</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4596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3</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染色体</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个体的表现形式</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可行解的编码</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4596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4</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基因</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染色体中的元素</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编码中的元素</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4596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5</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基因位</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某一基因在染色体中的位置</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元素在编码中的位置</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76449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6</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适应值</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个体对于环境的适应程度，或在环境压力下的生存能力</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可行解所对应的适应函数值</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76449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7</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种群</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被选定的一组染色体或个体</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根据入选概率定出的一组可行解</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76449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8</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选择</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楷体" panose="02010600040101010101" pitchFamily="2" charset="-122"/>
                          <a:ea typeface="华文楷体" panose="02010600040101010101" pitchFamily="2" charset="-122"/>
                        </a:rPr>
                        <a:t>从群体中选择优胜的个体，淘汰劣质个体的操作</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保留或复制适应值大的可行解，去掉小的可行解</a:t>
                      </a:r>
                    </a:p>
                  </a:txBody>
                  <a:tcPr marL="72000" marR="18000" marT="108013" marB="468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bl>
          </a:graphicData>
        </a:graphic>
      </p:graphicFrame>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24</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44"/>
          <p:cNvGraphicFramePr>
            <a:graphicFrameLocks noGrp="1"/>
          </p:cNvGraphicFramePr>
          <p:nvPr>
            <p:ph idx="1"/>
          </p:nvPr>
        </p:nvGraphicFramePr>
        <p:xfrm>
          <a:off x="107504" y="1052736"/>
          <a:ext cx="8915400" cy="4646613"/>
        </p:xfrm>
        <a:graphic>
          <a:graphicData uri="http://schemas.openxmlformats.org/drawingml/2006/table">
            <a:tbl>
              <a:tblPr/>
              <a:tblGrid>
                <a:gridCol w="620713"/>
                <a:gridCol w="1554162"/>
                <a:gridCol w="3668713"/>
                <a:gridCol w="3071812"/>
              </a:tblGrid>
              <a:tr h="52039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endParaRP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遗传学</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9954CC"/>
                          </a:solidFill>
                          <a:effectLst/>
                          <a:latin typeface="华文楷体" panose="02010600040101010101" pitchFamily="2" charset="-122"/>
                          <a:ea typeface="华文楷体" panose="02010600040101010101" pitchFamily="2" charset="-122"/>
                        </a:rPr>
                        <a:t>遗传算法</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数学</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8252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9</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交叉</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9954CC"/>
                          </a:solidFill>
                          <a:effectLst/>
                          <a:latin typeface="华文楷体" panose="02010600040101010101" pitchFamily="2" charset="-122"/>
                          <a:ea typeface="华文楷体" panose="02010600040101010101" pitchFamily="2" charset="-122"/>
                        </a:rPr>
                        <a:t>一组染色体上对应基因段的交换</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根据交叉原则产生的一组新解</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8252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10</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交叉概率</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9954CC"/>
                          </a:solidFill>
                          <a:effectLst/>
                          <a:latin typeface="华文楷体" panose="02010600040101010101" pitchFamily="2" charset="-122"/>
                          <a:ea typeface="华文楷体" panose="02010600040101010101" pitchFamily="2" charset="-122"/>
                        </a:rPr>
                        <a:t>染色体对应基因段交换的概率（可能性大小）</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闭区间</a:t>
                      </a:r>
                      <a:r>
                        <a:rPr kumimoji="0" lang="en-US" altLang="zh-CN"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[0,1]</a:t>
                      </a:r>
                      <a:r>
                        <a:rPr kumimoji="0" lang="zh-CN" altLang="en-US"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上的一个值，一般为</a:t>
                      </a:r>
                      <a:r>
                        <a:rPr kumimoji="0" lang="en-US" altLang="zh-CN" sz="2000" b="0" i="0" u="none" strike="noStrike" cap="none" normalizeH="0" baseline="0" smtClean="0">
                          <a:ln>
                            <a:noFill/>
                          </a:ln>
                          <a:solidFill>
                            <a:srgbClr val="FF0000"/>
                          </a:solidFill>
                          <a:effectLst/>
                          <a:latin typeface="华文楷体" panose="02010600040101010101" pitchFamily="2" charset="-122"/>
                          <a:ea typeface="华文楷体" panose="02010600040101010101" pitchFamily="2" charset="-122"/>
                        </a:rPr>
                        <a:t>0.65~0.90</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8252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11</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变异</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9954CC"/>
                          </a:solidFill>
                          <a:effectLst/>
                          <a:latin typeface="华文楷体" panose="02010600040101010101" pitchFamily="2" charset="-122"/>
                          <a:ea typeface="华文楷体" panose="02010600040101010101" pitchFamily="2" charset="-122"/>
                        </a:rPr>
                        <a:t>染色体水平上基因变化</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编码的某些元素被改变</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8252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12</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变异概率</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9954CC"/>
                          </a:solidFill>
                          <a:effectLst/>
                          <a:latin typeface="华文楷体" panose="02010600040101010101" pitchFamily="2" charset="-122"/>
                          <a:ea typeface="华文楷体" panose="02010600040101010101" pitchFamily="2" charset="-122"/>
                        </a:rPr>
                        <a:t>染色体上基因变化的概率（可能性大小）</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开区间</a:t>
                      </a:r>
                      <a:r>
                        <a:rPr kumimoji="0" lang="en-US" altLang="zh-CN"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(0,1)</a:t>
                      </a: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内的一个值</a:t>
                      </a:r>
                      <a:r>
                        <a:rPr kumimoji="0" lang="en-US" altLang="zh-CN"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 </a:t>
                      </a: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一般为</a:t>
                      </a:r>
                      <a:r>
                        <a:rPr kumimoji="0" lang="en-US" altLang="zh-CN"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0.001~0.01</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r h="8252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华文楷体" panose="02010600040101010101" pitchFamily="2" charset="-122"/>
                          <a:ea typeface="华文楷体" panose="02010600040101010101" pitchFamily="2" charset="-122"/>
                        </a:rPr>
                        <a:t>13</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进化、</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适者生存</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9954CC"/>
                          </a:solidFill>
                          <a:effectLst/>
                          <a:latin typeface="华文楷体" panose="02010600040101010101" pitchFamily="2" charset="-122"/>
                          <a:ea typeface="华文楷体" panose="02010600040101010101" pitchFamily="2" charset="-122"/>
                        </a:rPr>
                        <a:t>个体进行优胜劣汰的进化，一代又一代地优化</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目标函数取到最大值，最优的可行解</a:t>
                      </a:r>
                    </a:p>
                  </a:txBody>
                  <a:tcPr marL="72000" marR="18000" marT="46807" marB="4680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scaled="0"/>
                    </a:gradFill>
                  </a:tcPr>
                </a:tc>
              </a:tr>
            </a:tbl>
          </a:graphicData>
        </a:graphic>
      </p:graphicFrame>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25</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2.2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遗传学相关概念</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9833" y="188640"/>
            <a:ext cx="3604334" cy="830997"/>
          </a:xfrm>
          <a:prstGeom prst="rect">
            <a:avLst/>
          </a:prstGeom>
          <a:noFill/>
        </p:spPr>
        <p:txBody>
          <a:bodyPr wrap="square" rtlCol="0">
            <a:spAutoFit/>
          </a:bodyPr>
          <a:lstStyle/>
          <a:p>
            <a:pPr algn="ctr"/>
            <a:r>
              <a:rPr lang="zh-CN" altLang="en-US" sz="4800" dirty="0" smtClean="0">
                <a:solidFill>
                  <a:srgbClr val="1A0780"/>
                </a:solidFill>
                <a:latin typeface="华文新魏" panose="02010800040101010101" pitchFamily="2" charset="-122"/>
                <a:ea typeface="华文新魏" panose="02010800040101010101" pitchFamily="2" charset="-122"/>
              </a:rPr>
              <a:t>主要</a:t>
            </a:r>
            <a:r>
              <a:rPr lang="zh-CN" altLang="en-US" sz="4800" dirty="0">
                <a:solidFill>
                  <a:srgbClr val="1A0780"/>
                </a:solidFill>
                <a:latin typeface="华文新魏" panose="02010800040101010101" pitchFamily="2" charset="-122"/>
                <a:ea typeface="华文新魏" panose="02010800040101010101" pitchFamily="2" charset="-122"/>
              </a:rPr>
              <a:t>内容</a:t>
            </a:r>
          </a:p>
        </p:txBody>
      </p:sp>
      <p:sp>
        <p:nvSpPr>
          <p:cNvPr id="5" name="页脚占位符 4"/>
          <p:cNvSpPr>
            <a:spLocks noGrp="1"/>
          </p:cNvSpPr>
          <p:nvPr>
            <p:ph type="ftr" sz="quarter" idx="11"/>
          </p:nvPr>
        </p:nvSpPr>
        <p:spPr/>
        <p:txBody>
          <a:bodyPr/>
          <a:lstStyle/>
          <a:p>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26</a:t>
            </a:fld>
            <a:endParaRPr lang="zh-CN" altLang="en-US" dirty="0"/>
          </a:p>
        </p:txBody>
      </p:sp>
      <p:sp>
        <p:nvSpPr>
          <p:cNvPr id="2" name="文本框 1"/>
          <p:cNvSpPr txBox="1"/>
          <p:nvPr/>
        </p:nvSpPr>
        <p:spPr>
          <a:xfrm>
            <a:off x="827584" y="1492910"/>
            <a:ext cx="7128792" cy="3139321"/>
          </a:xfrm>
          <a:prstGeom prst="rect">
            <a:avLst/>
          </a:prstGeom>
          <a:noFill/>
        </p:spPr>
        <p:txBody>
          <a:bodyPr wrap="square" rtlCol="0">
            <a:spAutoFit/>
          </a:bodyPr>
          <a:lstStyle/>
          <a:p>
            <a:pPr>
              <a:spcBef>
                <a:spcPts val="600"/>
              </a:spcBef>
              <a:spcAft>
                <a:spcPts val="600"/>
              </a:spcAft>
            </a:pPr>
            <a:r>
              <a:rPr lang="en-US" altLang="zh-CN" sz="2800" b="1" dirty="0" smtClean="0">
                <a:solidFill>
                  <a:srgbClr val="0000FF"/>
                </a:solidFill>
                <a:latin typeface="华文楷体" panose="02010600040101010101" pitchFamily="2" charset="-122"/>
                <a:ea typeface="华文楷体" panose="02010600040101010101" pitchFamily="2" charset="-122"/>
              </a:rPr>
              <a:t>2. </a:t>
            </a:r>
            <a:r>
              <a:rPr lang="zh-CN" altLang="en-US" sz="2800" b="1" dirty="0" smtClean="0">
                <a:solidFill>
                  <a:srgbClr val="0000FF"/>
                </a:solidFill>
                <a:latin typeface="华文楷体" panose="02010600040101010101" pitchFamily="2" charset="-122"/>
                <a:ea typeface="华文楷体" panose="02010600040101010101" pitchFamily="2" charset="-122"/>
              </a:rPr>
              <a:t>遗传算法</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2.1 </a:t>
            </a:r>
            <a:r>
              <a:rPr lang="zh-CN" altLang="en-US" sz="2400" b="1" dirty="0">
                <a:solidFill>
                  <a:srgbClr val="0000FF"/>
                </a:solidFill>
                <a:latin typeface="华文楷体" panose="02010600040101010101" pitchFamily="2" charset="-122"/>
                <a:ea typeface="华文楷体" panose="02010600040101010101" pitchFamily="2" charset="-122"/>
              </a:rPr>
              <a:t>遗传算法概述</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2.2 </a:t>
            </a:r>
            <a:r>
              <a:rPr lang="zh-CN" altLang="en-US" sz="2400" b="1" dirty="0">
                <a:solidFill>
                  <a:srgbClr val="0000FF"/>
                </a:solidFill>
                <a:latin typeface="华文楷体" panose="02010600040101010101" pitchFamily="2" charset="-122"/>
                <a:ea typeface="华文楷体" panose="02010600040101010101" pitchFamily="2" charset="-122"/>
              </a:rPr>
              <a:t>遗传学相关概念</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FF0000"/>
                </a:solidFill>
                <a:latin typeface="华文楷体" panose="02010600040101010101" pitchFamily="2" charset="-122"/>
                <a:ea typeface="华文楷体" panose="02010600040101010101" pitchFamily="2" charset="-122"/>
              </a:rPr>
              <a:t>2.3 </a:t>
            </a:r>
            <a:r>
              <a:rPr lang="zh-CN" altLang="en-US" sz="2400" b="1" dirty="0">
                <a:solidFill>
                  <a:srgbClr val="FF0000"/>
                </a:solidFill>
                <a:latin typeface="华文楷体" panose="02010600040101010101" pitchFamily="2" charset="-122"/>
                <a:ea typeface="华文楷体" panose="02010600040101010101" pitchFamily="2" charset="-122"/>
              </a:rPr>
              <a:t>简单遗传算法</a:t>
            </a:r>
            <a:endParaRPr lang="en-US" altLang="zh-CN" sz="2400" b="1" dirty="0">
              <a:solidFill>
                <a:srgbClr val="FF0000"/>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2.4 </a:t>
            </a:r>
            <a:r>
              <a:rPr lang="zh-CN" altLang="en-US" sz="2400" b="1" dirty="0" smtClean="0">
                <a:solidFill>
                  <a:srgbClr val="0000FF"/>
                </a:solidFill>
                <a:latin typeface="华文楷体" panose="02010600040101010101" pitchFamily="2" charset="-122"/>
                <a:ea typeface="华文楷体" panose="02010600040101010101" pitchFamily="2" charset="-122"/>
              </a:rPr>
              <a:t>遗传算法应用举例</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2.5 </a:t>
            </a:r>
            <a:r>
              <a:rPr lang="zh-CN" altLang="en-US" sz="2400" b="1" dirty="0" smtClean="0">
                <a:solidFill>
                  <a:srgbClr val="0000FF"/>
                </a:solidFill>
                <a:latin typeface="华文楷体" panose="02010600040101010101" pitchFamily="2" charset="-122"/>
                <a:ea typeface="华文楷体" panose="02010600040101010101" pitchFamily="2" charset="-122"/>
              </a:rPr>
              <a:t>遗传算法的设计与实现</a:t>
            </a:r>
            <a:endParaRPr lang="en-US" altLang="zh-CN" sz="2400" b="1" dirty="0" smtClean="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27</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遗传算法基本步骤</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1" name="Rectangle 6"/>
          <p:cNvSpPr>
            <a:spLocks noChangeArrowheads="1"/>
          </p:cNvSpPr>
          <p:nvPr/>
        </p:nvSpPr>
        <p:spPr bwMode="auto">
          <a:xfrm>
            <a:off x="792982" y="1559017"/>
            <a:ext cx="7722368"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0"/>
              </a:spcBef>
              <a:buClr>
                <a:srgbClr val="0000FF"/>
              </a:buClr>
              <a:buSzTx/>
              <a:buNone/>
            </a:pPr>
            <a:r>
              <a:rPr lang="zh-CN" altLang="en-US" sz="2400" dirty="0" smtClean="0">
                <a:solidFill>
                  <a:srgbClr val="0000FF"/>
                </a:solidFill>
                <a:latin typeface="Times New Roman" panose="02020603050405020304" pitchFamily="18" charset="0"/>
                <a:ea typeface="黑体" panose="02010609060101010101" pitchFamily="49" charset="-122"/>
              </a:rPr>
              <a:t>（</a:t>
            </a:r>
            <a:r>
              <a:rPr lang="en-US" altLang="zh-CN" sz="2400" dirty="0" smtClean="0">
                <a:solidFill>
                  <a:srgbClr val="0000FF"/>
                </a:solidFill>
                <a:latin typeface="Times New Roman" panose="02020603050405020304" pitchFamily="18" charset="0"/>
                <a:ea typeface="黑体" panose="02010609060101010101" pitchFamily="49" charset="-122"/>
              </a:rPr>
              <a:t>1</a:t>
            </a:r>
            <a:r>
              <a:rPr lang="zh-CN" altLang="en-US" sz="2400" dirty="0" smtClean="0">
                <a:solidFill>
                  <a:srgbClr val="0000FF"/>
                </a:solidFill>
                <a:latin typeface="Times New Roman" panose="02020603050405020304" pitchFamily="18" charset="0"/>
                <a:ea typeface="黑体" panose="02010609060101010101" pitchFamily="49" charset="-122"/>
              </a:rPr>
              <a:t>）把</a:t>
            </a:r>
            <a:r>
              <a:rPr lang="zh-CN" altLang="en-US" sz="2400" dirty="0">
                <a:solidFill>
                  <a:srgbClr val="0000FF"/>
                </a:solidFill>
                <a:latin typeface="Times New Roman" panose="02020603050405020304" pitchFamily="18" charset="0"/>
                <a:ea typeface="黑体" panose="02010609060101010101" pitchFamily="49" charset="-122"/>
              </a:rPr>
              <a:t>问题的解表示成 </a:t>
            </a:r>
            <a:r>
              <a:rPr lang="zh-CN" altLang="en-US" sz="2400" dirty="0" smtClean="0">
                <a:solidFill>
                  <a:srgbClr val="0000FF"/>
                </a:solidFill>
                <a:latin typeface="Times New Roman" panose="02020603050405020304" pitchFamily="18" charset="0"/>
                <a:ea typeface="黑体" panose="02010609060101010101" pitchFamily="49" charset="-122"/>
              </a:rPr>
              <a:t>“染色体”。在</a:t>
            </a:r>
            <a:r>
              <a:rPr lang="zh-CN" altLang="en-US" sz="2400" dirty="0">
                <a:solidFill>
                  <a:srgbClr val="0000FF"/>
                </a:solidFill>
                <a:latin typeface="Times New Roman" panose="02020603050405020304" pitchFamily="18" charset="0"/>
                <a:ea typeface="黑体" panose="02010609060101010101" pitchFamily="49" charset="-122"/>
              </a:rPr>
              <a:t>算法中就是以二进制编码的串，给出一群 “染色体”，也就是假设的</a:t>
            </a:r>
            <a:r>
              <a:rPr lang="zh-CN" altLang="en-US" sz="2400" dirty="0" smtClean="0">
                <a:solidFill>
                  <a:srgbClr val="0000FF"/>
                </a:solidFill>
                <a:latin typeface="Times New Roman" panose="02020603050405020304" pitchFamily="18" charset="0"/>
                <a:ea typeface="黑体" panose="02010609060101010101" pitchFamily="49" charset="-122"/>
              </a:rPr>
              <a:t>可行解；</a:t>
            </a:r>
            <a:endParaRPr lang="zh-CN" altLang="en-US" sz="2400" dirty="0">
              <a:solidFill>
                <a:srgbClr val="0000FF"/>
              </a:solidFill>
              <a:latin typeface="Times New Roman" panose="02020603050405020304" pitchFamily="18" charset="0"/>
              <a:ea typeface="黑体" panose="02010609060101010101" pitchFamily="49" charset="-122"/>
            </a:endParaRPr>
          </a:p>
        </p:txBody>
      </p:sp>
      <p:sp>
        <p:nvSpPr>
          <p:cNvPr id="12" name="Rectangle 5"/>
          <p:cNvSpPr>
            <a:spLocks noChangeArrowheads="1"/>
          </p:cNvSpPr>
          <p:nvPr/>
        </p:nvSpPr>
        <p:spPr bwMode="auto">
          <a:xfrm>
            <a:off x="757238" y="3141663"/>
            <a:ext cx="7920037"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0"/>
              </a:spcBef>
              <a:buClr>
                <a:srgbClr val="0000FF"/>
              </a:buClr>
              <a:buSzTx/>
              <a:buNone/>
            </a:pPr>
            <a:r>
              <a:rPr lang="zh-CN" altLang="en-US" sz="2400" dirty="0" smtClean="0">
                <a:solidFill>
                  <a:srgbClr val="00B050"/>
                </a:solidFill>
                <a:latin typeface="Times New Roman" panose="02020603050405020304" pitchFamily="18" charset="0"/>
                <a:ea typeface="黑体" panose="02010609060101010101" pitchFamily="49" charset="-122"/>
              </a:rPr>
              <a:t>（</a:t>
            </a:r>
            <a:r>
              <a:rPr lang="en-US" altLang="zh-CN" sz="2400" dirty="0" smtClean="0">
                <a:solidFill>
                  <a:srgbClr val="00B050"/>
                </a:solidFill>
                <a:latin typeface="Times New Roman" panose="02020603050405020304" pitchFamily="18" charset="0"/>
                <a:ea typeface="黑体" panose="02010609060101010101" pitchFamily="49" charset="-122"/>
              </a:rPr>
              <a:t>2</a:t>
            </a:r>
            <a:r>
              <a:rPr lang="zh-CN" altLang="en-US" sz="2400" dirty="0" smtClean="0">
                <a:solidFill>
                  <a:srgbClr val="00B050"/>
                </a:solidFill>
                <a:latin typeface="Times New Roman" panose="02020603050405020304" pitchFamily="18" charset="0"/>
                <a:ea typeface="黑体" panose="02010609060101010101" pitchFamily="49" charset="-122"/>
              </a:rPr>
              <a:t>）把</a:t>
            </a:r>
            <a:r>
              <a:rPr lang="zh-CN" altLang="en-US" sz="2400" dirty="0">
                <a:solidFill>
                  <a:srgbClr val="00B050"/>
                </a:solidFill>
                <a:latin typeface="Times New Roman" panose="02020603050405020304" pitchFamily="18" charset="0"/>
                <a:ea typeface="黑体" panose="02010609060101010101" pitchFamily="49" charset="-122"/>
              </a:rPr>
              <a:t>这些可行解置于问题的 “环境” 中，按适者生存的原则，选取较适应环境的“染色体”进行复制，并通过交叉、变异过程产生更适应环境的新一代 “染色体” </a:t>
            </a:r>
            <a:r>
              <a:rPr lang="zh-CN" altLang="en-US" sz="2400" dirty="0" smtClean="0">
                <a:solidFill>
                  <a:srgbClr val="00B050"/>
                </a:solidFill>
                <a:latin typeface="Times New Roman" panose="02020603050405020304" pitchFamily="18" charset="0"/>
                <a:ea typeface="黑体" panose="02010609060101010101" pitchFamily="49" charset="-122"/>
              </a:rPr>
              <a:t>群；</a:t>
            </a:r>
            <a:endParaRPr lang="zh-CN" altLang="en-US" sz="2400" dirty="0">
              <a:solidFill>
                <a:srgbClr val="00B050"/>
              </a:solidFill>
              <a:latin typeface="Times New Roman" panose="02020603050405020304" pitchFamily="18" charset="0"/>
              <a:ea typeface="黑体" panose="02010609060101010101" pitchFamily="49" charset="-122"/>
            </a:endParaRPr>
          </a:p>
        </p:txBody>
      </p:sp>
      <p:sp>
        <p:nvSpPr>
          <p:cNvPr id="13" name="Rectangle 7"/>
          <p:cNvSpPr>
            <a:spLocks noChangeArrowheads="1"/>
          </p:cNvSpPr>
          <p:nvPr/>
        </p:nvSpPr>
        <p:spPr bwMode="auto">
          <a:xfrm>
            <a:off x="757239" y="4724400"/>
            <a:ext cx="7758112" cy="9787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0"/>
              </a:spcBef>
              <a:buClr>
                <a:srgbClr val="0000FF"/>
              </a:buClr>
              <a:buSzTx/>
              <a:buNone/>
            </a:pPr>
            <a:r>
              <a:rPr lang="zh-CN" altLang="en-US" sz="2400" dirty="0" smtClean="0">
                <a:solidFill>
                  <a:srgbClr val="FF0000"/>
                </a:solidFill>
                <a:latin typeface="Times New Roman" panose="02020603050405020304" pitchFamily="18" charset="0"/>
                <a:ea typeface="黑体" panose="02010609060101010101" pitchFamily="49" charset="-122"/>
              </a:rPr>
              <a:t>（</a:t>
            </a:r>
            <a:r>
              <a:rPr lang="en-US" altLang="zh-CN" sz="2400" dirty="0" smtClean="0">
                <a:solidFill>
                  <a:srgbClr val="FF0000"/>
                </a:solidFill>
                <a:latin typeface="Times New Roman" panose="02020603050405020304" pitchFamily="18" charset="0"/>
                <a:ea typeface="黑体" panose="02010609060101010101" pitchFamily="49" charset="-122"/>
              </a:rPr>
              <a:t>3</a:t>
            </a:r>
            <a:r>
              <a:rPr lang="zh-CN" altLang="en-US" sz="2400" dirty="0" smtClean="0">
                <a:solidFill>
                  <a:srgbClr val="FF0000"/>
                </a:solidFill>
                <a:latin typeface="Times New Roman" panose="02020603050405020304" pitchFamily="18" charset="0"/>
                <a:ea typeface="黑体" panose="02010609060101010101" pitchFamily="49" charset="-122"/>
              </a:rPr>
              <a:t>）经过</a:t>
            </a:r>
            <a:r>
              <a:rPr lang="zh-CN" altLang="en-US" sz="2400" dirty="0">
                <a:solidFill>
                  <a:srgbClr val="FF0000"/>
                </a:solidFill>
                <a:latin typeface="Times New Roman" panose="02020603050405020304" pitchFamily="18" charset="0"/>
                <a:ea typeface="黑体" panose="02010609060101010101" pitchFamily="49" charset="-122"/>
              </a:rPr>
              <a:t>这样的一代一代地进化，最后就会收敛到最适应环境的一个 “染色体” 上，它就是问题的</a:t>
            </a:r>
            <a:r>
              <a:rPr lang="zh-CN" altLang="en-US" sz="2400" dirty="0" smtClean="0">
                <a:solidFill>
                  <a:srgbClr val="FF0000"/>
                </a:solidFill>
                <a:latin typeface="Times New Roman" panose="02020603050405020304" pitchFamily="18" charset="0"/>
                <a:ea typeface="黑体" panose="02010609060101010101" pitchFamily="49" charset="-122"/>
              </a:rPr>
              <a:t>最优解。</a:t>
            </a:r>
            <a:endParaRPr lang="zh-CN" altLang="en-US" sz="2400" dirty="0">
              <a:solidFill>
                <a:srgbClr val="FF0000"/>
              </a:solidFill>
              <a:latin typeface="Times New Roman" panose="02020603050405020304" pitchFamily="18" charset="0"/>
              <a:ea typeface="黑体" panose="02010609060101010101" pitchFamily="49" charset="-122"/>
            </a:endParaRPr>
          </a:p>
        </p:txBody>
      </p:sp>
      <p:sp>
        <p:nvSpPr>
          <p:cNvPr id="14" name="文本框 1"/>
          <p:cNvSpPr txBox="1">
            <a:spLocks noChangeArrowheads="1"/>
          </p:cNvSpPr>
          <p:nvPr/>
        </p:nvSpPr>
        <p:spPr bwMode="auto">
          <a:xfrm>
            <a:off x="557336" y="996232"/>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基本步骤概述</a:t>
            </a:r>
            <a:endParaRPr lang="zh-CN" altLang="en-US" sz="2600" b="1" dirty="0">
              <a:solidFill>
                <a:srgbClr val="FF0000"/>
              </a:solidFill>
              <a:latin typeface="宋体" panose="02010600030101010101" pitchFamily="2" charset="-122"/>
              <a:ea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28</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遗传算法基本步骤</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4" name="文本框 1"/>
          <p:cNvSpPr txBox="1">
            <a:spLocks noChangeArrowheads="1"/>
          </p:cNvSpPr>
          <p:nvPr/>
        </p:nvSpPr>
        <p:spPr bwMode="auto">
          <a:xfrm>
            <a:off x="557336" y="996232"/>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a:solidFill>
                  <a:srgbClr val="FF0000"/>
                </a:solidFill>
                <a:latin typeface="宋体" panose="02010600030101010101" pitchFamily="2" charset="-122"/>
                <a:ea typeface="+mn-ea"/>
              </a:rPr>
              <a:t>具体</a:t>
            </a:r>
            <a:r>
              <a:rPr lang="zh-CN" altLang="en-US" sz="2600" b="1" dirty="0" smtClean="0">
                <a:solidFill>
                  <a:srgbClr val="FF0000"/>
                </a:solidFill>
                <a:latin typeface="宋体" panose="02010600030101010101" pitchFamily="2" charset="-122"/>
                <a:ea typeface="+mn-ea"/>
              </a:rPr>
              <a:t>步骤</a:t>
            </a:r>
            <a:endParaRPr lang="zh-CN" altLang="en-US" sz="2600" b="1" dirty="0">
              <a:solidFill>
                <a:srgbClr val="FF0000"/>
              </a:solidFill>
              <a:latin typeface="宋体" panose="02010600030101010101" pitchFamily="2" charset="-122"/>
              <a:ea typeface="+mn-ea"/>
            </a:endParaRPr>
          </a:p>
        </p:txBody>
      </p:sp>
      <p:sp>
        <p:nvSpPr>
          <p:cNvPr id="15" name="Rectangle 4"/>
          <p:cNvSpPr>
            <a:spLocks noChangeArrowheads="1"/>
          </p:cNvSpPr>
          <p:nvPr/>
        </p:nvSpPr>
        <p:spPr bwMode="auto">
          <a:xfrm>
            <a:off x="757239" y="1441450"/>
            <a:ext cx="7758111" cy="492865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914400" indent="-4572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371600" indent="-4572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828800" indent="-4572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286000" indent="-4572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743200" indent="-4572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3200400" indent="-4572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657600" indent="-4572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4114800" indent="-4572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0"/>
              </a:spcBef>
              <a:buClr>
                <a:srgbClr val="0000FF"/>
              </a:buClr>
              <a:buSzTx/>
              <a:buFont typeface="Wingdings" panose="05000000000000000000" pitchFamily="2" charset="2"/>
              <a:buAutoNum type="circleNumDbPlain"/>
            </a:pPr>
            <a:r>
              <a:rPr lang="zh-CN" altLang="en-US" sz="2200" dirty="0">
                <a:latin typeface="Times New Roman" panose="02020603050405020304" pitchFamily="18" charset="0"/>
                <a:ea typeface="黑体" panose="02010609060101010101" pitchFamily="49" charset="-122"/>
              </a:rPr>
              <a:t>选择编码策略，把参数集合（可行解集合）转换染色体结构空间；</a:t>
            </a:r>
          </a:p>
          <a:p>
            <a:pPr eaLnBrk="1" hangingPunct="1">
              <a:lnSpc>
                <a:spcPct val="120000"/>
              </a:lnSpc>
              <a:spcBef>
                <a:spcPct val="0"/>
              </a:spcBef>
              <a:buClr>
                <a:srgbClr val="0000FF"/>
              </a:buClr>
              <a:buSzTx/>
              <a:buFont typeface="Wingdings" panose="05000000000000000000" pitchFamily="2" charset="2"/>
              <a:buAutoNum type="circleNumDbPlain"/>
            </a:pPr>
            <a:r>
              <a:rPr lang="zh-CN" altLang="en-US" sz="2200" dirty="0">
                <a:latin typeface="Times New Roman" panose="02020603050405020304" pitchFamily="18" charset="0"/>
                <a:ea typeface="黑体" panose="02010609060101010101" pitchFamily="49" charset="-122"/>
              </a:rPr>
              <a:t>定义适应度函数，便于计算适应值；</a:t>
            </a:r>
          </a:p>
          <a:p>
            <a:pPr eaLnBrk="1" hangingPunct="1">
              <a:lnSpc>
                <a:spcPct val="120000"/>
              </a:lnSpc>
              <a:spcBef>
                <a:spcPct val="0"/>
              </a:spcBef>
              <a:buClr>
                <a:srgbClr val="0000FF"/>
              </a:buClr>
              <a:buSzTx/>
              <a:buFont typeface="Wingdings" panose="05000000000000000000" pitchFamily="2" charset="2"/>
              <a:buAutoNum type="circleNumDbPlain"/>
            </a:pPr>
            <a:r>
              <a:rPr lang="zh-CN" altLang="en-US" sz="2200" dirty="0">
                <a:latin typeface="Times New Roman" panose="02020603050405020304" pitchFamily="18" charset="0"/>
                <a:ea typeface="黑体" panose="02010609060101010101" pitchFamily="49" charset="-122"/>
              </a:rPr>
              <a:t>确定遗传策略，包括选择群体大小，选择、交叉、变异方法以及确定交叉概率、变异概率等遗传参数；</a:t>
            </a:r>
          </a:p>
          <a:p>
            <a:pPr eaLnBrk="1" hangingPunct="1">
              <a:lnSpc>
                <a:spcPct val="120000"/>
              </a:lnSpc>
              <a:spcBef>
                <a:spcPct val="0"/>
              </a:spcBef>
              <a:buClr>
                <a:srgbClr val="0000FF"/>
              </a:buClr>
              <a:buSzTx/>
              <a:buFont typeface="Wingdings" panose="05000000000000000000" pitchFamily="2" charset="2"/>
              <a:buAutoNum type="circleNumDbPlain"/>
            </a:pPr>
            <a:r>
              <a:rPr lang="zh-CN" altLang="en-US" sz="2200" dirty="0">
                <a:latin typeface="Times New Roman" panose="02020603050405020304" pitchFamily="18" charset="0"/>
                <a:ea typeface="黑体" panose="02010609060101010101" pitchFamily="49" charset="-122"/>
              </a:rPr>
              <a:t>随机产生初始化群体</a:t>
            </a:r>
            <a:r>
              <a:rPr lang="zh-CN" altLang="en-US" sz="2200" dirty="0" smtClean="0">
                <a:latin typeface="Times New Roman" panose="02020603050405020304" pitchFamily="18" charset="0"/>
                <a:ea typeface="黑体" panose="02010609060101010101" pitchFamily="49" charset="-122"/>
              </a:rPr>
              <a:t>；</a:t>
            </a:r>
            <a:endParaRPr lang="en-US" altLang="zh-CN" sz="2200" dirty="0" smtClean="0">
              <a:latin typeface="Times New Roman" panose="02020603050405020304" pitchFamily="18" charset="0"/>
              <a:ea typeface="黑体" panose="02010609060101010101" pitchFamily="49" charset="-122"/>
            </a:endParaRPr>
          </a:p>
          <a:p>
            <a:pPr>
              <a:lnSpc>
                <a:spcPct val="120000"/>
              </a:lnSpc>
              <a:spcBef>
                <a:spcPct val="0"/>
              </a:spcBef>
              <a:buClr>
                <a:srgbClr val="0000FF"/>
              </a:buClr>
              <a:buSzTx/>
              <a:buFont typeface="Wingdings" panose="05000000000000000000" pitchFamily="2" charset="2"/>
              <a:buAutoNum type="circleNumDbPlain" startAt="5"/>
            </a:pPr>
            <a:r>
              <a:rPr lang="zh-CN" altLang="en-US" sz="2200" dirty="0">
                <a:latin typeface="Times New Roman" panose="02020603050405020304" pitchFamily="18" charset="0"/>
                <a:ea typeface="黑体" panose="02010609060101010101" pitchFamily="49" charset="-122"/>
              </a:rPr>
              <a:t>计算群体中的个体或染色体解码后的适应值；</a:t>
            </a:r>
          </a:p>
          <a:p>
            <a:pPr>
              <a:lnSpc>
                <a:spcPct val="120000"/>
              </a:lnSpc>
              <a:spcBef>
                <a:spcPct val="0"/>
              </a:spcBef>
              <a:buClr>
                <a:srgbClr val="0000FF"/>
              </a:buClr>
              <a:buSzTx/>
              <a:buFont typeface="Wingdings" panose="05000000000000000000" pitchFamily="2" charset="2"/>
              <a:buAutoNum type="circleNumDbPlain" startAt="6"/>
            </a:pPr>
            <a:r>
              <a:rPr lang="zh-CN" altLang="en-US" sz="2200" dirty="0">
                <a:latin typeface="Times New Roman" panose="02020603050405020304" pitchFamily="18" charset="0"/>
                <a:ea typeface="黑体" panose="02010609060101010101" pitchFamily="49" charset="-122"/>
              </a:rPr>
              <a:t>按照遗传策略，运用选择、交叉和变异算子作用于群体，形成下一代群体；</a:t>
            </a:r>
          </a:p>
          <a:p>
            <a:pPr>
              <a:lnSpc>
                <a:spcPct val="120000"/>
              </a:lnSpc>
              <a:spcBef>
                <a:spcPct val="0"/>
              </a:spcBef>
              <a:buClr>
                <a:srgbClr val="0000FF"/>
              </a:buClr>
              <a:buSzTx/>
              <a:buFont typeface="Wingdings" panose="05000000000000000000" pitchFamily="2" charset="2"/>
              <a:buAutoNum type="circleNumDbPlain" startAt="7"/>
            </a:pPr>
            <a:r>
              <a:rPr lang="zh-CN" altLang="en-US" sz="2200" dirty="0">
                <a:latin typeface="Times New Roman" panose="02020603050405020304" pitchFamily="18" charset="0"/>
                <a:ea typeface="黑体" panose="02010609060101010101" pitchFamily="49" charset="-122"/>
              </a:rPr>
              <a:t>判断群体性能是否满足某一指标，或者已完成预定的迭代次数，不满足则返回第五步，或者修改遗传策略再返回第六步</a:t>
            </a:r>
            <a:r>
              <a:rPr lang="zh-CN" altLang="en-US" sz="2200" dirty="0" smtClean="0">
                <a:latin typeface="Times New Roman" panose="02020603050405020304" pitchFamily="18" charset="0"/>
                <a:ea typeface="黑体" panose="02010609060101010101" pitchFamily="49" charset="-122"/>
              </a:rPr>
              <a:t>．</a:t>
            </a:r>
            <a:endParaRPr lang="zh-CN" altLang="en-US" sz="2200" dirty="0">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29</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遗传算法基本步骤</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4" name="文本框 1"/>
          <p:cNvSpPr txBox="1">
            <a:spLocks noChangeArrowheads="1"/>
          </p:cNvSpPr>
          <p:nvPr/>
        </p:nvSpPr>
        <p:spPr bwMode="auto">
          <a:xfrm>
            <a:off x="557336" y="996232"/>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a:solidFill>
                  <a:srgbClr val="FF0000"/>
                </a:solidFill>
                <a:latin typeface="宋体" panose="02010600030101010101" pitchFamily="2" charset="-122"/>
                <a:ea typeface="+mn-ea"/>
              </a:rPr>
              <a:t>具体</a:t>
            </a:r>
            <a:r>
              <a:rPr lang="zh-CN" altLang="en-US" sz="2600" b="1" dirty="0" smtClean="0">
                <a:solidFill>
                  <a:srgbClr val="FF0000"/>
                </a:solidFill>
                <a:latin typeface="宋体" panose="02010600030101010101" pitchFamily="2" charset="-122"/>
                <a:ea typeface="+mn-ea"/>
              </a:rPr>
              <a:t>步骤</a:t>
            </a:r>
            <a:endParaRPr lang="zh-CN" altLang="en-US" sz="2600" b="1" dirty="0">
              <a:solidFill>
                <a:srgbClr val="FF0000"/>
              </a:solidFill>
              <a:latin typeface="宋体" panose="02010600030101010101" pitchFamily="2" charset="-122"/>
              <a:ea typeface="+mn-ea"/>
            </a:endParaRPr>
          </a:p>
        </p:txBody>
      </p:sp>
      <p:grpSp>
        <p:nvGrpSpPr>
          <p:cNvPr id="12" name="Group 4"/>
          <p:cNvGrpSpPr/>
          <p:nvPr/>
        </p:nvGrpSpPr>
        <p:grpSpPr bwMode="auto">
          <a:xfrm>
            <a:off x="3132138" y="1347987"/>
            <a:ext cx="2405062" cy="703604"/>
            <a:chOff x="1973" y="119"/>
            <a:chExt cx="1515" cy="525"/>
          </a:xfrm>
        </p:grpSpPr>
        <p:sp>
          <p:nvSpPr>
            <p:cNvPr id="13" name="Rectangle 5"/>
            <p:cNvSpPr>
              <a:spLocks noChangeArrowheads="1"/>
            </p:cNvSpPr>
            <p:nvPr/>
          </p:nvSpPr>
          <p:spPr bwMode="auto">
            <a:xfrm>
              <a:off x="1973" y="119"/>
              <a:ext cx="1515" cy="313"/>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产生初始群体</a:t>
              </a:r>
            </a:p>
          </p:txBody>
        </p:sp>
        <p:sp>
          <p:nvSpPr>
            <p:cNvPr id="16" name="Line 6"/>
            <p:cNvSpPr>
              <a:spLocks noChangeShapeType="1"/>
            </p:cNvSpPr>
            <p:nvPr/>
          </p:nvSpPr>
          <p:spPr bwMode="auto">
            <a:xfrm>
              <a:off x="2653" y="436"/>
              <a:ext cx="0" cy="208"/>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grpSp>
      <p:sp>
        <p:nvSpPr>
          <p:cNvPr id="17" name="Rectangle 7"/>
          <p:cNvSpPr>
            <a:spLocks noChangeArrowheads="1"/>
          </p:cNvSpPr>
          <p:nvPr/>
        </p:nvSpPr>
        <p:spPr bwMode="auto">
          <a:xfrm>
            <a:off x="2939480" y="2061354"/>
            <a:ext cx="2873375" cy="439157"/>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是否满足终止条件</a:t>
            </a:r>
          </a:p>
        </p:txBody>
      </p:sp>
      <p:sp>
        <p:nvSpPr>
          <p:cNvPr id="18" name="Rectangle 8"/>
          <p:cNvSpPr>
            <a:spLocks noChangeArrowheads="1"/>
          </p:cNvSpPr>
          <p:nvPr/>
        </p:nvSpPr>
        <p:spPr bwMode="auto">
          <a:xfrm>
            <a:off x="611188" y="2051591"/>
            <a:ext cx="1589087" cy="440681"/>
          </a:xfrm>
          <a:prstGeom prst="rect">
            <a:avLst/>
          </a:prstGeom>
          <a:solidFill>
            <a:schemeClr val="bg1"/>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得到结果</a:t>
            </a:r>
          </a:p>
        </p:txBody>
      </p:sp>
      <p:sp>
        <p:nvSpPr>
          <p:cNvPr id="19" name="Line 9"/>
          <p:cNvSpPr>
            <a:spLocks noChangeShapeType="1"/>
          </p:cNvSpPr>
          <p:nvPr/>
        </p:nvSpPr>
        <p:spPr bwMode="auto">
          <a:xfrm>
            <a:off x="1331640" y="2492271"/>
            <a:ext cx="0" cy="432673"/>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20" name="Rectangle 10"/>
          <p:cNvSpPr>
            <a:spLocks noChangeArrowheads="1"/>
          </p:cNvSpPr>
          <p:nvPr/>
        </p:nvSpPr>
        <p:spPr bwMode="auto">
          <a:xfrm>
            <a:off x="2268538" y="1844824"/>
            <a:ext cx="541337"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是</a:t>
            </a:r>
          </a:p>
        </p:txBody>
      </p:sp>
      <p:sp>
        <p:nvSpPr>
          <p:cNvPr id="21" name="Rectangle 11"/>
          <p:cNvSpPr>
            <a:spLocks noChangeArrowheads="1"/>
          </p:cNvSpPr>
          <p:nvPr/>
        </p:nvSpPr>
        <p:spPr bwMode="auto">
          <a:xfrm>
            <a:off x="611187" y="2924945"/>
            <a:ext cx="1589087" cy="464240"/>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结束程序</a:t>
            </a:r>
          </a:p>
        </p:txBody>
      </p:sp>
      <p:sp>
        <p:nvSpPr>
          <p:cNvPr id="22" name="Rectangle 12"/>
          <p:cNvSpPr>
            <a:spLocks noChangeArrowheads="1"/>
          </p:cNvSpPr>
          <p:nvPr/>
        </p:nvSpPr>
        <p:spPr bwMode="auto">
          <a:xfrm>
            <a:off x="4284663" y="2501652"/>
            <a:ext cx="565150"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否</a:t>
            </a:r>
          </a:p>
        </p:txBody>
      </p:sp>
      <p:sp>
        <p:nvSpPr>
          <p:cNvPr id="23" name="Rectangle 13"/>
          <p:cNvSpPr>
            <a:spLocks noChangeArrowheads="1"/>
          </p:cNvSpPr>
          <p:nvPr/>
        </p:nvSpPr>
        <p:spPr bwMode="auto">
          <a:xfrm>
            <a:off x="2627313" y="2924945"/>
            <a:ext cx="3600450" cy="446524"/>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计算每个个体的适应值</a:t>
            </a:r>
          </a:p>
        </p:txBody>
      </p:sp>
      <p:sp>
        <p:nvSpPr>
          <p:cNvPr id="24" name="Line 14"/>
          <p:cNvSpPr>
            <a:spLocks noChangeShapeType="1"/>
          </p:cNvSpPr>
          <p:nvPr/>
        </p:nvSpPr>
        <p:spPr bwMode="auto">
          <a:xfrm>
            <a:off x="4211638" y="3356992"/>
            <a:ext cx="0" cy="432048"/>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25" name="Rectangle 15"/>
          <p:cNvSpPr>
            <a:spLocks noChangeArrowheads="1"/>
          </p:cNvSpPr>
          <p:nvPr/>
        </p:nvSpPr>
        <p:spPr bwMode="auto">
          <a:xfrm>
            <a:off x="2843213" y="3789040"/>
            <a:ext cx="3011487" cy="433535"/>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以概率选择遗传算子</a:t>
            </a:r>
          </a:p>
        </p:txBody>
      </p:sp>
      <p:sp>
        <p:nvSpPr>
          <p:cNvPr id="26" name="Line 16"/>
          <p:cNvSpPr>
            <a:spLocks noChangeShapeType="1"/>
          </p:cNvSpPr>
          <p:nvPr/>
        </p:nvSpPr>
        <p:spPr bwMode="auto">
          <a:xfrm flipH="1">
            <a:off x="1907703" y="3938182"/>
            <a:ext cx="922015" cy="691725"/>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27" name="Rectangle 17"/>
          <p:cNvSpPr>
            <a:spLocks noChangeArrowheads="1"/>
          </p:cNvSpPr>
          <p:nvPr/>
        </p:nvSpPr>
        <p:spPr bwMode="auto">
          <a:xfrm>
            <a:off x="468437" y="4669842"/>
            <a:ext cx="2160588" cy="631367"/>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选择一个个体复制到新群体</a:t>
            </a:r>
          </a:p>
        </p:txBody>
      </p:sp>
      <p:sp>
        <p:nvSpPr>
          <p:cNvPr id="28" name="Line 18"/>
          <p:cNvSpPr>
            <a:spLocks noChangeShapeType="1"/>
          </p:cNvSpPr>
          <p:nvPr/>
        </p:nvSpPr>
        <p:spPr bwMode="auto">
          <a:xfrm>
            <a:off x="4211638" y="4221088"/>
            <a:ext cx="0" cy="432048"/>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29" name="Rectangle 19"/>
          <p:cNvSpPr>
            <a:spLocks noChangeArrowheads="1"/>
          </p:cNvSpPr>
          <p:nvPr/>
        </p:nvSpPr>
        <p:spPr bwMode="auto">
          <a:xfrm>
            <a:off x="2843213" y="4653137"/>
            <a:ext cx="2879725" cy="648072"/>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选择两个个体进行</a:t>
            </a:r>
            <a:br>
              <a:rPr lang="zh-CN" altLang="en-US" sz="2000">
                <a:latin typeface="华文楷体" panose="02010600040101010101" pitchFamily="2" charset="-122"/>
                <a:ea typeface="华文楷体" panose="02010600040101010101" pitchFamily="2" charset="-122"/>
              </a:rPr>
            </a:br>
            <a:r>
              <a:rPr lang="zh-CN" altLang="en-US" sz="2000">
                <a:latin typeface="华文楷体" panose="02010600040101010101" pitchFamily="2" charset="-122"/>
                <a:ea typeface="华文楷体" panose="02010600040101010101" pitchFamily="2" charset="-122"/>
              </a:rPr>
              <a:t>交叉插入到新群体</a:t>
            </a:r>
          </a:p>
        </p:txBody>
      </p:sp>
      <p:sp>
        <p:nvSpPr>
          <p:cNvPr id="30" name="Line 20"/>
          <p:cNvSpPr>
            <a:spLocks noChangeShapeType="1"/>
          </p:cNvSpPr>
          <p:nvPr/>
        </p:nvSpPr>
        <p:spPr bwMode="auto">
          <a:xfrm>
            <a:off x="5881689" y="3951462"/>
            <a:ext cx="846930" cy="678445"/>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1" name="Rectangle 21"/>
          <p:cNvSpPr>
            <a:spLocks noChangeArrowheads="1"/>
          </p:cNvSpPr>
          <p:nvPr/>
        </p:nvSpPr>
        <p:spPr bwMode="auto">
          <a:xfrm>
            <a:off x="5887119" y="4629908"/>
            <a:ext cx="2852737" cy="671302"/>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a:latin typeface="华文楷体" panose="02010600040101010101" pitchFamily="2" charset="-122"/>
                <a:ea typeface="华文楷体" panose="02010600040101010101" pitchFamily="2" charset="-122"/>
              </a:rPr>
              <a:t>选择一个个体进行变异插入到新群体</a:t>
            </a:r>
          </a:p>
        </p:txBody>
      </p:sp>
      <p:sp>
        <p:nvSpPr>
          <p:cNvPr id="32" name="Line 22"/>
          <p:cNvSpPr>
            <a:spLocks noChangeShapeType="1"/>
          </p:cNvSpPr>
          <p:nvPr/>
        </p:nvSpPr>
        <p:spPr bwMode="auto">
          <a:xfrm>
            <a:off x="1442243" y="5306194"/>
            <a:ext cx="1752475" cy="807073"/>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3" name="Line 23"/>
          <p:cNvSpPr>
            <a:spLocks noChangeShapeType="1"/>
          </p:cNvSpPr>
          <p:nvPr/>
        </p:nvSpPr>
        <p:spPr bwMode="auto">
          <a:xfrm>
            <a:off x="4211638" y="5301209"/>
            <a:ext cx="0" cy="576064"/>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4" name="Line 24"/>
          <p:cNvSpPr>
            <a:spLocks noChangeShapeType="1"/>
          </p:cNvSpPr>
          <p:nvPr/>
        </p:nvSpPr>
        <p:spPr bwMode="auto">
          <a:xfrm flipH="1">
            <a:off x="5262688" y="5304211"/>
            <a:ext cx="2185862" cy="809056"/>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5" name="Rectangle 25"/>
          <p:cNvSpPr>
            <a:spLocks noChangeArrowheads="1"/>
          </p:cNvSpPr>
          <p:nvPr/>
        </p:nvSpPr>
        <p:spPr bwMode="auto">
          <a:xfrm>
            <a:off x="3203575" y="5877272"/>
            <a:ext cx="2016125" cy="409251"/>
          </a:xfrm>
          <a:prstGeom prst="rect">
            <a:avLst/>
          </a:prstGeom>
          <a:solidFill>
            <a:srgbClr val="FFFFFF"/>
          </a:solidFill>
          <a:ln w="19050">
            <a:solidFill>
              <a:schemeClr val="hlink"/>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得到新群体</a:t>
            </a:r>
          </a:p>
        </p:txBody>
      </p:sp>
      <p:sp>
        <p:nvSpPr>
          <p:cNvPr id="36" name="Line 26"/>
          <p:cNvSpPr>
            <a:spLocks noChangeShapeType="1"/>
          </p:cNvSpPr>
          <p:nvPr/>
        </p:nvSpPr>
        <p:spPr bwMode="auto">
          <a:xfrm flipV="1">
            <a:off x="5228557" y="6165304"/>
            <a:ext cx="3735930" cy="22226"/>
          </a:xfrm>
          <a:prstGeom prst="line">
            <a:avLst/>
          </a:prstGeom>
          <a:noFill/>
          <a:ln w="25400">
            <a:solidFill>
              <a:srgbClr val="0000FF"/>
            </a:solidFill>
            <a:round/>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7" name="Line 27"/>
          <p:cNvSpPr>
            <a:spLocks noChangeShapeType="1"/>
          </p:cNvSpPr>
          <p:nvPr/>
        </p:nvSpPr>
        <p:spPr bwMode="auto">
          <a:xfrm flipV="1">
            <a:off x="8964487" y="2276872"/>
            <a:ext cx="12702" cy="3888432"/>
          </a:xfrm>
          <a:prstGeom prst="line">
            <a:avLst/>
          </a:prstGeom>
          <a:noFill/>
          <a:ln w="25400">
            <a:solidFill>
              <a:srgbClr val="0000FF"/>
            </a:solidFill>
            <a:round/>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8" name="Line 28"/>
          <p:cNvSpPr>
            <a:spLocks noChangeShapeType="1"/>
          </p:cNvSpPr>
          <p:nvPr/>
        </p:nvSpPr>
        <p:spPr bwMode="auto">
          <a:xfrm flipH="1">
            <a:off x="5812855" y="2276872"/>
            <a:ext cx="3164334" cy="0"/>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39" name="Line 29"/>
          <p:cNvSpPr>
            <a:spLocks noChangeShapeType="1"/>
          </p:cNvSpPr>
          <p:nvPr/>
        </p:nvSpPr>
        <p:spPr bwMode="auto">
          <a:xfrm flipH="1">
            <a:off x="2200275" y="2286595"/>
            <a:ext cx="722313" cy="0"/>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40" name="Line 30"/>
          <p:cNvSpPr>
            <a:spLocks noChangeShapeType="1"/>
          </p:cNvSpPr>
          <p:nvPr/>
        </p:nvSpPr>
        <p:spPr bwMode="auto">
          <a:xfrm>
            <a:off x="4211638" y="2500511"/>
            <a:ext cx="0" cy="431800"/>
          </a:xfrm>
          <a:prstGeom prst="line">
            <a:avLst/>
          </a:prstGeom>
          <a:noFill/>
          <a:ln w="25400">
            <a:solidFill>
              <a:srgbClr val="0000FF"/>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sz="2000">
              <a:latin typeface="华文楷体" panose="02010600040101010101" pitchFamily="2" charset="-122"/>
              <a:ea typeface="华文楷体" panose="02010600040101010101" pitchFamily="2" charset="-122"/>
            </a:endParaRPr>
          </a:p>
        </p:txBody>
      </p:sp>
      <p:sp>
        <p:nvSpPr>
          <p:cNvPr id="41" name="矩形 40"/>
          <p:cNvSpPr/>
          <p:nvPr/>
        </p:nvSpPr>
        <p:spPr>
          <a:xfrm>
            <a:off x="285720" y="4429132"/>
            <a:ext cx="8572560" cy="1071570"/>
          </a:xfrm>
          <a:prstGeom prst="rect">
            <a:avLst/>
          </a:prstGeom>
          <a:solidFill>
            <a:schemeClr val="accent1">
              <a:alpha val="0"/>
            </a:schemeClr>
          </a:solid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形标注 42"/>
          <p:cNvSpPr/>
          <p:nvPr/>
        </p:nvSpPr>
        <p:spPr>
          <a:xfrm>
            <a:off x="6286512" y="0"/>
            <a:ext cx="2571768" cy="2000240"/>
          </a:xfrm>
          <a:prstGeom prst="wedgeEllipseCallout">
            <a:avLst>
              <a:gd name="adj1" fmla="val -13934"/>
              <a:gd name="adj2" fmla="val 169622"/>
            </a:avLst>
          </a:prstGeom>
          <a:solidFill>
            <a:srgbClr val="00B050">
              <a:alpha val="20000"/>
            </a:srgbClr>
          </a:solid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C00000"/>
                </a:solidFill>
              </a:rPr>
              <a:t>选择、交叉、变异</a:t>
            </a:r>
            <a:endParaRPr lang="zh-CN" altLang="en-US" sz="3200" b="1" dirty="0">
              <a:solidFill>
                <a:srgbClr val="C00000"/>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55453" y="188640"/>
            <a:ext cx="5445505" cy="830997"/>
          </a:xfrm>
          <a:prstGeom prst="rect">
            <a:avLst/>
          </a:prstGeom>
          <a:noFill/>
        </p:spPr>
        <p:txBody>
          <a:bodyPr wrap="square" rtlCol="0">
            <a:spAutoFit/>
          </a:bodyPr>
          <a:lstStyle/>
          <a:p>
            <a:pPr algn="ctr"/>
            <a:r>
              <a:rPr lang="zh-CN" altLang="en-US" sz="4800" dirty="0" smtClean="0">
                <a:solidFill>
                  <a:srgbClr val="1A0780"/>
                </a:solidFill>
                <a:latin typeface="华文新魏" panose="02010800040101010101" pitchFamily="2" charset="-122"/>
                <a:ea typeface="华文新魏" panose="02010800040101010101" pitchFamily="2" charset="-122"/>
              </a:rPr>
              <a:t>遗传算法主要</a:t>
            </a:r>
            <a:r>
              <a:rPr lang="zh-CN" altLang="en-US" sz="4800" dirty="0">
                <a:solidFill>
                  <a:srgbClr val="1A0780"/>
                </a:solidFill>
                <a:latin typeface="华文新魏" panose="02010800040101010101" pitchFamily="2" charset="-122"/>
                <a:ea typeface="华文新魏" panose="02010800040101010101" pitchFamily="2" charset="-122"/>
              </a:rPr>
              <a:t>内容</a:t>
            </a:r>
          </a:p>
        </p:txBody>
      </p:sp>
      <p:sp>
        <p:nvSpPr>
          <p:cNvPr id="5" name="页脚占位符 4"/>
          <p:cNvSpPr>
            <a:spLocks noGrp="1"/>
          </p:cNvSpPr>
          <p:nvPr>
            <p:ph type="ftr" sz="quarter" idx="11"/>
          </p:nvPr>
        </p:nvSpPr>
        <p:spPr/>
        <p:txBody>
          <a:bodyPr/>
          <a:lstStyle/>
          <a:p>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3</a:t>
            </a:fld>
            <a:endParaRPr lang="zh-CN" altLang="en-US" dirty="0"/>
          </a:p>
        </p:txBody>
      </p:sp>
      <p:sp>
        <p:nvSpPr>
          <p:cNvPr id="2" name="文本框 1"/>
          <p:cNvSpPr txBox="1"/>
          <p:nvPr/>
        </p:nvSpPr>
        <p:spPr>
          <a:xfrm>
            <a:off x="827584" y="1492910"/>
            <a:ext cx="7128792" cy="3139321"/>
          </a:xfrm>
          <a:prstGeom prst="rect">
            <a:avLst/>
          </a:prstGeom>
          <a:noFill/>
        </p:spPr>
        <p:txBody>
          <a:bodyPr wrap="square" rtlCol="0">
            <a:spAutoFit/>
          </a:bodyPr>
          <a:lstStyle/>
          <a:p>
            <a:pPr>
              <a:spcBef>
                <a:spcPts val="600"/>
              </a:spcBef>
              <a:spcAft>
                <a:spcPts val="600"/>
              </a:spcAft>
            </a:pPr>
            <a:r>
              <a:rPr lang="en-US" altLang="zh-CN" sz="2800" b="1" dirty="0" smtClean="0">
                <a:solidFill>
                  <a:srgbClr val="0000FF"/>
                </a:solidFill>
                <a:latin typeface="华文楷体" panose="02010600040101010101" pitchFamily="2" charset="-122"/>
                <a:ea typeface="华文楷体" panose="02010600040101010101" pitchFamily="2" charset="-122"/>
              </a:rPr>
              <a:t>2. </a:t>
            </a:r>
            <a:r>
              <a:rPr lang="zh-CN" altLang="en-US" sz="2800" b="1" dirty="0" smtClean="0">
                <a:solidFill>
                  <a:srgbClr val="0000FF"/>
                </a:solidFill>
                <a:latin typeface="华文楷体" panose="02010600040101010101" pitchFamily="2" charset="-122"/>
                <a:ea typeface="华文楷体" panose="02010600040101010101" pitchFamily="2" charset="-122"/>
              </a:rPr>
              <a:t>遗传算法</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FF0000"/>
                </a:solidFill>
                <a:latin typeface="华文楷体" panose="02010600040101010101" pitchFamily="2" charset="-122"/>
                <a:ea typeface="华文楷体" panose="02010600040101010101" pitchFamily="2" charset="-122"/>
              </a:rPr>
              <a:t>2.1 </a:t>
            </a:r>
            <a:r>
              <a:rPr lang="zh-CN" altLang="en-US" sz="2400" b="1" dirty="0" smtClean="0">
                <a:solidFill>
                  <a:srgbClr val="FF0000"/>
                </a:solidFill>
                <a:latin typeface="华文楷体" panose="02010600040101010101" pitchFamily="2" charset="-122"/>
                <a:ea typeface="华文楷体" panose="02010600040101010101" pitchFamily="2" charset="-122"/>
              </a:rPr>
              <a:t>遗传算法概述</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2.2 </a:t>
            </a:r>
            <a:r>
              <a:rPr lang="zh-CN" altLang="en-US" sz="2400" b="1" dirty="0" smtClean="0">
                <a:solidFill>
                  <a:srgbClr val="0000FF"/>
                </a:solidFill>
                <a:latin typeface="华文楷体" panose="02010600040101010101" pitchFamily="2" charset="-122"/>
                <a:ea typeface="华文楷体" panose="02010600040101010101" pitchFamily="2" charset="-122"/>
              </a:rPr>
              <a:t>遗传学相关概念</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2.3 </a:t>
            </a:r>
            <a:r>
              <a:rPr lang="zh-CN" altLang="en-US" sz="2400" b="1" dirty="0" smtClean="0">
                <a:solidFill>
                  <a:srgbClr val="0000FF"/>
                </a:solidFill>
                <a:latin typeface="华文楷体" panose="02010600040101010101" pitchFamily="2" charset="-122"/>
                <a:ea typeface="华文楷体" panose="02010600040101010101" pitchFamily="2" charset="-122"/>
              </a:rPr>
              <a:t>简单遗传算法</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2.4 </a:t>
            </a:r>
            <a:r>
              <a:rPr lang="zh-CN" altLang="en-US" sz="2400" b="1" dirty="0" smtClean="0">
                <a:solidFill>
                  <a:srgbClr val="0000FF"/>
                </a:solidFill>
                <a:latin typeface="华文楷体" panose="02010600040101010101" pitchFamily="2" charset="-122"/>
                <a:ea typeface="华文楷体" panose="02010600040101010101" pitchFamily="2" charset="-122"/>
              </a:rPr>
              <a:t>遗传算法应用举例</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2.5 </a:t>
            </a:r>
            <a:r>
              <a:rPr lang="zh-CN" altLang="en-US" sz="2400" b="1" dirty="0" smtClean="0">
                <a:solidFill>
                  <a:srgbClr val="0000FF"/>
                </a:solidFill>
                <a:latin typeface="华文楷体" panose="02010600040101010101" pitchFamily="2" charset="-122"/>
                <a:ea typeface="华文楷体" panose="02010600040101010101" pitchFamily="2" charset="-122"/>
              </a:rPr>
              <a:t>遗传算法的设计与实现</a:t>
            </a:r>
            <a:endParaRPr lang="en-US" altLang="zh-CN" sz="2400" b="1" dirty="0" smtClean="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遗传算法基本运算</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4" name="文本框 1"/>
          <p:cNvSpPr txBox="1">
            <a:spLocks noChangeArrowheads="1"/>
          </p:cNvSpPr>
          <p:nvPr/>
        </p:nvSpPr>
        <p:spPr bwMode="auto">
          <a:xfrm>
            <a:off x="557336" y="996232"/>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a:solidFill>
                  <a:srgbClr val="FF0000"/>
                </a:solidFill>
                <a:latin typeface="宋体" panose="02010600030101010101" pitchFamily="2" charset="-122"/>
                <a:ea typeface="+mn-ea"/>
              </a:rPr>
              <a:t>选择（复制）运算 </a:t>
            </a:r>
          </a:p>
        </p:txBody>
      </p:sp>
      <p:sp>
        <p:nvSpPr>
          <p:cNvPr id="15" name="Text Box 2"/>
          <p:cNvSpPr txBox="1">
            <a:spLocks noChangeArrowheads="1"/>
          </p:cNvSpPr>
          <p:nvPr/>
        </p:nvSpPr>
        <p:spPr bwMode="auto">
          <a:xfrm>
            <a:off x="773523" y="1441004"/>
            <a:ext cx="809406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400" dirty="0" smtClean="0">
                <a:latin typeface="Times New Roman" panose="02020603050405020304" pitchFamily="18" charset="0"/>
                <a:ea typeface="楷体_GB2312" pitchFamily="49" charset="-122"/>
              </a:rPr>
              <a:t>从</a:t>
            </a:r>
            <a:r>
              <a:rPr lang="zh-CN" altLang="en-US" sz="2400" dirty="0">
                <a:latin typeface="Times New Roman" panose="02020603050405020304" pitchFamily="18" charset="0"/>
                <a:ea typeface="楷体_GB2312" pitchFamily="49" charset="-122"/>
              </a:rPr>
              <a:t>旧的种群中选择适应度高的染色体，放入匹配集（缓冲</a:t>
            </a:r>
          </a:p>
          <a:p>
            <a:pPr eaLnBrk="1" hangingPunct="1">
              <a:spcBef>
                <a:spcPct val="0"/>
              </a:spcBef>
              <a:buClrTx/>
              <a:buSzTx/>
              <a:buFontTx/>
              <a:buNone/>
            </a:pPr>
            <a:r>
              <a:rPr lang="zh-CN" altLang="en-US" sz="2400" dirty="0">
                <a:latin typeface="Times New Roman" panose="02020603050405020304" pitchFamily="18" charset="0"/>
                <a:ea typeface="楷体_GB2312" pitchFamily="49" charset="-122"/>
              </a:rPr>
              <a:t>区），为以后染色体交换、变异，产生新的染色体作准备。</a:t>
            </a:r>
          </a:p>
        </p:txBody>
      </p:sp>
      <p:sp>
        <p:nvSpPr>
          <p:cNvPr id="16" name="Text Box 3"/>
          <p:cNvSpPr txBox="1">
            <a:spLocks noChangeArrowheads="1"/>
          </p:cNvSpPr>
          <p:nvPr/>
        </p:nvSpPr>
        <p:spPr bwMode="auto">
          <a:xfrm>
            <a:off x="831055" y="2304352"/>
            <a:ext cx="77724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zh-CN" altLang="en-US" sz="2400" dirty="0">
                <a:solidFill>
                  <a:srgbClr val="FF0000"/>
                </a:solidFill>
                <a:latin typeface="Times New Roman" panose="02020603050405020304" pitchFamily="18" charset="0"/>
                <a:ea typeface="楷体_GB2312" pitchFamily="49" charset="-122"/>
              </a:rPr>
              <a:t>选择方法</a:t>
            </a:r>
            <a:r>
              <a:rPr lang="en-US" altLang="zh-CN" sz="2400" dirty="0">
                <a:solidFill>
                  <a:srgbClr val="FF0000"/>
                </a:solidFill>
                <a:latin typeface="Times New Roman" panose="02020603050405020304" pitchFamily="18" charset="0"/>
                <a:ea typeface="楷体_GB2312" pitchFamily="49" charset="-122"/>
              </a:rPr>
              <a:t>——</a:t>
            </a:r>
            <a:r>
              <a:rPr lang="zh-CN" altLang="en-US" sz="2400" dirty="0">
                <a:solidFill>
                  <a:srgbClr val="FF0000"/>
                </a:solidFill>
                <a:latin typeface="Times New Roman" panose="02020603050405020304" pitchFamily="18" charset="0"/>
                <a:ea typeface="楷体_GB2312" pitchFamily="49" charset="-122"/>
              </a:rPr>
              <a:t>适应度比例法</a:t>
            </a:r>
            <a:r>
              <a:rPr lang="zh-CN" altLang="en-US" sz="2400" dirty="0" smtClean="0">
                <a:solidFill>
                  <a:srgbClr val="FF0000"/>
                </a:solidFill>
                <a:latin typeface="Times New Roman" panose="02020603050405020304" pitchFamily="18" charset="0"/>
                <a:ea typeface="楷体_GB2312" pitchFamily="49" charset="-122"/>
              </a:rPr>
              <a:t>（轮盘转轮</a:t>
            </a:r>
            <a:r>
              <a:rPr lang="zh-CN" altLang="en-US" sz="2400" dirty="0">
                <a:solidFill>
                  <a:srgbClr val="FF0000"/>
                </a:solidFill>
                <a:latin typeface="Times New Roman" panose="02020603050405020304" pitchFamily="18" charset="0"/>
                <a:ea typeface="楷体_GB2312" pitchFamily="49" charset="-122"/>
              </a:rPr>
              <a:t>法）</a:t>
            </a:r>
          </a:p>
          <a:p>
            <a:pPr eaLnBrk="1" hangingPunct="1">
              <a:spcBef>
                <a:spcPct val="50000"/>
              </a:spcBef>
              <a:buClrTx/>
              <a:buSzTx/>
              <a:buFontTx/>
              <a:buNone/>
            </a:pPr>
            <a:r>
              <a:rPr lang="zh-CN" altLang="en-US" sz="2400" dirty="0">
                <a:solidFill>
                  <a:srgbClr val="FF0000"/>
                </a:solidFill>
                <a:latin typeface="Times New Roman" panose="02020603050405020304" pitchFamily="18" charset="0"/>
                <a:ea typeface="楷体_GB2312" pitchFamily="49" charset="-122"/>
              </a:rPr>
              <a:t>按各染色体适应度大小比例来决定其被选择数目的多少。</a:t>
            </a:r>
          </a:p>
          <a:p>
            <a:pPr eaLnBrk="1" hangingPunct="1">
              <a:spcBef>
                <a:spcPct val="50000"/>
              </a:spcBef>
              <a:buClrTx/>
              <a:buSzTx/>
              <a:buFontTx/>
              <a:buNone/>
            </a:pPr>
            <a:r>
              <a:rPr lang="zh-CN" altLang="en-US" sz="2400" dirty="0">
                <a:solidFill>
                  <a:srgbClr val="0000FF"/>
                </a:solidFill>
                <a:latin typeface="Times New Roman" panose="02020603050405020304" pitchFamily="18" charset="0"/>
                <a:ea typeface="楷体_GB2312" pitchFamily="49" charset="-122"/>
              </a:rPr>
              <a:t>某染色体被选的概率：</a:t>
            </a:r>
            <a:r>
              <a:rPr lang="en-US" altLang="zh-CN" sz="2400" dirty="0">
                <a:solidFill>
                  <a:srgbClr val="0000FF"/>
                </a:solidFill>
                <a:latin typeface="Times New Roman" panose="02020603050405020304" pitchFamily="18" charset="0"/>
                <a:ea typeface="楷体_GB2312" pitchFamily="49" charset="-122"/>
              </a:rPr>
              <a:t>P</a:t>
            </a:r>
            <a:r>
              <a:rPr lang="en-US" altLang="zh-CN" sz="2400" baseline="-25000" dirty="0">
                <a:solidFill>
                  <a:srgbClr val="0000FF"/>
                </a:solidFill>
                <a:latin typeface="Times New Roman" panose="02020603050405020304" pitchFamily="18" charset="0"/>
                <a:ea typeface="楷体_GB2312" pitchFamily="49" charset="-122"/>
              </a:rPr>
              <a:t>c</a:t>
            </a:r>
            <a:endParaRPr lang="en-US" altLang="zh-CN" sz="2400" dirty="0">
              <a:solidFill>
                <a:srgbClr val="0000FF"/>
              </a:solidFill>
              <a:latin typeface="Times New Roman" panose="02020603050405020304" pitchFamily="18" charset="0"/>
              <a:ea typeface="楷体_GB2312" pitchFamily="49" charset="-122"/>
            </a:endParaRPr>
          </a:p>
        </p:txBody>
      </p:sp>
      <p:graphicFrame>
        <p:nvGraphicFramePr>
          <p:cNvPr id="17" name="Object 4"/>
          <p:cNvGraphicFramePr>
            <a:graphicFrameLocks noChangeAspect="1"/>
          </p:cNvGraphicFramePr>
          <p:nvPr/>
        </p:nvGraphicFramePr>
        <p:xfrm>
          <a:off x="3296557" y="3908077"/>
          <a:ext cx="3048000" cy="873125"/>
        </p:xfrm>
        <a:graphic>
          <a:graphicData uri="http://schemas.openxmlformats.org/presentationml/2006/ole">
            <p:oleObj spid="_x0000_s41987" name="Equation" r:id="rId3" imgW="28956000" imgH="9753600" progId="Equation.3">
              <p:embed/>
            </p:oleObj>
          </a:graphicData>
        </a:graphic>
      </p:graphicFrame>
      <p:sp>
        <p:nvSpPr>
          <p:cNvPr id="18" name="Text Box 5"/>
          <p:cNvSpPr txBox="1">
            <a:spLocks noChangeArrowheads="1"/>
          </p:cNvSpPr>
          <p:nvPr/>
        </p:nvSpPr>
        <p:spPr bwMode="auto">
          <a:xfrm>
            <a:off x="811113" y="4749502"/>
            <a:ext cx="5562600" cy="1127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3200" i="1" dirty="0">
                <a:latin typeface="Times New Roman" panose="02020603050405020304" pitchFamily="18" charset="0"/>
                <a:ea typeface="楷体_GB2312" pitchFamily="49" charset="-122"/>
              </a:rPr>
              <a:t>x</a:t>
            </a:r>
            <a:r>
              <a:rPr lang="en-US" altLang="zh-CN" sz="3200" i="1" baseline="-25000" dirty="0">
                <a:latin typeface="Times New Roman" panose="02020603050405020304" pitchFamily="18" charset="0"/>
                <a:ea typeface="楷体_GB2312" pitchFamily="49" charset="-122"/>
              </a:rPr>
              <a:t>i </a:t>
            </a:r>
            <a:r>
              <a:rPr lang="zh-CN" altLang="en-US" sz="2400" dirty="0">
                <a:latin typeface="Times New Roman" panose="02020603050405020304" pitchFamily="18" charset="0"/>
                <a:ea typeface="楷体_GB2312" pitchFamily="49" charset="-122"/>
              </a:rPr>
              <a:t>为种群中第</a:t>
            </a:r>
            <a:r>
              <a:rPr lang="en-US" altLang="zh-CN" sz="2400" dirty="0" err="1">
                <a:latin typeface="Times New Roman" panose="02020603050405020304" pitchFamily="18" charset="0"/>
                <a:ea typeface="楷体_GB2312" pitchFamily="49" charset="-122"/>
              </a:rPr>
              <a:t>i</a:t>
            </a:r>
            <a:r>
              <a:rPr lang="zh-CN" altLang="en-US" sz="2400" dirty="0">
                <a:latin typeface="Times New Roman" panose="02020603050405020304" pitchFamily="18" charset="0"/>
                <a:ea typeface="楷体_GB2312" pitchFamily="49" charset="-122"/>
              </a:rPr>
              <a:t>个染色体，</a:t>
            </a:r>
          </a:p>
          <a:p>
            <a:pPr eaLnBrk="1" hangingPunct="1">
              <a:spcBef>
                <a:spcPct val="50000"/>
              </a:spcBef>
              <a:buClrTx/>
              <a:buSzTx/>
              <a:buFontTx/>
              <a:buNone/>
            </a:pPr>
            <a:endParaRPr lang="en-US" altLang="zh-CN" sz="2400" dirty="0">
              <a:latin typeface="Times New Roman" panose="02020603050405020304" pitchFamily="18" charset="0"/>
              <a:ea typeface="楷体_GB2312" pitchFamily="49" charset="-122"/>
            </a:endParaRPr>
          </a:p>
        </p:txBody>
      </p:sp>
      <p:graphicFrame>
        <p:nvGraphicFramePr>
          <p:cNvPr id="19" name="Object 10"/>
          <p:cNvGraphicFramePr>
            <a:graphicFrameLocks noChangeAspect="1"/>
          </p:cNvGraphicFramePr>
          <p:nvPr/>
        </p:nvGraphicFramePr>
        <p:xfrm>
          <a:off x="831055" y="5355927"/>
          <a:ext cx="4591050" cy="533400"/>
        </p:xfrm>
        <a:graphic>
          <a:graphicData uri="http://schemas.openxmlformats.org/presentationml/2006/ole">
            <p:oleObj spid="_x0000_s41986" name="BMP 图象" r:id="rId4" imgW="4590476" imgH="533474" progId="PBrush">
              <p:embed/>
            </p:oleObj>
          </a:graphicData>
        </a:graphic>
      </p:graphicFrame>
      <p:graphicFrame>
        <p:nvGraphicFramePr>
          <p:cNvPr id="20" name="Object 11"/>
          <p:cNvGraphicFramePr>
            <a:graphicFrameLocks noChangeAspect="1"/>
          </p:cNvGraphicFramePr>
          <p:nvPr/>
        </p:nvGraphicFramePr>
        <p:xfrm>
          <a:off x="773523" y="5868777"/>
          <a:ext cx="6200775" cy="552450"/>
        </p:xfrm>
        <a:graphic>
          <a:graphicData uri="http://schemas.openxmlformats.org/presentationml/2006/ole">
            <p:oleObj spid="_x0000_s41985" name="BMP 图象" r:id="rId5" imgW="6200000" imgH="552527" progId="PBrush">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31</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遗传算法基本运算</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4" name="文本框 1"/>
          <p:cNvSpPr txBox="1">
            <a:spLocks noChangeArrowheads="1"/>
          </p:cNvSpPr>
          <p:nvPr/>
        </p:nvSpPr>
        <p:spPr bwMode="auto">
          <a:xfrm>
            <a:off x="557336" y="996232"/>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交换（交叉）操作 </a:t>
            </a:r>
            <a:endParaRPr lang="zh-CN" altLang="en-US" sz="2600" b="1" dirty="0">
              <a:solidFill>
                <a:srgbClr val="FF0000"/>
              </a:solidFill>
              <a:latin typeface="宋体" panose="02010600030101010101" pitchFamily="2" charset="-122"/>
              <a:ea typeface="+mn-ea"/>
            </a:endParaRPr>
          </a:p>
        </p:txBody>
      </p:sp>
      <p:sp>
        <p:nvSpPr>
          <p:cNvPr id="21" name="Rectangle 3"/>
          <p:cNvSpPr txBox="1">
            <a:spLocks noChangeArrowheads="1"/>
          </p:cNvSpPr>
          <p:nvPr/>
        </p:nvSpPr>
        <p:spPr>
          <a:xfrm>
            <a:off x="442913" y="1548596"/>
            <a:ext cx="8072437" cy="4664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55600" algn="just">
              <a:lnSpc>
                <a:spcPct val="125000"/>
              </a:lnSpc>
              <a:spcBef>
                <a:spcPts val="580"/>
              </a:spcBef>
              <a:buFont typeface="Wingdings 2" panose="05020102010507070707"/>
              <a:buNone/>
              <a:defRPr/>
            </a:pPr>
            <a:r>
              <a:rPr lang="zh-CN" altLang="en-US" dirty="0" smtClean="0">
                <a:solidFill>
                  <a:srgbClr val="C00000"/>
                </a:solidFill>
                <a:latin typeface="华文楷体" panose="02010600040101010101" pitchFamily="2" charset="-122"/>
                <a:ea typeface="华文楷体" panose="02010600040101010101" pitchFamily="2" charset="-122"/>
              </a:rPr>
              <a:t>所谓交叉运算，是指对两个相互配对的染色体依据交叉概率</a:t>
            </a:r>
            <a:r>
              <a:rPr lang="en-US" altLang="zh-CN" i="1" dirty="0" smtClean="0">
                <a:solidFill>
                  <a:srgbClr val="C00000"/>
                </a:solidFill>
                <a:latin typeface="华文楷体" panose="02010600040101010101" pitchFamily="2" charset="-122"/>
                <a:ea typeface="华文楷体" panose="02010600040101010101" pitchFamily="2" charset="-122"/>
              </a:rPr>
              <a:t>P</a:t>
            </a:r>
            <a:r>
              <a:rPr lang="en-US" altLang="zh-CN" i="1" baseline="-25000" dirty="0" smtClean="0">
                <a:solidFill>
                  <a:srgbClr val="C00000"/>
                </a:solidFill>
                <a:latin typeface="华文楷体" panose="02010600040101010101" pitchFamily="2" charset="-122"/>
                <a:ea typeface="华文楷体" panose="02010600040101010101" pitchFamily="2" charset="-122"/>
              </a:rPr>
              <a:t>c </a:t>
            </a:r>
            <a:r>
              <a:rPr lang="zh-CN" altLang="en-US" dirty="0" smtClean="0">
                <a:solidFill>
                  <a:srgbClr val="C00000"/>
                </a:solidFill>
                <a:latin typeface="华文楷体" panose="02010600040101010101" pitchFamily="2" charset="-122"/>
                <a:ea typeface="华文楷体" panose="02010600040101010101" pitchFamily="2" charset="-122"/>
              </a:rPr>
              <a:t>按某种方式相互交换其部分基因，从而形成两个新的个体。</a:t>
            </a:r>
            <a:endParaRPr lang="en-US" altLang="zh-CN" dirty="0" smtClean="0">
              <a:solidFill>
                <a:srgbClr val="C00000"/>
              </a:solidFill>
              <a:latin typeface="华文楷体" panose="02010600040101010101" pitchFamily="2" charset="-122"/>
              <a:ea typeface="华文楷体" panose="02010600040101010101" pitchFamily="2" charset="-122"/>
            </a:endParaRPr>
          </a:p>
          <a:p>
            <a:pPr marL="0" indent="355600" algn="just">
              <a:lnSpc>
                <a:spcPct val="125000"/>
              </a:lnSpc>
              <a:spcBef>
                <a:spcPts val="580"/>
              </a:spcBef>
              <a:buFont typeface="Wingdings 2" panose="05020102010507070707"/>
              <a:buNone/>
              <a:defRPr/>
            </a:pPr>
            <a:r>
              <a:rPr lang="zh-CN" altLang="en-US" dirty="0" smtClean="0">
                <a:latin typeface="华文楷体" panose="02010600040101010101" pitchFamily="2" charset="-122"/>
                <a:ea typeface="华文楷体" panose="02010600040101010101" pitchFamily="2" charset="-122"/>
              </a:rPr>
              <a:t>交叉运算是遗传算法区别于其他进化算法的重要特征，它在遗传算法中起关键作用，是产生新个体的主要方法。包括：单点交叉和双点交叉等。</a:t>
            </a:r>
            <a:r>
              <a:rPr lang="zh-CN" altLang="en-US" b="1" dirty="0" smtClean="0">
                <a:effectLst>
                  <a:outerShdw blurRad="38100" dist="38100" dir="2700000" algn="tl">
                    <a:srgbClr val="000000">
                      <a:alpha val="43137"/>
                    </a:srgbClr>
                  </a:outerShdw>
                </a:effectLst>
              </a:rPr>
              <a:t> </a:t>
            </a:r>
            <a:endParaRPr lang="zh-CN" altLang="en-US" b="1" dirty="0">
              <a:effectLst>
                <a:outerShdw blurRad="38100" dist="38100" dir="2700000" algn="tl">
                  <a:srgbClr val="000000">
                    <a:alpha val="43137"/>
                  </a:srgbClr>
                </a:outerShdw>
              </a:effectLst>
            </a:endParaRPr>
          </a:p>
        </p:txBody>
      </p:sp>
      <p:sp>
        <p:nvSpPr>
          <p:cNvPr id="22" name="Text Box 12"/>
          <p:cNvSpPr txBox="1">
            <a:spLocks noChangeArrowheads="1"/>
          </p:cNvSpPr>
          <p:nvPr/>
        </p:nvSpPr>
        <p:spPr bwMode="auto">
          <a:xfrm>
            <a:off x="724494" y="5301208"/>
            <a:ext cx="772519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800" dirty="0" smtClean="0">
                <a:solidFill>
                  <a:srgbClr val="00B050"/>
                </a:solidFill>
                <a:latin typeface="华文楷体" panose="02010600040101010101" pitchFamily="2" charset="-122"/>
                <a:ea typeface="华文楷体" panose="02010600040101010101" pitchFamily="2" charset="-122"/>
              </a:rPr>
              <a:t>选择复制</a:t>
            </a:r>
            <a:r>
              <a:rPr lang="zh-CN" altLang="en-US" sz="2800" dirty="0">
                <a:solidFill>
                  <a:srgbClr val="00B050"/>
                </a:solidFill>
                <a:latin typeface="华文楷体" panose="02010600040101010101" pitchFamily="2" charset="-122"/>
                <a:ea typeface="华文楷体" panose="02010600040101010101" pitchFamily="2" charset="-122"/>
              </a:rPr>
              <a:t>不能</a:t>
            </a:r>
            <a:r>
              <a:rPr lang="zh-CN" altLang="en-US" sz="2800" dirty="0" smtClean="0">
                <a:solidFill>
                  <a:srgbClr val="00B050"/>
                </a:solidFill>
                <a:latin typeface="华文楷体" panose="02010600040101010101" pitchFamily="2" charset="-122"/>
                <a:ea typeface="华文楷体" panose="02010600040101010101" pitchFamily="2" charset="-122"/>
              </a:rPr>
              <a:t>创新，交换解决了染色体</a:t>
            </a:r>
            <a:r>
              <a:rPr lang="zh-CN" altLang="en-US" sz="2800" dirty="0">
                <a:solidFill>
                  <a:srgbClr val="00B050"/>
                </a:solidFill>
                <a:latin typeface="华文楷体" panose="02010600040101010101" pitchFamily="2" charset="-122"/>
                <a:ea typeface="华文楷体" panose="02010600040101010101" pitchFamily="2" charset="-122"/>
              </a:rPr>
              <a:t>的</a:t>
            </a:r>
            <a:r>
              <a:rPr lang="zh-CN" altLang="en-US" sz="2800" dirty="0" smtClean="0">
                <a:solidFill>
                  <a:srgbClr val="00B050"/>
                </a:solidFill>
                <a:latin typeface="华文楷体" panose="02010600040101010101" pitchFamily="2" charset="-122"/>
                <a:ea typeface="华文楷体" panose="02010600040101010101" pitchFamily="2" charset="-122"/>
              </a:rPr>
              <a:t>创新。</a:t>
            </a:r>
            <a:endParaRPr lang="zh-CN" altLang="en-US" sz="2800" dirty="0">
              <a:solidFill>
                <a:srgbClr val="00B05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32</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遗传算法基本运算</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4" name="文本框 1"/>
          <p:cNvSpPr txBox="1">
            <a:spLocks noChangeArrowheads="1"/>
          </p:cNvSpPr>
          <p:nvPr/>
        </p:nvSpPr>
        <p:spPr bwMode="auto">
          <a:xfrm>
            <a:off x="557336" y="1144371"/>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交换（交叉）操作 </a:t>
            </a:r>
            <a:endParaRPr lang="zh-CN" altLang="en-US" sz="2600" b="1" dirty="0">
              <a:solidFill>
                <a:srgbClr val="FF0000"/>
              </a:solidFill>
              <a:latin typeface="宋体" panose="02010600030101010101" pitchFamily="2" charset="-122"/>
              <a:ea typeface="+mn-ea"/>
            </a:endParaRPr>
          </a:p>
        </p:txBody>
      </p:sp>
      <p:sp>
        <p:nvSpPr>
          <p:cNvPr id="11" name="Text Box 3"/>
          <p:cNvSpPr txBox="1">
            <a:spLocks noChangeArrowheads="1"/>
          </p:cNvSpPr>
          <p:nvPr/>
        </p:nvSpPr>
        <p:spPr bwMode="auto">
          <a:xfrm>
            <a:off x="467544" y="1988840"/>
            <a:ext cx="8229600" cy="829945"/>
          </a:xfrm>
          <a:prstGeom prst="rect">
            <a:avLst/>
          </a:prstGeom>
          <a:solidFill>
            <a:srgbClr val="CCFFCC"/>
          </a:solidFill>
          <a:ln w="9525">
            <a:solidFill>
              <a:srgbClr val="0000FF"/>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400" dirty="0" smtClean="0">
                <a:solidFill>
                  <a:srgbClr val="FF0000"/>
                </a:solidFill>
                <a:latin typeface="Times New Roman" panose="02020603050405020304" pitchFamily="18" charset="0"/>
                <a:ea typeface="楷体_GB2312" pitchFamily="49" charset="-122"/>
              </a:rPr>
              <a:t>方法</a:t>
            </a:r>
            <a:r>
              <a:rPr lang="en-US" altLang="zh-CN" sz="2400" dirty="0" smtClean="0">
                <a:solidFill>
                  <a:srgbClr val="FF0000"/>
                </a:solidFill>
                <a:latin typeface="Times New Roman" panose="02020603050405020304" pitchFamily="18" charset="0"/>
                <a:ea typeface="楷体_GB2312" pitchFamily="49" charset="-122"/>
              </a:rPr>
              <a:t>: </a:t>
            </a:r>
            <a:r>
              <a:rPr lang="zh-CN" altLang="en-US" sz="2400" dirty="0" smtClean="0">
                <a:solidFill>
                  <a:srgbClr val="0000FF"/>
                </a:solidFill>
                <a:latin typeface="Times New Roman" panose="02020603050405020304" pitchFamily="18" charset="0"/>
                <a:ea typeface="楷体_GB2312" pitchFamily="49" charset="-122"/>
              </a:rPr>
              <a:t>随机</a:t>
            </a:r>
            <a:r>
              <a:rPr lang="zh-CN" altLang="en-US" sz="2400" dirty="0">
                <a:solidFill>
                  <a:srgbClr val="0000FF"/>
                </a:solidFill>
                <a:latin typeface="Times New Roman" panose="02020603050405020304" pitchFamily="18" charset="0"/>
                <a:ea typeface="楷体_GB2312" pitchFamily="49" charset="-122"/>
              </a:rPr>
              <a:t>选择二个染色体</a:t>
            </a:r>
            <a:r>
              <a:rPr lang="en-US" altLang="zh-CN" sz="2400" dirty="0">
                <a:solidFill>
                  <a:srgbClr val="0000FF"/>
                </a:solidFill>
                <a:latin typeface="Times New Roman" panose="02020603050405020304" pitchFamily="18" charset="0"/>
                <a:ea typeface="楷体_GB2312" pitchFamily="49" charset="-122"/>
              </a:rPr>
              <a:t>(</a:t>
            </a:r>
            <a:r>
              <a:rPr lang="zh-CN" altLang="en-US" sz="2400" dirty="0">
                <a:solidFill>
                  <a:srgbClr val="0000FF"/>
                </a:solidFill>
                <a:latin typeface="Times New Roman" panose="02020603050405020304" pitchFamily="18" charset="0"/>
                <a:ea typeface="楷体_GB2312" pitchFamily="49" charset="-122"/>
              </a:rPr>
              <a:t>双亲染色体</a:t>
            </a:r>
            <a:r>
              <a:rPr lang="en-US" altLang="zh-CN" sz="2400" dirty="0" smtClean="0">
                <a:solidFill>
                  <a:srgbClr val="0000FF"/>
                </a:solidFill>
                <a:latin typeface="Times New Roman" panose="02020603050405020304" pitchFamily="18" charset="0"/>
                <a:ea typeface="楷体_GB2312" pitchFamily="49" charset="-122"/>
              </a:rPr>
              <a:t>)</a:t>
            </a:r>
            <a:r>
              <a:rPr lang="zh-CN" altLang="en-US" sz="2400" dirty="0" smtClean="0">
                <a:solidFill>
                  <a:srgbClr val="0000FF"/>
                </a:solidFill>
                <a:latin typeface="Times New Roman" panose="02020603050405020304" pitchFamily="18" charset="0"/>
                <a:ea typeface="楷体_GB2312" pitchFamily="49" charset="-122"/>
              </a:rPr>
              <a:t>，随机</a:t>
            </a:r>
            <a:r>
              <a:rPr lang="zh-CN" altLang="en-US" sz="2400" dirty="0">
                <a:solidFill>
                  <a:srgbClr val="0000FF"/>
                </a:solidFill>
                <a:latin typeface="Times New Roman" panose="02020603050405020304" pitchFamily="18" charset="0"/>
                <a:ea typeface="楷体_GB2312" pitchFamily="49" charset="-122"/>
              </a:rPr>
              <a:t>指定一点或多点</a:t>
            </a:r>
            <a:r>
              <a:rPr lang="zh-CN" altLang="en-US" sz="2400" dirty="0" smtClean="0">
                <a:solidFill>
                  <a:srgbClr val="0000FF"/>
                </a:solidFill>
                <a:latin typeface="Times New Roman" panose="02020603050405020304" pitchFamily="18" charset="0"/>
                <a:ea typeface="楷体_GB2312" pitchFamily="49" charset="-122"/>
              </a:rPr>
              <a:t>，进行交换</a:t>
            </a:r>
            <a:r>
              <a:rPr lang="zh-CN" altLang="en-US" sz="2400" dirty="0">
                <a:solidFill>
                  <a:srgbClr val="0000FF"/>
                </a:solidFill>
                <a:latin typeface="Times New Roman" panose="02020603050405020304" pitchFamily="18" charset="0"/>
                <a:ea typeface="楷体_GB2312" pitchFamily="49" charset="-122"/>
              </a:rPr>
              <a:t>，</a:t>
            </a:r>
            <a:r>
              <a:rPr lang="zh-CN" altLang="en-US" sz="2400" dirty="0" smtClean="0">
                <a:solidFill>
                  <a:srgbClr val="0000FF"/>
                </a:solidFill>
                <a:latin typeface="Times New Roman" panose="02020603050405020304" pitchFamily="18" charset="0"/>
                <a:ea typeface="楷体_GB2312" pitchFamily="49" charset="-122"/>
              </a:rPr>
              <a:t>可</a:t>
            </a:r>
            <a:r>
              <a:rPr lang="zh-CN" altLang="en-US" sz="2400" dirty="0">
                <a:solidFill>
                  <a:srgbClr val="0000FF"/>
                </a:solidFill>
                <a:latin typeface="Times New Roman" panose="02020603050405020304" pitchFamily="18" charset="0"/>
                <a:ea typeface="楷体_GB2312" pitchFamily="49" charset="-122"/>
              </a:rPr>
              <a:t>得二个新的染色体</a:t>
            </a:r>
            <a:r>
              <a:rPr lang="en-US" altLang="zh-CN" sz="2400" dirty="0">
                <a:solidFill>
                  <a:srgbClr val="0000FF"/>
                </a:solidFill>
                <a:latin typeface="Times New Roman" panose="02020603050405020304" pitchFamily="18" charset="0"/>
                <a:ea typeface="楷体_GB2312" pitchFamily="49" charset="-122"/>
              </a:rPr>
              <a:t>(</a:t>
            </a:r>
            <a:r>
              <a:rPr lang="zh-CN" altLang="en-US" sz="2400" dirty="0">
                <a:solidFill>
                  <a:srgbClr val="0000FF"/>
                </a:solidFill>
                <a:latin typeface="Times New Roman" panose="02020603050405020304" pitchFamily="18" charset="0"/>
                <a:ea typeface="楷体_GB2312" pitchFamily="49" charset="-122"/>
              </a:rPr>
              <a:t>子辈染色体</a:t>
            </a:r>
            <a:r>
              <a:rPr lang="en-US" altLang="zh-CN" sz="2400" dirty="0" smtClean="0">
                <a:solidFill>
                  <a:srgbClr val="0000FF"/>
                </a:solidFill>
                <a:latin typeface="Times New Roman" panose="02020603050405020304" pitchFamily="18" charset="0"/>
                <a:ea typeface="楷体_GB2312" pitchFamily="49" charset="-122"/>
              </a:rPr>
              <a:t>)</a:t>
            </a:r>
            <a:r>
              <a:rPr lang="zh-CN" altLang="en-US" sz="2400" dirty="0" smtClean="0">
                <a:solidFill>
                  <a:srgbClr val="0000FF"/>
                </a:solidFill>
                <a:latin typeface="Times New Roman" panose="02020603050405020304" pitchFamily="18" charset="0"/>
                <a:ea typeface="楷体_GB2312" pitchFamily="49" charset="-122"/>
              </a:rPr>
              <a:t>。</a:t>
            </a:r>
            <a:endParaRPr lang="en-US" altLang="zh-CN" sz="2400" dirty="0">
              <a:solidFill>
                <a:srgbClr val="0000FF"/>
              </a:solidFill>
              <a:latin typeface="Times New Roman" panose="02020603050405020304" pitchFamily="18" charset="0"/>
              <a:ea typeface="楷体_GB2312" pitchFamily="49" charset="-122"/>
            </a:endParaRPr>
          </a:p>
        </p:txBody>
      </p:sp>
      <p:sp>
        <p:nvSpPr>
          <p:cNvPr id="12" name="Text Box 9"/>
          <p:cNvSpPr txBox="1">
            <a:spLocks noChangeArrowheads="1"/>
          </p:cNvSpPr>
          <p:nvPr/>
        </p:nvSpPr>
        <p:spPr bwMode="auto">
          <a:xfrm>
            <a:off x="467544" y="4560590"/>
            <a:ext cx="6019800" cy="1014412"/>
          </a:xfrm>
          <a:prstGeom prst="rect">
            <a:avLst/>
          </a:prstGeom>
          <a:solidFill>
            <a:srgbClr val="FF99FF"/>
          </a:solidFill>
          <a:ln w="9525">
            <a:solidFill>
              <a:srgbClr val="0000FF"/>
            </a:solidFill>
            <a:miter lim="800000"/>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Times New Roman" panose="02020603050405020304" pitchFamily="18" charset="0"/>
                <a:ea typeface="楷体_GB2312" pitchFamily="49" charset="-122"/>
              </a:rPr>
              <a:t>新的子辈染色体</a:t>
            </a:r>
            <a:r>
              <a:rPr lang="en-US" altLang="zh-CN" sz="2400">
                <a:solidFill>
                  <a:srgbClr val="FF0000"/>
                </a:solidFill>
                <a:latin typeface="Times New Roman" panose="02020603050405020304" pitchFamily="18" charset="0"/>
                <a:ea typeface="楷体_GB2312" pitchFamily="49" charset="-122"/>
              </a:rPr>
              <a:t>:   A</a:t>
            </a:r>
            <a:r>
              <a:rPr lang="en-US" altLang="zh-CN" sz="2400" baseline="30000">
                <a:solidFill>
                  <a:srgbClr val="FF0000"/>
                </a:solidFill>
                <a:latin typeface="Times New Roman" panose="02020603050405020304" pitchFamily="18" charset="0"/>
                <a:ea typeface="楷体_GB2312" pitchFamily="49" charset="-122"/>
              </a:rPr>
              <a:t>’</a:t>
            </a:r>
            <a:r>
              <a:rPr lang="en-US" altLang="zh-CN" sz="2400">
                <a:solidFill>
                  <a:srgbClr val="FF0000"/>
                </a:solidFill>
                <a:latin typeface="Times New Roman" panose="02020603050405020304" pitchFamily="18" charset="0"/>
                <a:ea typeface="楷体_GB2312" pitchFamily="49" charset="-122"/>
              </a:rPr>
              <a:t>       11010001</a:t>
            </a:r>
          </a:p>
          <a:p>
            <a:pPr eaLnBrk="1" hangingPunct="1">
              <a:spcBef>
                <a:spcPct val="50000"/>
              </a:spcBef>
              <a:buClrTx/>
              <a:buSzTx/>
              <a:buFontTx/>
              <a:buNone/>
            </a:pPr>
            <a:r>
              <a:rPr lang="en-US" altLang="zh-CN" sz="2400">
                <a:solidFill>
                  <a:srgbClr val="FF0000"/>
                </a:solidFill>
                <a:latin typeface="Times New Roman" panose="02020603050405020304" pitchFamily="18" charset="0"/>
                <a:ea typeface="楷体_GB2312" pitchFamily="49" charset="-122"/>
              </a:rPr>
              <a:t>                                 B’      01011110</a:t>
            </a:r>
          </a:p>
        </p:txBody>
      </p:sp>
      <p:graphicFrame>
        <p:nvGraphicFramePr>
          <p:cNvPr id="13" name="Object 13"/>
          <p:cNvGraphicFramePr>
            <a:graphicFrameLocks noChangeAspect="1"/>
          </p:cNvGraphicFramePr>
          <p:nvPr/>
        </p:nvGraphicFramePr>
        <p:xfrm>
          <a:off x="467544" y="3274715"/>
          <a:ext cx="7666037" cy="828675"/>
        </p:xfrm>
        <a:graphic>
          <a:graphicData uri="http://schemas.openxmlformats.org/presentationml/2006/ole">
            <p:oleObj spid="_x0000_s50177" name="BMP 图象" r:id="rId3" imgW="7666667" imgH="828791" progId="PBrush">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33</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2.3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简单遗传算法</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2.3.1 </a:t>
            </a:r>
            <a:r>
              <a:rPr lang="zh-CN" altLang="en-US" sz="2400" b="1" dirty="0" smtClean="0">
                <a:solidFill>
                  <a:srgbClr val="1A0780"/>
                </a:solidFill>
                <a:latin typeface="华文楷体" panose="02010600040101010101" pitchFamily="2" charset="-122"/>
                <a:ea typeface="华文楷体" panose="02010600040101010101" pitchFamily="2" charset="-122"/>
              </a:rPr>
              <a:t>遗传算法基本运算</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4" name="文本框 1"/>
          <p:cNvSpPr txBox="1">
            <a:spLocks noChangeArrowheads="1"/>
          </p:cNvSpPr>
          <p:nvPr/>
        </p:nvSpPr>
        <p:spPr bwMode="auto">
          <a:xfrm>
            <a:off x="557336" y="1144371"/>
            <a:ext cx="8319839"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变异</a:t>
            </a:r>
            <a:endParaRPr lang="zh-CN" altLang="en-US" sz="2600" b="1" dirty="0">
              <a:solidFill>
                <a:srgbClr val="FF0000"/>
              </a:solidFill>
              <a:latin typeface="宋体" panose="02010600030101010101" pitchFamily="2" charset="-122"/>
              <a:ea typeface="+mn-ea"/>
            </a:endParaRPr>
          </a:p>
        </p:txBody>
      </p:sp>
      <p:sp>
        <p:nvSpPr>
          <p:cNvPr id="15" name="Rectangle 3"/>
          <p:cNvSpPr txBox="1">
            <a:spLocks noChangeArrowheads="1"/>
          </p:cNvSpPr>
          <p:nvPr/>
        </p:nvSpPr>
        <p:spPr>
          <a:xfrm>
            <a:off x="877094" y="1656376"/>
            <a:ext cx="7389812" cy="4714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2" panose="05020102010507070707" pitchFamily="18" charset="2"/>
              <a:buNone/>
            </a:pPr>
            <a:r>
              <a:rPr lang="zh-CN" altLang="en-US" sz="2400" dirty="0" smtClean="0">
                <a:latin typeface="华文楷体" panose="02010600040101010101" pitchFamily="2" charset="-122"/>
                <a:ea typeface="华文楷体" panose="02010600040101010101" pitchFamily="2" charset="-122"/>
              </a:rPr>
              <a:t>      基本位突变算子是指对</a:t>
            </a:r>
            <a:r>
              <a:rPr lang="zh-CN" altLang="en-US" sz="2400" dirty="0" smtClean="0">
                <a:solidFill>
                  <a:srgbClr val="FF0000"/>
                </a:solidFill>
                <a:latin typeface="华文楷体" panose="02010600040101010101" pitchFamily="2" charset="-122"/>
                <a:ea typeface="华文楷体" panose="02010600040101010101" pitchFamily="2" charset="-122"/>
              </a:rPr>
              <a:t>个体编码串</a:t>
            </a:r>
            <a:r>
              <a:rPr lang="zh-CN" altLang="en-US" sz="2400" dirty="0" smtClean="0">
                <a:solidFill>
                  <a:srgbClr val="0000FF"/>
                </a:solidFill>
                <a:latin typeface="华文楷体" panose="02010600040101010101" pitchFamily="2" charset="-122"/>
                <a:ea typeface="华文楷体" panose="02010600040101010101" pitchFamily="2" charset="-122"/>
              </a:rPr>
              <a:t>随机指定的某一位</a:t>
            </a:r>
            <a:r>
              <a:rPr lang="zh-CN" altLang="en-US" sz="2400" dirty="0" smtClean="0">
                <a:latin typeface="华文楷体" panose="02010600040101010101" pitchFamily="2" charset="-122"/>
                <a:ea typeface="华文楷体" panose="02010600040101010101" pitchFamily="2" charset="-122"/>
              </a:rPr>
              <a:t>或</a:t>
            </a:r>
            <a:r>
              <a:rPr lang="zh-CN" altLang="en-US" sz="2400" dirty="0" smtClean="0">
                <a:solidFill>
                  <a:srgbClr val="0000FF"/>
                </a:solidFill>
                <a:latin typeface="华文楷体" panose="02010600040101010101" pitchFamily="2" charset="-122"/>
                <a:ea typeface="华文楷体" panose="02010600040101010101" pitchFamily="2" charset="-122"/>
              </a:rPr>
              <a:t>某几位基因</a:t>
            </a:r>
            <a:r>
              <a:rPr lang="zh-CN" altLang="en-US" sz="2400" dirty="0" smtClean="0">
                <a:latin typeface="华文楷体" panose="02010600040101010101" pitchFamily="2" charset="-122"/>
                <a:ea typeface="华文楷体" panose="02010600040101010101" pitchFamily="2" charset="-122"/>
              </a:rPr>
              <a:t>作突变运算。对于基本遗传算法中用二进制编码符号串所表示的个体，若需要进行突变操作的</a:t>
            </a:r>
            <a:r>
              <a:rPr lang="zh-CN" altLang="en-US" sz="2400" dirty="0" smtClean="0">
                <a:solidFill>
                  <a:srgbClr val="0000FF"/>
                </a:solidFill>
                <a:latin typeface="华文楷体" panose="02010600040101010101" pitchFamily="2" charset="-122"/>
                <a:ea typeface="华文楷体" panose="02010600040101010101" pitchFamily="2" charset="-122"/>
              </a:rPr>
              <a:t>某一基因座</a:t>
            </a:r>
            <a:r>
              <a:rPr lang="zh-CN" altLang="en-US" sz="2400" dirty="0" smtClean="0">
                <a:latin typeface="华文楷体" panose="02010600040101010101" pitchFamily="2" charset="-122"/>
                <a:ea typeface="华文楷体" panose="02010600040101010101" pitchFamily="2" charset="-122"/>
              </a:rPr>
              <a:t>上的原有基因值为</a:t>
            </a:r>
            <a:r>
              <a:rPr lang="en-US" altLang="zh-CN" sz="2400" dirty="0" smtClean="0">
                <a:latin typeface="华文楷体" panose="02010600040101010101" pitchFamily="2" charset="-122"/>
                <a:ea typeface="华文楷体" panose="02010600040101010101" pitchFamily="2" charset="-122"/>
              </a:rPr>
              <a:t>0</a:t>
            </a:r>
            <a:r>
              <a:rPr lang="zh-CN" altLang="en-US" sz="2400" dirty="0" smtClean="0">
                <a:latin typeface="华文楷体" panose="02010600040101010101" pitchFamily="2" charset="-122"/>
                <a:ea typeface="华文楷体" panose="02010600040101010101" pitchFamily="2" charset="-122"/>
              </a:rPr>
              <a:t>，则突变操作将其变为</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；反之，若原有基因值为</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，则突变操作将其变为</a:t>
            </a:r>
            <a:r>
              <a:rPr lang="en-US" altLang="zh-CN" sz="2400" dirty="0" smtClean="0">
                <a:latin typeface="华文楷体" panose="02010600040101010101" pitchFamily="2" charset="-122"/>
                <a:ea typeface="华文楷体" panose="02010600040101010101" pitchFamily="2" charset="-122"/>
              </a:rPr>
              <a:t>0 </a:t>
            </a:r>
            <a:r>
              <a:rPr lang="zh-CN" altLang="en-US" sz="2400" dirty="0" smtClean="0">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即：</a:t>
            </a:r>
            <a:r>
              <a:rPr lang="en-US" altLang="zh-CN" sz="2400" b="1" dirty="0" smtClean="0">
                <a:solidFill>
                  <a:srgbClr val="FF0000"/>
                </a:solidFill>
                <a:latin typeface="华文楷体" panose="02010600040101010101" pitchFamily="2" charset="-122"/>
                <a:ea typeface="华文楷体" panose="02010600040101010101" pitchFamily="2" charset="-122"/>
              </a:rPr>
              <a:t>0→1,1 → 0</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marL="0" indent="0">
              <a:lnSpc>
                <a:spcPct val="130000"/>
              </a:lnSpc>
              <a:buFont typeface="Wingdings 2" panose="05020102010507070707" pitchFamily="18" charset="2"/>
              <a:buNone/>
            </a:pPr>
            <a:r>
              <a:rPr lang="zh-CN" altLang="en-US" sz="2400" dirty="0" smtClean="0">
                <a:solidFill>
                  <a:srgbClr val="0000FF"/>
                </a:solidFill>
                <a:latin typeface="华文楷体" panose="02010600040101010101" pitchFamily="2" charset="-122"/>
                <a:ea typeface="华文楷体" panose="02010600040101010101" pitchFamily="2" charset="-122"/>
              </a:rPr>
              <a:t>       突变产生染色体的多样性</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避免进化中早期成熟</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陷入局部极值点</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突变的概率很低</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p:cNvSpPr txBox="1"/>
          <p:nvPr/>
        </p:nvSpPr>
        <p:spPr>
          <a:xfrm>
            <a:off x="2769833" y="188640"/>
            <a:ext cx="3604334" cy="830997"/>
          </a:xfrm>
          <a:prstGeom prst="rect">
            <a:avLst/>
          </a:prstGeom>
          <a:noFill/>
        </p:spPr>
        <p:txBody>
          <a:bodyPr wrap="square" rtlCol="0">
            <a:spAutoFit/>
          </a:bodyPr>
          <a:lstStyle/>
          <a:p>
            <a:pPr algn="ctr"/>
            <a:r>
              <a:rPr lang="zh-CN" altLang="en-US" sz="4800" dirty="0" smtClean="0">
                <a:solidFill>
                  <a:srgbClr val="1A0780"/>
                </a:solidFill>
                <a:latin typeface="华文新魏" panose="02010800040101010101" pitchFamily="2" charset="-122"/>
                <a:ea typeface="华文新魏" panose="02010800040101010101" pitchFamily="2" charset="-122"/>
              </a:rPr>
              <a:t>主要</a:t>
            </a:r>
            <a:r>
              <a:rPr lang="zh-CN" altLang="en-US" sz="4800" dirty="0">
                <a:solidFill>
                  <a:srgbClr val="1A0780"/>
                </a:solidFill>
                <a:latin typeface="华文新魏" panose="02010800040101010101" pitchFamily="2" charset="-122"/>
                <a:ea typeface="华文新魏" panose="02010800040101010101" pitchFamily="2" charset="-122"/>
              </a:rPr>
              <a:t>内容</a:t>
            </a:r>
          </a:p>
        </p:txBody>
      </p:sp>
      <p:sp>
        <p:nvSpPr>
          <p:cNvPr id="5" name="页脚占位符 4"/>
          <p:cNvSpPr>
            <a:spLocks noGrp="1"/>
          </p:cNvSpPr>
          <p:nvPr>
            <p:ph type="ftr" sz="quarter" idx="11"/>
          </p:nvPr>
        </p:nvSpPr>
        <p:spPr/>
        <p:txBody>
          <a:bodyPr/>
          <a:lstStyle/>
          <a:p>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34</a:t>
            </a:fld>
            <a:endParaRPr lang="zh-CN" altLang="en-US" dirty="0"/>
          </a:p>
        </p:txBody>
      </p:sp>
      <p:sp>
        <p:nvSpPr>
          <p:cNvPr id="2" name="文本框 1"/>
          <p:cNvSpPr txBox="1"/>
          <p:nvPr/>
        </p:nvSpPr>
        <p:spPr>
          <a:xfrm>
            <a:off x="827584" y="1492910"/>
            <a:ext cx="7128792" cy="3139321"/>
          </a:xfrm>
          <a:prstGeom prst="rect">
            <a:avLst/>
          </a:prstGeom>
          <a:noFill/>
        </p:spPr>
        <p:txBody>
          <a:bodyPr wrap="square" rtlCol="0">
            <a:spAutoFit/>
          </a:bodyPr>
          <a:lstStyle/>
          <a:p>
            <a:pPr>
              <a:spcBef>
                <a:spcPts val="600"/>
              </a:spcBef>
              <a:spcAft>
                <a:spcPts val="600"/>
              </a:spcAft>
            </a:pPr>
            <a:r>
              <a:rPr lang="en-US" altLang="zh-CN" sz="2800" b="1" dirty="0" smtClean="0">
                <a:solidFill>
                  <a:srgbClr val="0000FF"/>
                </a:solidFill>
                <a:latin typeface="华文楷体" panose="02010600040101010101" pitchFamily="2" charset="-122"/>
                <a:ea typeface="华文楷体" panose="02010600040101010101" pitchFamily="2" charset="-122"/>
              </a:rPr>
              <a:t>2. </a:t>
            </a:r>
            <a:r>
              <a:rPr lang="zh-CN" altLang="en-US" sz="2800" b="1" dirty="0" smtClean="0">
                <a:solidFill>
                  <a:srgbClr val="0000FF"/>
                </a:solidFill>
                <a:latin typeface="华文楷体" panose="02010600040101010101" pitchFamily="2" charset="-122"/>
                <a:ea typeface="华文楷体" panose="02010600040101010101" pitchFamily="2" charset="-122"/>
              </a:rPr>
              <a:t>遗传算法</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2.1 </a:t>
            </a:r>
            <a:r>
              <a:rPr lang="zh-CN" altLang="en-US" sz="2400" b="1" dirty="0">
                <a:solidFill>
                  <a:srgbClr val="0000FF"/>
                </a:solidFill>
                <a:latin typeface="华文楷体" panose="02010600040101010101" pitchFamily="2" charset="-122"/>
                <a:ea typeface="华文楷体" panose="02010600040101010101" pitchFamily="2" charset="-122"/>
              </a:rPr>
              <a:t>遗传算法概述</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2.2 </a:t>
            </a:r>
            <a:r>
              <a:rPr lang="zh-CN" altLang="en-US" sz="2400" b="1" dirty="0">
                <a:solidFill>
                  <a:srgbClr val="0000FF"/>
                </a:solidFill>
                <a:latin typeface="华文楷体" panose="02010600040101010101" pitchFamily="2" charset="-122"/>
                <a:ea typeface="华文楷体" panose="02010600040101010101" pitchFamily="2" charset="-122"/>
              </a:rPr>
              <a:t>遗传学相关概念</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2.3 </a:t>
            </a:r>
            <a:r>
              <a:rPr lang="zh-CN" altLang="en-US" sz="2400" b="1" dirty="0">
                <a:solidFill>
                  <a:srgbClr val="0000FF"/>
                </a:solidFill>
                <a:latin typeface="华文楷体" panose="02010600040101010101" pitchFamily="2" charset="-122"/>
                <a:ea typeface="华文楷体" panose="02010600040101010101" pitchFamily="2" charset="-122"/>
              </a:rPr>
              <a:t>简单遗传算法</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FF0000"/>
                </a:solidFill>
                <a:latin typeface="华文楷体" panose="02010600040101010101" pitchFamily="2" charset="-122"/>
                <a:ea typeface="华文楷体" panose="02010600040101010101" pitchFamily="2" charset="-122"/>
              </a:rPr>
              <a:t>2.4 </a:t>
            </a:r>
            <a:r>
              <a:rPr lang="zh-CN" altLang="en-US" sz="2400" b="1" dirty="0">
                <a:solidFill>
                  <a:srgbClr val="FF0000"/>
                </a:solidFill>
                <a:latin typeface="华文楷体" panose="02010600040101010101" pitchFamily="2" charset="-122"/>
                <a:ea typeface="华文楷体" panose="02010600040101010101" pitchFamily="2" charset="-122"/>
              </a:rPr>
              <a:t>遗传算法应用举例</a:t>
            </a:r>
            <a:endParaRPr lang="en-US" altLang="zh-CN" sz="2400" b="1" dirty="0">
              <a:solidFill>
                <a:srgbClr val="FF0000"/>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2.5 </a:t>
            </a:r>
            <a:r>
              <a:rPr lang="zh-CN" altLang="en-US" sz="2400" b="1" dirty="0" smtClean="0">
                <a:solidFill>
                  <a:srgbClr val="0000FF"/>
                </a:solidFill>
                <a:latin typeface="华文楷体" panose="02010600040101010101" pitchFamily="2" charset="-122"/>
                <a:ea typeface="华文楷体" panose="02010600040101010101" pitchFamily="2" charset="-122"/>
              </a:rPr>
              <a:t>遗传算法的设计与实现</a:t>
            </a:r>
            <a:endParaRPr lang="en-US" altLang="zh-CN" sz="2400" b="1" dirty="0" smtClean="0">
              <a:solidFill>
                <a:srgbClr val="0000FF"/>
              </a:solidFill>
              <a:latin typeface="华文楷体" panose="02010600040101010101" pitchFamily="2" charset="-122"/>
              <a:ea typeface="华文楷体" panose="0201060004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35</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Text Box 3"/>
          <p:cNvSpPr txBox="1">
            <a:spLocks noChangeArrowheads="1"/>
          </p:cNvSpPr>
          <p:nvPr/>
        </p:nvSpPr>
        <p:spPr bwMode="auto">
          <a:xfrm>
            <a:off x="467544" y="837481"/>
            <a:ext cx="8136904" cy="1052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例</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利用</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遗传算法求解区间［</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0,31</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］上的二次函数</a:t>
            </a:r>
            <a:r>
              <a:rPr lang="en-US" altLang="zh-CN" sz="2400" b="1" i="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y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30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的最大值。</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p>
        </p:txBody>
      </p:sp>
      <p:grpSp>
        <p:nvGrpSpPr>
          <p:cNvPr id="11" name="Group 4"/>
          <p:cNvGrpSpPr/>
          <p:nvPr/>
        </p:nvGrpSpPr>
        <p:grpSpPr bwMode="auto">
          <a:xfrm>
            <a:off x="2699792" y="2249405"/>
            <a:ext cx="3959225" cy="2549525"/>
            <a:chOff x="2381" y="1661"/>
            <a:chExt cx="2494" cy="1606"/>
          </a:xfrm>
        </p:grpSpPr>
        <p:sp>
          <p:nvSpPr>
            <p:cNvPr id="12" name="Text Box 5"/>
            <p:cNvSpPr txBox="1">
              <a:spLocks noChangeArrowheads="1"/>
            </p:cNvSpPr>
            <p:nvPr/>
          </p:nvSpPr>
          <p:spPr bwMode="auto">
            <a:xfrm>
              <a:off x="3606" y="2024"/>
              <a:ext cx="49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ea typeface="楷体_GB2312" pitchFamily="49" charset="-122"/>
                </a:rPr>
                <a:t>y</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x</a:t>
              </a:r>
              <a:r>
                <a:rPr lang="en-US" altLang="zh-CN" sz="2400" baseline="30000">
                  <a:latin typeface="Times New Roman" panose="02020603050405020304" pitchFamily="18" charset="0"/>
                  <a:ea typeface="楷体_GB2312" pitchFamily="49" charset="-122"/>
                </a:rPr>
                <a:t>2</a:t>
              </a:r>
            </a:p>
          </p:txBody>
        </p:sp>
        <p:sp>
          <p:nvSpPr>
            <p:cNvPr id="13" name="Line 6"/>
            <p:cNvSpPr>
              <a:spLocks noChangeShapeType="1"/>
            </p:cNvSpPr>
            <p:nvPr/>
          </p:nvSpPr>
          <p:spPr bwMode="auto">
            <a:xfrm flipV="1">
              <a:off x="2381" y="2988"/>
              <a:ext cx="2267" cy="0"/>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3967" y="2998"/>
              <a:ext cx="9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ea typeface="楷体_GB2312" pitchFamily="49" charset="-122"/>
                </a:rPr>
                <a:t>  </a:t>
              </a:r>
              <a:r>
                <a:rPr lang="en-US" altLang="zh-CN" sz="2000">
                  <a:latin typeface="Times New Roman" panose="02020603050405020304" pitchFamily="18" charset="0"/>
                  <a:ea typeface="楷体_GB2312" pitchFamily="49" charset="-122"/>
                </a:rPr>
                <a:t>31</a:t>
              </a:r>
              <a:r>
                <a:rPr lang="en-US" altLang="zh-CN" sz="2400">
                  <a:latin typeface="Arial" panose="020B0604020202020204" pitchFamily="34" charset="0"/>
                  <a:ea typeface="楷体_GB2312" pitchFamily="49" charset="-122"/>
                </a:rPr>
                <a:t>       </a:t>
              </a:r>
              <a:r>
                <a:rPr lang="en-US" altLang="zh-CN" sz="2400" i="1">
                  <a:latin typeface="Times New Roman" panose="02020603050405020304" pitchFamily="18" charset="0"/>
                  <a:ea typeface="楷体_GB2312" pitchFamily="49" charset="-122"/>
                </a:rPr>
                <a:t> </a:t>
              </a:r>
              <a:r>
                <a:rPr lang="en-US" altLang="zh-CN" sz="2000" i="1">
                  <a:latin typeface="Times New Roman" panose="02020603050405020304" pitchFamily="18" charset="0"/>
                  <a:ea typeface="楷体_GB2312" pitchFamily="49" charset="-122"/>
                </a:rPr>
                <a:t>X</a:t>
              </a:r>
            </a:p>
          </p:txBody>
        </p:sp>
        <p:sp>
          <p:nvSpPr>
            <p:cNvPr id="17" name="Text Box 8"/>
            <p:cNvSpPr txBox="1">
              <a:spLocks noChangeArrowheads="1"/>
            </p:cNvSpPr>
            <p:nvPr/>
          </p:nvSpPr>
          <p:spPr bwMode="auto">
            <a:xfrm>
              <a:off x="2426" y="1665"/>
              <a:ext cx="18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000" i="1">
                  <a:latin typeface="Times New Roman" panose="02020603050405020304" pitchFamily="18" charset="0"/>
                  <a:ea typeface="楷体_GB2312" pitchFamily="49" charset="-122"/>
                </a:rPr>
                <a:t>Y</a:t>
              </a:r>
            </a:p>
          </p:txBody>
        </p:sp>
        <p:sp>
          <p:nvSpPr>
            <p:cNvPr id="18" name="Line 9"/>
            <p:cNvSpPr>
              <a:spLocks noChangeShapeType="1"/>
            </p:cNvSpPr>
            <p:nvPr/>
          </p:nvSpPr>
          <p:spPr bwMode="auto">
            <a:xfrm flipV="1">
              <a:off x="2653" y="1680"/>
              <a:ext cx="0" cy="1587"/>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Arc 10"/>
            <p:cNvSpPr/>
            <p:nvPr/>
          </p:nvSpPr>
          <p:spPr bwMode="auto">
            <a:xfrm flipV="1">
              <a:off x="2653" y="1661"/>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28575">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Line 11"/>
            <p:cNvSpPr>
              <a:spLocks noChangeShapeType="1"/>
            </p:cNvSpPr>
            <p:nvPr/>
          </p:nvSpPr>
          <p:spPr bwMode="auto">
            <a:xfrm>
              <a:off x="4195" y="1979"/>
              <a:ext cx="0" cy="997"/>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36</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5" name="Rectangle 2"/>
          <p:cNvSpPr txBox="1">
            <a:spLocks noChangeArrowheads="1"/>
          </p:cNvSpPr>
          <p:nvPr/>
        </p:nvSpPr>
        <p:spPr>
          <a:xfrm>
            <a:off x="739775" y="1988840"/>
            <a:ext cx="7775575" cy="3352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kumimoji="1" lang="zh-CN" altLang="en-US" b="1" dirty="0" smtClean="0">
                <a:solidFill>
                  <a:srgbClr val="FF0000"/>
                </a:solidFill>
              </a:rPr>
              <a:t>例题分析：</a:t>
            </a:r>
          </a:p>
          <a:p>
            <a:pPr marL="252095" indent="0">
              <a:lnSpc>
                <a:spcPct val="120000"/>
              </a:lnSpc>
              <a:buFont typeface="Wingdings" panose="05000000000000000000" pitchFamily="2" charset="2"/>
              <a:buNone/>
            </a:pP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原问题可转化为在区间［</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0, 31</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］中搜索能使</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取最大值的点</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的问题。那么，［</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0, 31</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中的点</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就是个体</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函数值</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f(x)</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恰好就可以作为</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的适应度，区间［</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0, 31</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］就是一个</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空间 。</a:t>
            </a:r>
            <a:endPar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marL="252095" indent="0">
              <a:lnSpc>
                <a:spcPct val="120000"/>
              </a:lnSpc>
              <a:buFont typeface="Wingdings" panose="05000000000000000000" pitchFamily="2" charset="2"/>
              <a:buNone/>
            </a:pPr>
            <a:r>
              <a:rPr kumimoji="1" lang="zh-CN" altLang="en-US"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这样</a:t>
            </a:r>
            <a:r>
              <a:rPr kumimoji="1" lang="en-US" altLang="zh-CN"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只要能给出个体</a:t>
            </a:r>
            <a:r>
              <a:rPr kumimoji="1" lang="en-US" altLang="zh-CN"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zh-CN" altLang="en-US"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的适当染色体编码</a:t>
            </a:r>
            <a:r>
              <a:rPr kumimoji="1" lang="en-US" altLang="zh-CN"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该问题就可以用遗传算法来解决。</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37</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4"/>
          <p:cNvSpPr txBox="1">
            <a:spLocks noChangeArrowheads="1"/>
          </p:cNvSpPr>
          <p:nvPr/>
        </p:nvSpPr>
        <p:spPr bwMode="auto">
          <a:xfrm>
            <a:off x="323528" y="1484784"/>
            <a:ext cx="8763000" cy="153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ts val="600"/>
              </a:spcBef>
              <a:buClrTx/>
              <a:buSzTx/>
              <a:buFontTx/>
              <a:buNone/>
            </a:pPr>
            <a:r>
              <a:rPr lang="zh-CN" altLang="en-US" sz="2800" u="sng" dirty="0">
                <a:solidFill>
                  <a:srgbClr val="FF0000"/>
                </a:solidFill>
                <a:latin typeface="Times New Roman" panose="02020603050405020304" pitchFamily="18" charset="0"/>
                <a:ea typeface="楷体_GB2312" pitchFamily="49" charset="-122"/>
              </a:rPr>
              <a:t>编码和</a:t>
            </a:r>
            <a:r>
              <a:rPr lang="zh-CN" altLang="en-US" sz="2800" u="sng" dirty="0" smtClean="0">
                <a:solidFill>
                  <a:srgbClr val="FF0000"/>
                </a:solidFill>
                <a:latin typeface="Times New Roman" panose="02020603050405020304" pitchFamily="18" charset="0"/>
                <a:ea typeface="楷体_GB2312" pitchFamily="49" charset="-122"/>
              </a:rPr>
              <a:t>解码</a:t>
            </a:r>
            <a:endParaRPr lang="en-US" altLang="zh-CN" sz="2800" b="1" u="sng" dirty="0" smtClean="0">
              <a:solidFill>
                <a:srgbClr val="FF0000"/>
              </a:solidFill>
              <a:latin typeface="Times New Roman" panose="02020603050405020304" pitchFamily="18" charset="0"/>
              <a:ea typeface="楷体_GB2312" pitchFamily="49" charset="-122"/>
            </a:endParaRPr>
          </a:p>
          <a:p>
            <a:pPr eaLnBrk="1" hangingPunct="1">
              <a:spcBef>
                <a:spcPts val="600"/>
              </a:spcBef>
              <a:buClrTx/>
              <a:buSzTx/>
              <a:buFontTx/>
              <a:buNone/>
            </a:pPr>
            <a:r>
              <a:rPr lang="zh-CN" altLang="en-US" sz="2800" b="1" u="sng" dirty="0" smtClean="0">
                <a:solidFill>
                  <a:srgbClr val="FF0000"/>
                </a:solidFill>
                <a:latin typeface="Times New Roman" panose="02020603050405020304" pitchFamily="18" charset="0"/>
                <a:ea typeface="楷体_GB2312" pitchFamily="49" charset="-122"/>
              </a:rPr>
              <a:t>编码</a:t>
            </a:r>
            <a:r>
              <a:rPr lang="en-US" altLang="zh-CN" sz="2800" b="1" u="sng" dirty="0">
                <a:solidFill>
                  <a:srgbClr val="FF0000"/>
                </a:solidFill>
                <a:latin typeface="Times New Roman" panose="02020603050405020304" pitchFamily="18" charset="0"/>
                <a:ea typeface="楷体_GB2312" pitchFamily="49" charset="-122"/>
              </a:rPr>
              <a:t>: </a:t>
            </a:r>
            <a:r>
              <a:rPr lang="zh-CN" altLang="en-US" sz="2800" b="1" u="sng" dirty="0">
                <a:latin typeface="Times New Roman" panose="02020603050405020304" pitchFamily="18" charset="0"/>
                <a:ea typeface="楷体_GB2312" pitchFamily="49" charset="-122"/>
              </a:rPr>
              <a:t>把原问题的可行解转化为个体符号字符串的方法</a:t>
            </a:r>
          </a:p>
          <a:p>
            <a:pPr eaLnBrk="1" hangingPunct="1">
              <a:spcBef>
                <a:spcPts val="600"/>
              </a:spcBef>
              <a:buClrTx/>
              <a:buSzTx/>
              <a:buFontTx/>
              <a:buNone/>
            </a:pPr>
            <a:r>
              <a:rPr lang="zh-CN" altLang="en-US" sz="2800" b="1" u="sng" dirty="0">
                <a:solidFill>
                  <a:srgbClr val="FF0000"/>
                </a:solidFill>
                <a:latin typeface="Times New Roman" panose="02020603050405020304" pitchFamily="18" charset="0"/>
                <a:ea typeface="楷体_GB2312" pitchFamily="49" charset="-122"/>
              </a:rPr>
              <a:t>解码</a:t>
            </a:r>
            <a:r>
              <a:rPr lang="en-US" altLang="zh-CN" sz="2800" b="1" u="sng" dirty="0">
                <a:solidFill>
                  <a:srgbClr val="FF0000"/>
                </a:solidFill>
                <a:latin typeface="Times New Roman" panose="02020603050405020304" pitchFamily="18" charset="0"/>
                <a:ea typeface="楷体_GB2312" pitchFamily="49" charset="-122"/>
              </a:rPr>
              <a:t>: </a:t>
            </a:r>
            <a:r>
              <a:rPr lang="zh-CN" altLang="en-US" sz="2800" b="1" u="sng" dirty="0">
                <a:latin typeface="Times New Roman" panose="02020603050405020304" pitchFamily="18" charset="0"/>
                <a:ea typeface="楷体_GB2312" pitchFamily="49" charset="-122"/>
              </a:rPr>
              <a:t>是编码的逆运算。</a:t>
            </a:r>
          </a:p>
        </p:txBody>
      </p:sp>
      <p:sp>
        <p:nvSpPr>
          <p:cNvPr id="9" name="Text Box 3"/>
          <p:cNvSpPr txBox="1">
            <a:spLocks noChangeArrowheads="1"/>
          </p:cNvSpPr>
          <p:nvPr/>
        </p:nvSpPr>
        <p:spPr bwMode="auto">
          <a:xfrm>
            <a:off x="323528" y="4566072"/>
            <a:ext cx="23177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800">
                <a:solidFill>
                  <a:srgbClr val="0000FF"/>
                </a:solidFill>
                <a:latin typeface="Times New Roman" panose="02020603050405020304" pitchFamily="18" charset="0"/>
                <a:ea typeface="楷体_GB2312" pitchFamily="49" charset="-122"/>
              </a:rPr>
              <a:t>二进制编码：</a:t>
            </a:r>
          </a:p>
        </p:txBody>
      </p:sp>
      <p:graphicFrame>
        <p:nvGraphicFramePr>
          <p:cNvPr id="10" name="Object 7"/>
          <p:cNvGraphicFramePr>
            <a:graphicFrameLocks noChangeAspect="1"/>
          </p:cNvGraphicFramePr>
          <p:nvPr/>
        </p:nvGraphicFramePr>
        <p:xfrm>
          <a:off x="2461890" y="4593059"/>
          <a:ext cx="3887788" cy="461963"/>
        </p:xfrm>
        <a:graphic>
          <a:graphicData uri="http://schemas.openxmlformats.org/presentationml/2006/ole">
            <p:oleObj spid="_x0000_s52225" name="Equation" r:id="rId3" imgW="41148000" imgH="48768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38</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129480" y="476672"/>
            <a:ext cx="8763000" cy="5780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lnSpc>
                <a:spcPct val="120000"/>
              </a:lnSpc>
              <a:spcBef>
                <a:spcPct val="10000"/>
              </a:spcBef>
              <a:buClrTx/>
              <a:buSzTx/>
              <a:buFontTx/>
              <a:buNone/>
            </a:pPr>
            <a:r>
              <a:rPr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设定种群规模</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编码染色体，产生初始种群。</a:t>
            </a:r>
          </a:p>
          <a:p>
            <a:pPr algn="just" eaLnBrk="1" hangingPunct="1">
              <a:lnSpc>
                <a:spcPct val="120000"/>
              </a:lnSpc>
              <a:spcBef>
                <a:spcPct val="10000"/>
              </a:spcBef>
              <a:buClrTx/>
              <a:buSzTx/>
              <a:buFontTx/>
              <a:buNone/>
            </a:pP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将种群规模设定为</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位二进制数编码染色体；取下列个体组成初始种群</a:t>
            </a:r>
            <a:r>
              <a:rPr lang="en-US" altLang="zh-CN" sz="2400"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i="1" baseline="-25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p>
          <a:p>
            <a:pPr algn="just" eaLnBrk="1" hangingPunct="1">
              <a:lnSpc>
                <a:spcPct val="120000"/>
              </a:lnSpc>
              <a:spcBef>
                <a:spcPct val="20000"/>
              </a:spcBef>
              <a:buClrTx/>
              <a:buSzTx/>
              <a:buFontTx/>
              <a:buNone/>
            </a:pPr>
            <a:r>
              <a:rPr lang="en-US" altLang="zh-CN" sz="2800"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s</a:t>
            </a:r>
            <a:r>
              <a:rPr lang="en-US" altLang="zh-CN" sz="2800" baseline="-25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13 (01101),  </a:t>
            </a:r>
            <a:r>
              <a:rPr lang="en-US" altLang="zh-CN" sz="2800"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aseline="-25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24 (11000)</a:t>
            </a:r>
          </a:p>
          <a:p>
            <a:pPr algn="just" eaLnBrk="1" hangingPunct="1">
              <a:lnSpc>
                <a:spcPct val="120000"/>
              </a:lnSpc>
              <a:spcBef>
                <a:spcPct val="20000"/>
              </a:spcBef>
              <a:buClrTx/>
              <a:buSzTx/>
              <a:buFontTx/>
              <a:buNone/>
            </a:pPr>
            <a:r>
              <a:rPr lang="en-US" altLang="zh-CN" sz="2800"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s</a:t>
            </a:r>
            <a:r>
              <a:rPr lang="en-US" altLang="zh-CN" sz="2800" baseline="-25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8 (01000),    </a:t>
            </a:r>
            <a:r>
              <a:rPr lang="en-US" altLang="zh-CN" sz="2800"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aseline="-25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19 (10011) </a:t>
            </a:r>
          </a:p>
          <a:p>
            <a:pPr algn="just" eaLnBrk="1" hangingPunct="1">
              <a:lnSpc>
                <a:spcPct val="120000"/>
              </a:lnSpc>
              <a:spcBef>
                <a:spcPct val="20000"/>
              </a:spcBef>
              <a:buClrTx/>
              <a:buSzTx/>
              <a:buFontTx/>
              <a:buNone/>
            </a:pP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just" eaLnBrk="1" hangingPunct="1">
              <a:lnSpc>
                <a:spcPct val="120000"/>
              </a:lnSpc>
              <a:spcBef>
                <a:spcPct val="20000"/>
              </a:spcBef>
              <a:buClrTx/>
              <a:buSzTx/>
              <a:buFontTx/>
              <a:buNone/>
            </a:pPr>
            <a:r>
              <a:rPr lang="en-US" altLang="zh-CN" sz="2400" b="1" dirty="0" smtClean="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24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定义适应度函数</a:t>
            </a:r>
            <a:r>
              <a:rPr lang="en-US" altLang="zh-CN" sz="24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a:t>
            </a:r>
          </a:p>
          <a:p>
            <a:pPr algn="just" eaLnBrk="1" hangingPunct="1">
              <a:lnSpc>
                <a:spcPct val="120000"/>
              </a:lnSpc>
              <a:spcBef>
                <a:spcPct val="20000"/>
              </a:spcBef>
              <a:buClrTx/>
              <a:buSzTx/>
              <a:buFontTx/>
              <a:buNone/>
            </a:pPr>
            <a:r>
              <a:rPr lang="en-US" altLang="zh-CN" sz="28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取适应度函数：</a:t>
            </a:r>
            <a:r>
              <a:rPr lang="en-US" altLang="zh-CN" sz="2800" b="1" i="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f </a:t>
            </a:r>
            <a:r>
              <a:rPr lang="en-US" altLang="zh-CN" sz="28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30000"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a:solidFill>
                  <a:srgbClr val="9954CC"/>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800" b="1" dirty="0" smtClean="0">
              <a:solidFill>
                <a:srgbClr val="9954CC"/>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spcBef>
                <a:spcPct val="20000"/>
              </a:spcBef>
              <a:buClrTx/>
              <a:buSzTx/>
              <a:buNone/>
            </a:pP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spcBef>
                <a:spcPct val="20000"/>
              </a:spcBef>
              <a:buClrTx/>
              <a:buSzTx/>
              <a:buNone/>
            </a:pP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计算各代种群中的各个体的适应度</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并对其染色体进行遗传操作</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直到适应度最高的个体</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11111</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出现为止。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39</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2"/>
          <p:cNvSpPr txBox="1">
            <a:spLocks noChangeArrowheads="1"/>
          </p:cNvSpPr>
          <p:nvPr/>
        </p:nvSpPr>
        <p:spPr bwMode="auto">
          <a:xfrm>
            <a:off x="882650" y="1325892"/>
            <a:ext cx="7632700" cy="410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548005"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09728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13716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0" indent="0" algn="just">
              <a:lnSpc>
                <a:spcPct val="120000"/>
              </a:lnSpc>
              <a:spcBef>
                <a:spcPct val="20000"/>
              </a:spcBef>
              <a:buClrTx/>
              <a:buSzTx/>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首先计算种群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中各个</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体</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的适应度</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 (</a:t>
            </a:r>
            <a:r>
              <a:rPr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i="1" baseline="-250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buFont typeface="Wingdings" panose="05000000000000000000" pitchFamily="2" charset="2"/>
              <a:buNone/>
            </a:pPr>
            <a:r>
              <a:rPr lang="zh-CN" altLang="en-US" sz="2400" i="1" dirty="0"/>
              <a:t>              </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13(01101),    </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24(11000)</a:t>
            </a:r>
            <a:r>
              <a:rPr lang="en-US" altLang="zh-CN" sz="2400" i="1" dirty="0">
                <a:latin typeface="Times New Roman" panose="02020603050405020304" pitchFamily="18" charset="0"/>
              </a:rPr>
              <a:t>                      </a:t>
            </a:r>
          </a:p>
          <a:p>
            <a:pPr>
              <a:lnSpc>
                <a:spcPct val="90000"/>
              </a:lnSpc>
              <a:buFont typeface="Wingdings" panose="05000000000000000000" pitchFamily="2" charset="2"/>
              <a:buNone/>
            </a:pPr>
            <a:r>
              <a:rPr lang="en-US" altLang="zh-CN" sz="2400" i="1" dirty="0">
                <a:latin typeface="Times New Roman" panose="02020603050405020304" pitchFamily="18" charset="0"/>
              </a:rPr>
              <a:t>            </a:t>
            </a:r>
            <a:r>
              <a:rPr lang="en-US" altLang="zh-CN" sz="2400" i="1" dirty="0" smtClean="0">
                <a:latin typeface="Times New Roman" panose="02020603050405020304" pitchFamily="18" charset="0"/>
              </a:rPr>
              <a:t> s</a:t>
            </a:r>
            <a:r>
              <a:rPr lang="en-US" altLang="zh-CN" sz="2400" baseline="-25000" dirty="0" smtClean="0">
                <a:latin typeface="Times New Roman" panose="02020603050405020304" pitchFamily="18" charset="0"/>
              </a:rPr>
              <a:t>3</a:t>
            </a:r>
            <a:r>
              <a:rPr lang="en-US" altLang="zh-CN" sz="2400" dirty="0">
                <a:latin typeface="Times New Roman" panose="02020603050405020304" pitchFamily="18" charset="0"/>
              </a:rPr>
              <a:t>= 8(01000),   </a:t>
            </a:r>
            <a:r>
              <a:rPr lang="en-US" altLang="zh-CN" sz="2400" dirty="0" smtClean="0">
                <a:latin typeface="Times New Roman" panose="02020603050405020304" pitchFamily="18" charset="0"/>
              </a:rPr>
              <a:t>   </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19(10011</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lgn="just">
              <a:lnSpc>
                <a:spcPct val="120000"/>
              </a:lnSpc>
              <a:spcBef>
                <a:spcPct val="20000"/>
              </a:spcBef>
              <a:buClrTx/>
              <a:buSzTx/>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容易求得</a:t>
            </a:r>
          </a:p>
          <a:p>
            <a:pPr>
              <a:lnSpc>
                <a:spcPct val="90000"/>
              </a:lnSpc>
              <a:buFont typeface="Wingdings" panose="05000000000000000000" pitchFamily="2" charset="2"/>
              <a:buNone/>
            </a:pPr>
            <a:r>
              <a:rPr lang="zh-CN" altLang="en-US" sz="2400" i="1" dirty="0">
                <a:latin typeface="Times New Roman" panose="02020603050405020304" pitchFamily="18" charset="0"/>
              </a:rPr>
              <a:t>                       </a:t>
            </a: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a:t>
            </a:r>
            <a:r>
              <a:rPr lang="en-US" altLang="zh-CN" sz="2400" i="1" dirty="0">
                <a:latin typeface="Times New Roman" panose="02020603050405020304" pitchFamily="18" charset="0"/>
              </a:rPr>
              <a:t>f</a:t>
            </a:r>
            <a:r>
              <a:rPr lang="en-US" altLang="zh-CN" sz="2400" dirty="0">
                <a:latin typeface="Times New Roman" panose="02020603050405020304" pitchFamily="18" charset="0"/>
              </a:rPr>
              <a:t>(13) = 13</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 169</a:t>
            </a:r>
          </a:p>
          <a:p>
            <a:pPr>
              <a:lnSpc>
                <a:spcPct val="90000"/>
              </a:lnSpc>
              <a:buFont typeface="Wingdings" panose="05000000000000000000" pitchFamily="2" charset="2"/>
              <a:buNone/>
            </a:pPr>
            <a:r>
              <a:rPr lang="en-US" altLang="zh-CN" sz="2400" i="1" dirty="0">
                <a:latin typeface="Times New Roman" panose="02020603050405020304" pitchFamily="18" charset="0"/>
              </a:rPr>
              <a:t>                       f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a:t>
            </a:r>
            <a:r>
              <a:rPr lang="en-US" altLang="zh-CN" sz="2400" i="1" dirty="0">
                <a:latin typeface="Times New Roman" panose="02020603050405020304" pitchFamily="18" charset="0"/>
              </a:rPr>
              <a:t>f</a:t>
            </a:r>
            <a:r>
              <a:rPr lang="en-US" altLang="zh-CN" sz="2400" dirty="0">
                <a:latin typeface="Times New Roman" panose="02020603050405020304" pitchFamily="18" charset="0"/>
              </a:rPr>
              <a:t>(24) = 24</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 576</a:t>
            </a:r>
          </a:p>
          <a:p>
            <a:pPr>
              <a:lnSpc>
                <a:spcPct val="90000"/>
              </a:lnSpc>
              <a:buFont typeface="Wingdings" panose="05000000000000000000" pitchFamily="2" charset="2"/>
              <a:buNone/>
            </a:pPr>
            <a:r>
              <a:rPr lang="en-US" altLang="zh-CN" sz="2400" i="1" dirty="0">
                <a:latin typeface="Times New Roman" panose="02020603050405020304" pitchFamily="18" charset="0"/>
              </a:rPr>
              <a:t>                       f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 </a:t>
            </a:r>
            <a:r>
              <a:rPr lang="en-US" altLang="zh-CN" sz="2400" i="1" dirty="0">
                <a:latin typeface="Times New Roman" panose="02020603050405020304" pitchFamily="18" charset="0"/>
              </a:rPr>
              <a:t>f</a:t>
            </a:r>
            <a:r>
              <a:rPr lang="en-US" altLang="zh-CN" sz="2400" dirty="0">
                <a:latin typeface="Times New Roman" panose="02020603050405020304" pitchFamily="18" charset="0"/>
              </a:rPr>
              <a:t>(8) = 8</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 64</a:t>
            </a:r>
          </a:p>
          <a:p>
            <a:pPr>
              <a:lnSpc>
                <a:spcPct val="90000"/>
              </a:lnSpc>
              <a:buFont typeface="Wingdings" panose="05000000000000000000" pitchFamily="2" charset="2"/>
              <a:buNone/>
            </a:pPr>
            <a:r>
              <a:rPr lang="en-US" altLang="zh-CN" sz="2400" i="1" dirty="0">
                <a:latin typeface="Times New Roman" panose="02020603050405020304" pitchFamily="18" charset="0"/>
              </a:rPr>
              <a:t>                       f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 </a:t>
            </a:r>
            <a:r>
              <a:rPr lang="en-US" altLang="zh-CN" sz="2400" i="1" dirty="0">
                <a:latin typeface="Times New Roman" panose="02020603050405020304" pitchFamily="18" charset="0"/>
              </a:rPr>
              <a:t>f</a:t>
            </a:r>
            <a:r>
              <a:rPr lang="en-US" altLang="zh-CN" sz="2400" dirty="0">
                <a:latin typeface="Times New Roman" panose="02020603050405020304" pitchFamily="18" charset="0"/>
              </a:rPr>
              <a:t>(19) = 19</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 361</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2.1.1 </a:t>
            </a:r>
            <a:r>
              <a:rPr lang="zh-CN" altLang="en-US" sz="2400" b="1" dirty="0" smtClean="0">
                <a:solidFill>
                  <a:srgbClr val="1A0780"/>
                </a:solidFill>
                <a:latin typeface="华文楷体" panose="02010600040101010101" pitchFamily="2" charset="-122"/>
                <a:ea typeface="华文楷体" panose="02010600040101010101" pitchFamily="2" charset="-122"/>
              </a:rPr>
              <a:t>几种优化方法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1" name="Rectangle 273"/>
          <p:cNvSpPr>
            <a:spLocks noChangeArrowheads="1"/>
          </p:cNvSpPr>
          <p:nvPr/>
        </p:nvSpPr>
        <p:spPr bwMode="auto">
          <a:xfrm>
            <a:off x="467995" y="1268750"/>
            <a:ext cx="8305800" cy="5262245"/>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a:spAutoFit/>
          </a:bodyPr>
          <a:lstStyle>
            <a:lvl1pPr indent="3048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传统的优化方法（局部优化）</a:t>
            </a:r>
          </a:p>
          <a:p>
            <a:pPr algn="just">
              <a:spcBef>
                <a:spcPct val="0"/>
              </a:spcBef>
              <a:buClrTx/>
              <a:buSzTx/>
              <a:buFontTx/>
              <a:buNone/>
            </a:pPr>
            <a:r>
              <a:rPr lang="zh-CN" altLang="en-US" sz="2400" b="1" dirty="0" smtClean="0">
                <a:latin typeface="Times New Roman" panose="02020603050405020304" pitchFamily="18" charset="0"/>
                <a:ea typeface="楷体_GB2312" pitchFamily="49" charset="-122"/>
                <a:cs typeface="Times New Roman" panose="02020603050405020304" pitchFamily="18" charset="0"/>
              </a:rPr>
              <a:t>共轭梯度法</a:t>
            </a:r>
            <a:r>
              <a:rPr lang="zh-CN" altLang="en-US" sz="2400" b="1" dirty="0">
                <a:latin typeface="Times New Roman" panose="02020603050405020304" pitchFamily="18" charset="0"/>
                <a:ea typeface="楷体_GB2312" pitchFamily="49" charset="-122"/>
                <a:cs typeface="Times New Roman" panose="02020603050405020304" pitchFamily="18" charset="0"/>
              </a:rPr>
              <a:t>、拟牛顿法、单纯形</a:t>
            </a:r>
            <a:r>
              <a:rPr lang="zh-CN" altLang="en-US" sz="2400" b="1" dirty="0" smtClean="0">
                <a:latin typeface="Times New Roman" panose="02020603050405020304" pitchFamily="18" charset="0"/>
                <a:ea typeface="楷体_GB2312" pitchFamily="49" charset="-122"/>
                <a:cs typeface="Times New Roman" panose="02020603050405020304" pitchFamily="18" charset="0"/>
              </a:rPr>
              <a:t>方法</a:t>
            </a:r>
            <a:endParaRPr lang="en-US" altLang="zh-CN" sz="2400" b="1" dirty="0" smtClean="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en-US" altLang="zh-CN"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en-US" altLang="zh-CN" sz="2400" b="1" dirty="0" smtClean="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en-US" altLang="zh-CN"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全局优化方法（智能优化算法</a:t>
            </a:r>
            <a:r>
              <a:rPr lang="zh-CN" altLang="en-US"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pPr algn="just">
              <a:spcBef>
                <a:spcPct val="0"/>
              </a:spcBef>
              <a:buClrTx/>
              <a:buSzTx/>
              <a:buFontTx/>
              <a:buNone/>
            </a:pPr>
            <a:r>
              <a:rPr lang="zh-CN" altLang="en-US" sz="2400" b="1" dirty="0" smtClean="0">
                <a:latin typeface="Times New Roman" panose="02020603050405020304" pitchFamily="18" charset="0"/>
                <a:ea typeface="楷体_GB2312" pitchFamily="49" charset="-122"/>
                <a:cs typeface="Times New Roman" panose="02020603050405020304" pitchFamily="18" charset="0"/>
              </a:rPr>
              <a:t>漫步</a:t>
            </a:r>
            <a:r>
              <a:rPr lang="zh-CN" altLang="en-US" sz="2400" b="1" dirty="0">
                <a:latin typeface="Times New Roman" panose="02020603050405020304" pitchFamily="18" charset="0"/>
                <a:ea typeface="楷体_GB2312" pitchFamily="49" charset="-122"/>
                <a:cs typeface="Times New Roman" panose="02020603050405020304" pitchFamily="18" charset="0"/>
              </a:rPr>
              <a:t>法（</a:t>
            </a:r>
            <a:r>
              <a:rPr lang="en-US" altLang="zh-CN" sz="2400" b="1" dirty="0">
                <a:latin typeface="Times New Roman" panose="02020603050405020304" pitchFamily="18" charset="0"/>
                <a:ea typeface="楷体_GB2312" pitchFamily="49" charset="-122"/>
                <a:cs typeface="Times New Roman" panose="02020603050405020304" pitchFamily="18" charset="0"/>
              </a:rPr>
              <a:t>Random Walk</a:t>
            </a:r>
            <a:r>
              <a:rPr lang="zh-CN" altLang="en-US" sz="2400" b="1" dirty="0">
                <a:latin typeface="Times New Roman" panose="02020603050405020304" pitchFamily="18" charset="0"/>
                <a:ea typeface="楷体_GB2312" pitchFamily="49" charset="-122"/>
                <a:cs typeface="Times New Roman" panose="02020603050405020304" pitchFamily="18" charset="0"/>
              </a:rPr>
              <a:t>）、模拟退火法</a:t>
            </a:r>
            <a:r>
              <a:rPr lang="zh-CN" altLang="en-US" sz="2400" b="1" dirty="0" smtClean="0">
                <a:latin typeface="Times New Roman" panose="02020603050405020304" pitchFamily="18" charset="0"/>
                <a:ea typeface="楷体_GB2312" pitchFamily="49" charset="-122"/>
                <a:cs typeface="Times New Roman" panose="02020603050405020304" pitchFamily="18" charset="0"/>
              </a:rPr>
              <a:t>、</a:t>
            </a:r>
            <a:r>
              <a:rPr lang="zh-CN" altLang="en-US" sz="2400" b="1" dirty="0" smtClean="0">
                <a:solidFill>
                  <a:srgbClr val="0000FF"/>
                </a:solidFill>
                <a:latin typeface="Times New Roman" panose="02020603050405020304" pitchFamily="18" charset="0"/>
                <a:ea typeface="楷体_GB2312" pitchFamily="49" charset="-122"/>
                <a:cs typeface="Times New Roman" panose="02020603050405020304" pitchFamily="18" charset="0"/>
              </a:rPr>
              <a:t>遗传算法</a:t>
            </a:r>
            <a:r>
              <a:rPr lang="en-US" altLang="zh-CN" sz="2400" b="1" dirty="0" smtClean="0">
                <a:solidFill>
                  <a:srgbClr val="0000FF"/>
                </a:solidFill>
                <a:latin typeface="Times New Roman" panose="02020603050405020304" pitchFamily="18" charset="0"/>
                <a:ea typeface="楷体_GB2312" pitchFamily="49" charset="-122"/>
                <a:cs typeface="Times New Roman" panose="02020603050405020304" pitchFamily="18" charset="0"/>
              </a:rPr>
              <a:t>GA</a:t>
            </a:r>
            <a:r>
              <a:rPr lang="zh-CN" altLang="en-US" sz="2400" b="1" dirty="0" smtClean="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0000FF"/>
                </a:solidFill>
                <a:latin typeface="Times New Roman" panose="02020603050405020304" pitchFamily="18" charset="0"/>
                <a:ea typeface="楷体_GB2312" pitchFamily="49" charset="-122"/>
                <a:cs typeface="Times New Roman" panose="02020603050405020304" pitchFamily="18" charset="0"/>
              </a:rPr>
              <a:t>Generic </a:t>
            </a:r>
            <a:r>
              <a:rPr lang="en-US" altLang="zh-CN" sz="2400" b="1" dirty="0" err="1" smtClean="0">
                <a:solidFill>
                  <a:srgbClr val="0000FF"/>
                </a:solidFill>
                <a:latin typeface="Times New Roman" panose="02020603050405020304" pitchFamily="18" charset="0"/>
                <a:ea typeface="楷体_GB2312" pitchFamily="49" charset="-122"/>
                <a:cs typeface="Times New Roman" panose="02020603050405020304" pitchFamily="18" charset="0"/>
              </a:rPr>
              <a:t>Alogrithm</a:t>
            </a:r>
            <a:r>
              <a:rPr lang="zh-CN" altLang="en-US" sz="2400" b="1" dirty="0" smtClean="0">
                <a:solidFill>
                  <a:srgbClr val="0000FF"/>
                </a:solidFill>
                <a:latin typeface="Times New Roman" panose="02020603050405020304" pitchFamily="18" charset="0"/>
                <a:ea typeface="楷体_GB2312" pitchFamily="49" charset="-122"/>
                <a:cs typeface="Times New Roman" panose="02020603050405020304" pitchFamily="18" charset="0"/>
              </a:rPr>
              <a:t>）</a:t>
            </a:r>
            <a:endParaRPr lang="en-US" altLang="zh-CN" sz="2400" b="1" dirty="0">
              <a:solidFill>
                <a:srgbClr val="0000FF"/>
              </a:solidFill>
              <a:latin typeface="Times New Roman" panose="02020603050405020304" pitchFamily="18" charset="0"/>
              <a:ea typeface="楷体_GB2312" pitchFamily="49" charset="-122"/>
              <a:cs typeface="Times New Roman" panose="02020603050405020304" pitchFamily="18" charset="0"/>
            </a:endParaRPr>
          </a:p>
        </p:txBody>
      </p:sp>
      <p:pic>
        <p:nvPicPr>
          <p:cNvPr id="101" name="图片 100"/>
          <p:cNvPicPr/>
          <p:nvPr>
            <p:custDataLst>
              <p:tags r:id="rId1"/>
            </p:custDataLst>
          </p:nvPr>
        </p:nvPicPr>
        <p:blipFill>
          <a:blip r:embed="rId4"/>
          <a:stretch>
            <a:fillRect/>
          </a:stretch>
        </p:blipFill>
        <p:spPr>
          <a:xfrm>
            <a:off x="971550" y="2205355"/>
            <a:ext cx="3877310" cy="2917190"/>
          </a:xfrm>
          <a:prstGeom prst="rect">
            <a:avLst/>
          </a:prstGeom>
          <a:noFill/>
          <a:ln w="9525">
            <a:noFill/>
          </a:ln>
        </p:spPr>
      </p:pic>
      <p:pic>
        <p:nvPicPr>
          <p:cNvPr id="103" name="图片 102"/>
          <p:cNvPicPr/>
          <p:nvPr>
            <p:custDataLst>
              <p:tags r:id="rId2"/>
            </p:custDataLst>
          </p:nvPr>
        </p:nvPicPr>
        <p:blipFill>
          <a:blip r:embed="rId5"/>
          <a:stretch>
            <a:fillRect/>
          </a:stretch>
        </p:blipFill>
        <p:spPr>
          <a:xfrm>
            <a:off x="5076190" y="2205355"/>
            <a:ext cx="4055110" cy="29235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2"/>
          <p:cNvSpPr txBox="1">
            <a:spLocks noChangeArrowheads="1"/>
          </p:cNvSpPr>
          <p:nvPr/>
        </p:nvSpPr>
        <p:spPr>
          <a:xfrm>
            <a:off x="826729" y="922701"/>
            <a:ext cx="7127875" cy="576262"/>
          </a:xfrm>
          <a:prstGeom prst="rect">
            <a:avLst/>
          </a:prstGeom>
          <a:extLst>
            <a:ext uri="{91240B29-F687-4F45-9708-019B960494DF}">
              <a14:hiddenLine xmlns:a14="http://schemas.microsoft.com/office/drawing/2010/main" xmlns="" w="9525">
                <a:solidFill>
                  <a:schemeClr val="tx1"/>
                </a:solidFill>
                <a:prstDash val="solid"/>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再计算种群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中各个体的选择概率。</a:t>
            </a:r>
          </a:p>
        </p:txBody>
      </p:sp>
      <p:grpSp>
        <p:nvGrpSpPr>
          <p:cNvPr id="9" name="Group 3"/>
          <p:cNvGrpSpPr/>
          <p:nvPr/>
        </p:nvGrpSpPr>
        <p:grpSpPr bwMode="auto">
          <a:xfrm>
            <a:off x="971469" y="1607812"/>
            <a:ext cx="6192838" cy="1870074"/>
            <a:chOff x="-208" y="-46"/>
            <a:chExt cx="3901" cy="1178"/>
          </a:xfrm>
        </p:grpSpPr>
        <p:graphicFrame>
          <p:nvGraphicFramePr>
            <p:cNvPr id="10" name="Object 4"/>
            <p:cNvGraphicFramePr>
              <a:graphicFrameLocks noChangeAspect="1"/>
            </p:cNvGraphicFramePr>
            <p:nvPr/>
          </p:nvGraphicFramePr>
          <p:xfrm>
            <a:off x="1496" y="222"/>
            <a:ext cx="1536" cy="910"/>
          </p:xfrm>
          <a:graphic>
            <a:graphicData uri="http://schemas.openxmlformats.org/presentationml/2006/ole">
              <p:oleObj spid="_x0000_s58369" name="Equation" r:id="rId3" imgW="26212800" imgH="15544800" progId="Equation.3">
                <p:embed/>
              </p:oleObj>
            </a:graphicData>
          </a:graphic>
        </p:graphicFrame>
        <p:sp>
          <p:nvSpPr>
            <p:cNvPr id="11" name="Text Box 5"/>
            <p:cNvSpPr txBox="1">
              <a:spLocks noChangeArrowheads="1"/>
            </p:cNvSpPr>
            <p:nvPr/>
          </p:nvSpPr>
          <p:spPr bwMode="auto">
            <a:xfrm>
              <a:off x="-208" y="-46"/>
              <a:ext cx="3901" cy="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选择概率的计算公式为</a:t>
              </a:r>
            </a:p>
          </p:txBody>
        </p:sp>
      </p:grpSp>
      <p:sp>
        <p:nvSpPr>
          <p:cNvPr id="12" name="Text Box 6"/>
          <p:cNvSpPr txBox="1">
            <a:spLocks noChangeArrowheads="1"/>
          </p:cNvSpPr>
          <p:nvPr/>
        </p:nvSpPr>
        <p:spPr bwMode="auto">
          <a:xfrm>
            <a:off x="933884" y="3477886"/>
            <a:ext cx="6913563" cy="21157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en-US" altLang="zh-CN" sz="2000" dirty="0">
                <a:latin typeface="Arial" panose="020B0604020202020204" pitchFamily="34" charset="0"/>
                <a:ea typeface="楷体_GB2312" pitchFamily="49" charset="-122"/>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由此可求得</a:t>
            </a:r>
          </a:p>
          <a:p>
            <a:pPr eaLnBrk="1" hangingPunct="1">
              <a:lnSpc>
                <a:spcPct val="120000"/>
              </a:lnSpc>
              <a:spcBef>
                <a:spcPct val="20000"/>
              </a:spcBef>
              <a:buClrTx/>
              <a:buSzTx/>
              <a:buFontTx/>
              <a:buNone/>
            </a:pPr>
            <a:r>
              <a:rPr lang="zh-CN" altLang="en-US" sz="2000" dirty="0">
                <a:latin typeface="Arial" panose="020B0604020202020204" pitchFamily="34" charset="0"/>
                <a:ea typeface="楷体_GB2312" pitchFamily="49" charset="-122"/>
              </a:rPr>
              <a:t>                      </a:t>
            </a:r>
            <a:r>
              <a:rPr lang="en-US" altLang="zh-CN" sz="2000" i="1" dirty="0">
                <a:latin typeface="Times New Roman" panose="02020603050405020304" pitchFamily="18" charset="0"/>
                <a:ea typeface="楷体_GB2312" pitchFamily="49" charset="-122"/>
              </a:rPr>
              <a:t>P</a:t>
            </a:r>
            <a:r>
              <a:rPr lang="en-US" altLang="zh-CN" sz="2000" dirty="0">
                <a:latin typeface="Times New Roman" panose="02020603050405020304" pitchFamily="18" charset="0"/>
                <a:ea typeface="楷体_GB2312" pitchFamily="49" charset="-122"/>
              </a:rPr>
              <a:t>(</a:t>
            </a: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1</a:t>
            </a:r>
            <a:r>
              <a:rPr lang="en-US" altLang="zh-CN" sz="2000" dirty="0">
                <a:latin typeface="Times New Roman" panose="02020603050405020304" pitchFamily="18" charset="0"/>
                <a:ea typeface="楷体_GB2312" pitchFamily="49" charset="-122"/>
              </a:rPr>
              <a:t>) = </a:t>
            </a:r>
            <a:r>
              <a:rPr lang="en-US" altLang="zh-CN" sz="2000" i="1" dirty="0">
                <a:latin typeface="Times New Roman" panose="02020603050405020304" pitchFamily="18" charset="0"/>
                <a:ea typeface="楷体_GB2312" pitchFamily="49" charset="-122"/>
              </a:rPr>
              <a:t>P</a:t>
            </a:r>
            <a:r>
              <a:rPr lang="en-US" altLang="zh-CN" sz="2000" dirty="0">
                <a:latin typeface="Times New Roman" panose="02020603050405020304" pitchFamily="18" charset="0"/>
                <a:ea typeface="楷体_GB2312" pitchFamily="49" charset="-122"/>
              </a:rPr>
              <a:t>(13) = 0.14</a:t>
            </a:r>
          </a:p>
          <a:p>
            <a:pPr eaLnBrk="1" hangingPunct="1">
              <a:lnSpc>
                <a:spcPct val="120000"/>
              </a:lnSpc>
              <a:spcBef>
                <a:spcPct val="20000"/>
              </a:spcBef>
              <a:buClrTx/>
              <a:buSzTx/>
              <a:buFontTx/>
              <a:buNone/>
            </a:pPr>
            <a:r>
              <a:rPr lang="en-US" altLang="zh-CN" sz="2000" i="1" dirty="0">
                <a:latin typeface="Times New Roman" panose="02020603050405020304" pitchFamily="18" charset="0"/>
                <a:ea typeface="楷体_GB2312" pitchFamily="49" charset="-122"/>
              </a:rPr>
              <a:t>                       P</a:t>
            </a:r>
            <a:r>
              <a:rPr lang="en-US" altLang="zh-CN" sz="2000" dirty="0">
                <a:latin typeface="Times New Roman" panose="02020603050405020304" pitchFamily="18" charset="0"/>
                <a:ea typeface="楷体_GB2312" pitchFamily="49" charset="-122"/>
              </a:rPr>
              <a:t>(</a:t>
            </a: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2</a:t>
            </a:r>
            <a:r>
              <a:rPr lang="en-US" altLang="zh-CN" sz="2000" dirty="0">
                <a:latin typeface="Times New Roman" panose="02020603050405020304" pitchFamily="18" charset="0"/>
                <a:ea typeface="楷体_GB2312" pitchFamily="49" charset="-122"/>
              </a:rPr>
              <a:t>) = </a:t>
            </a:r>
            <a:r>
              <a:rPr lang="en-US" altLang="zh-CN" sz="2000" i="1" dirty="0">
                <a:latin typeface="Times New Roman" panose="02020603050405020304" pitchFamily="18" charset="0"/>
                <a:ea typeface="楷体_GB2312" pitchFamily="49" charset="-122"/>
              </a:rPr>
              <a:t>P</a:t>
            </a:r>
            <a:r>
              <a:rPr lang="en-US" altLang="zh-CN" sz="2000" dirty="0">
                <a:latin typeface="Times New Roman" panose="02020603050405020304" pitchFamily="18" charset="0"/>
                <a:ea typeface="楷体_GB2312" pitchFamily="49" charset="-122"/>
              </a:rPr>
              <a:t>(24) = 0.49 </a:t>
            </a:r>
          </a:p>
          <a:p>
            <a:pPr eaLnBrk="1" hangingPunct="1">
              <a:lnSpc>
                <a:spcPct val="120000"/>
              </a:lnSpc>
              <a:spcBef>
                <a:spcPct val="20000"/>
              </a:spcBef>
              <a:buClrTx/>
              <a:buSzTx/>
              <a:buFontTx/>
              <a:buNone/>
            </a:pPr>
            <a:r>
              <a:rPr lang="en-US" altLang="zh-CN" sz="2000" i="1" dirty="0">
                <a:latin typeface="Times New Roman" panose="02020603050405020304" pitchFamily="18" charset="0"/>
                <a:ea typeface="楷体_GB2312" pitchFamily="49" charset="-122"/>
              </a:rPr>
              <a:t>                       P</a:t>
            </a:r>
            <a:r>
              <a:rPr lang="en-US" altLang="zh-CN" sz="2000" dirty="0">
                <a:latin typeface="Times New Roman" panose="02020603050405020304" pitchFamily="18" charset="0"/>
                <a:ea typeface="楷体_GB2312" pitchFamily="49" charset="-122"/>
              </a:rPr>
              <a:t>(</a:t>
            </a: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3</a:t>
            </a:r>
            <a:r>
              <a:rPr lang="en-US" altLang="zh-CN" sz="2000" dirty="0">
                <a:latin typeface="Times New Roman" panose="02020603050405020304" pitchFamily="18" charset="0"/>
                <a:ea typeface="楷体_GB2312" pitchFamily="49" charset="-122"/>
              </a:rPr>
              <a:t>) = </a:t>
            </a:r>
            <a:r>
              <a:rPr lang="en-US" altLang="zh-CN" sz="2000" i="1" dirty="0">
                <a:latin typeface="Times New Roman" panose="02020603050405020304" pitchFamily="18" charset="0"/>
                <a:ea typeface="楷体_GB2312" pitchFamily="49" charset="-122"/>
              </a:rPr>
              <a:t>P</a:t>
            </a:r>
            <a:r>
              <a:rPr lang="en-US" altLang="zh-CN" sz="2000" dirty="0">
                <a:latin typeface="Times New Roman" panose="02020603050405020304" pitchFamily="18" charset="0"/>
                <a:ea typeface="楷体_GB2312" pitchFamily="49" charset="-122"/>
              </a:rPr>
              <a:t>(8) = 0.06</a:t>
            </a:r>
          </a:p>
          <a:p>
            <a:pPr eaLnBrk="1" hangingPunct="1">
              <a:lnSpc>
                <a:spcPct val="120000"/>
              </a:lnSpc>
              <a:spcBef>
                <a:spcPct val="20000"/>
              </a:spcBef>
              <a:buClrTx/>
              <a:buSzTx/>
              <a:buFontTx/>
              <a:buNone/>
            </a:pPr>
            <a:r>
              <a:rPr lang="en-US" altLang="zh-CN" sz="2000" i="1" dirty="0">
                <a:latin typeface="Times New Roman" panose="02020603050405020304" pitchFamily="18" charset="0"/>
                <a:ea typeface="楷体_GB2312" pitchFamily="49" charset="-122"/>
              </a:rPr>
              <a:t>                       P</a:t>
            </a:r>
            <a:r>
              <a:rPr lang="en-US" altLang="zh-CN" sz="2000" dirty="0">
                <a:latin typeface="Times New Roman" panose="02020603050405020304" pitchFamily="18" charset="0"/>
                <a:ea typeface="楷体_GB2312" pitchFamily="49" charset="-122"/>
              </a:rPr>
              <a:t>(</a:t>
            </a: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4</a:t>
            </a:r>
            <a:r>
              <a:rPr lang="en-US" altLang="zh-CN" sz="2000" dirty="0">
                <a:latin typeface="Times New Roman" panose="02020603050405020304" pitchFamily="18" charset="0"/>
                <a:ea typeface="楷体_GB2312" pitchFamily="49" charset="-122"/>
              </a:rPr>
              <a:t>) = </a:t>
            </a:r>
            <a:r>
              <a:rPr lang="en-US" altLang="zh-CN" sz="2000" i="1" dirty="0">
                <a:latin typeface="Times New Roman" panose="02020603050405020304" pitchFamily="18" charset="0"/>
                <a:ea typeface="楷体_GB2312" pitchFamily="49" charset="-122"/>
              </a:rPr>
              <a:t>P</a:t>
            </a:r>
            <a:r>
              <a:rPr lang="en-US" altLang="zh-CN" sz="2000" dirty="0">
                <a:latin typeface="Times New Roman" panose="02020603050405020304" pitchFamily="18" charset="0"/>
                <a:ea typeface="楷体_GB2312" pitchFamily="49" charset="-122"/>
              </a:rPr>
              <a:t>(19) = 0.31</a:t>
            </a:r>
            <a:endParaRPr lang="en-US" altLang="zh-CN" sz="2000" dirty="0">
              <a:latin typeface="Arial" panose="020B0604020202020204" pitchFamily="34" charset="0"/>
              <a:ea typeface="楷体_GB2312"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41</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3156971" y="5531685"/>
            <a:ext cx="2952750" cy="503237"/>
          </a:xfrm>
          <a:prstGeom prst="rect">
            <a:avLst/>
          </a:prstGeom>
          <a:solidFill>
            <a:srgbClr val="FFFFFF"/>
          </a:solidFill>
          <a:ln w="9525">
            <a:solidFill>
              <a:srgbClr val="FFFFFF"/>
            </a:solidFill>
            <a:miter lim="800000"/>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赌轮选择示意</a:t>
            </a:r>
            <a:endParaRPr lang="zh-CN" altLang="en-US" sz="2400" dirty="0">
              <a:latin typeface="Arial" panose="020B0604020202020204" pitchFamily="34" charset="0"/>
              <a:ea typeface="楷体_GB2312" pitchFamily="49" charset="-122"/>
            </a:endParaRPr>
          </a:p>
        </p:txBody>
      </p:sp>
      <p:grpSp>
        <p:nvGrpSpPr>
          <p:cNvPr id="9" name="Group 3"/>
          <p:cNvGrpSpPr/>
          <p:nvPr/>
        </p:nvGrpSpPr>
        <p:grpSpPr bwMode="auto">
          <a:xfrm>
            <a:off x="2411413" y="1303338"/>
            <a:ext cx="4440237" cy="3960812"/>
            <a:chOff x="1791" y="709"/>
            <a:chExt cx="2797" cy="2495"/>
          </a:xfrm>
        </p:grpSpPr>
        <p:sp>
          <p:nvSpPr>
            <p:cNvPr id="10" name="Oval 4"/>
            <p:cNvSpPr>
              <a:spLocks noChangeArrowheads="1"/>
            </p:cNvSpPr>
            <p:nvPr/>
          </p:nvSpPr>
          <p:spPr bwMode="auto">
            <a:xfrm>
              <a:off x="1791" y="709"/>
              <a:ext cx="2585" cy="249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11" name="Oval 5"/>
            <p:cNvSpPr>
              <a:spLocks noChangeArrowheads="1"/>
            </p:cNvSpPr>
            <p:nvPr/>
          </p:nvSpPr>
          <p:spPr bwMode="auto">
            <a:xfrm>
              <a:off x="2221" y="1143"/>
              <a:ext cx="1720" cy="1694"/>
            </a:xfrm>
            <a:prstGeom prst="ellipse">
              <a:avLst/>
            </a:prstGeom>
            <a:solidFill>
              <a:srgbClr val="FFFFFF"/>
            </a:solidFill>
            <a:ln w="9525">
              <a:solidFill>
                <a:srgbClr val="000000"/>
              </a:solidFill>
              <a:rou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12" name="Line 6"/>
            <p:cNvSpPr>
              <a:spLocks noChangeShapeType="1"/>
            </p:cNvSpPr>
            <p:nvPr/>
          </p:nvSpPr>
          <p:spPr bwMode="auto">
            <a:xfrm rot="20974642" flipV="1">
              <a:off x="3027" y="1423"/>
              <a:ext cx="695" cy="529"/>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 name="Line 7"/>
            <p:cNvSpPr>
              <a:spLocks noChangeShapeType="1"/>
            </p:cNvSpPr>
            <p:nvPr/>
          </p:nvSpPr>
          <p:spPr bwMode="auto">
            <a:xfrm rot="4899708" flipH="1">
              <a:off x="2444" y="1464"/>
              <a:ext cx="487" cy="714"/>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4" name="Line 8"/>
            <p:cNvSpPr>
              <a:spLocks noChangeShapeType="1"/>
            </p:cNvSpPr>
            <p:nvPr/>
          </p:nvSpPr>
          <p:spPr bwMode="auto">
            <a:xfrm rot="10912059" flipV="1">
              <a:off x="2219" y="1988"/>
              <a:ext cx="867" cy="126"/>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5" name="Text Box 9"/>
            <p:cNvSpPr txBox="1">
              <a:spLocks noChangeArrowheads="1"/>
            </p:cNvSpPr>
            <p:nvPr/>
          </p:nvSpPr>
          <p:spPr bwMode="auto">
            <a:xfrm>
              <a:off x="2853" y="1271"/>
              <a:ext cx="469" cy="400"/>
            </a:xfrm>
            <a:prstGeom prst="rect">
              <a:avLst/>
            </a:prstGeom>
            <a:solidFill>
              <a:srgbClr val="FFFFFF"/>
            </a:solidFill>
            <a:ln w="9525">
              <a:noFill/>
              <a:miter lim="800000"/>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4</a:t>
              </a:r>
              <a:endParaRPr lang="en-US" altLang="zh-CN" sz="2000" dirty="0">
                <a:latin typeface="Times New Roman" panose="02020603050405020304" pitchFamily="18" charset="0"/>
                <a:ea typeface="楷体_GB2312" pitchFamily="49" charset="-122"/>
              </a:endParaRPr>
            </a:p>
            <a:p>
              <a:pPr algn="just" eaLnBrk="1" hangingPunct="1">
                <a:spcBef>
                  <a:spcPct val="0"/>
                </a:spcBef>
                <a:buClrTx/>
                <a:buSzTx/>
                <a:buFontTx/>
                <a:buNone/>
              </a:pPr>
              <a:r>
                <a:rPr lang="en-US" altLang="zh-CN" sz="2000" dirty="0">
                  <a:latin typeface="Times New Roman" panose="02020603050405020304" pitchFamily="18" charset="0"/>
                  <a:ea typeface="楷体_GB2312" pitchFamily="49" charset="-122"/>
                </a:rPr>
                <a:t>0.31</a:t>
              </a:r>
              <a:endParaRPr lang="en-US" altLang="zh-CN" sz="2000" dirty="0">
                <a:latin typeface="Arial" panose="020B0604020202020204" pitchFamily="34" charset="0"/>
                <a:ea typeface="楷体_GB2312" pitchFamily="49" charset="-122"/>
              </a:endParaRPr>
            </a:p>
          </p:txBody>
        </p:sp>
        <p:sp>
          <p:nvSpPr>
            <p:cNvPr id="16" name="Text Box 10"/>
            <p:cNvSpPr txBox="1">
              <a:spLocks noChangeArrowheads="1"/>
            </p:cNvSpPr>
            <p:nvPr/>
          </p:nvSpPr>
          <p:spPr bwMode="auto">
            <a:xfrm>
              <a:off x="2947" y="2160"/>
              <a:ext cx="473" cy="378"/>
            </a:xfrm>
            <a:prstGeom prst="rect">
              <a:avLst/>
            </a:prstGeom>
            <a:solidFill>
              <a:srgbClr val="FFFFFF"/>
            </a:solidFill>
            <a:ln w="9525">
              <a:solidFill>
                <a:srgbClr val="FFFFFF"/>
              </a:solidFill>
              <a:miter lim="800000"/>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2</a:t>
              </a:r>
              <a:endParaRPr lang="en-US" altLang="zh-CN" sz="2000" dirty="0">
                <a:latin typeface="Times New Roman" panose="02020603050405020304" pitchFamily="18" charset="0"/>
                <a:ea typeface="楷体_GB2312" pitchFamily="49" charset="-122"/>
              </a:endParaRPr>
            </a:p>
            <a:p>
              <a:pPr algn="just" eaLnBrk="1" hangingPunct="1">
                <a:spcBef>
                  <a:spcPct val="0"/>
                </a:spcBef>
                <a:buClrTx/>
                <a:buSzTx/>
                <a:buFontTx/>
                <a:buNone/>
              </a:pPr>
              <a:r>
                <a:rPr lang="en-US" altLang="zh-CN" sz="2000" dirty="0">
                  <a:latin typeface="Times New Roman" panose="02020603050405020304" pitchFamily="18" charset="0"/>
                  <a:ea typeface="楷体_GB2312" pitchFamily="49" charset="-122"/>
                </a:rPr>
                <a:t>0.49</a:t>
              </a:r>
              <a:endParaRPr lang="en-US" altLang="zh-CN" sz="2000" dirty="0">
                <a:latin typeface="Arial" panose="020B0604020202020204" pitchFamily="34" charset="0"/>
                <a:ea typeface="楷体_GB2312" pitchFamily="49" charset="-122"/>
              </a:endParaRPr>
            </a:p>
          </p:txBody>
        </p:sp>
        <p:sp>
          <p:nvSpPr>
            <p:cNvPr id="17" name="Text Box 11"/>
            <p:cNvSpPr txBox="1">
              <a:spLocks noChangeArrowheads="1"/>
            </p:cNvSpPr>
            <p:nvPr/>
          </p:nvSpPr>
          <p:spPr bwMode="auto">
            <a:xfrm>
              <a:off x="3482" y="1631"/>
              <a:ext cx="360" cy="339"/>
            </a:xfrm>
            <a:prstGeom prst="rect">
              <a:avLst/>
            </a:prstGeom>
            <a:solidFill>
              <a:srgbClr val="FFFFFF"/>
            </a:solidFill>
            <a:ln w="9525">
              <a:solidFill>
                <a:srgbClr val="FFFFFF"/>
              </a:solidFill>
              <a:miter lim="800000"/>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en-US" altLang="zh-CN" sz="2000" i="1" dirty="0">
                  <a:latin typeface="Times New Roman" panose="02020603050405020304" pitchFamily="18" charset="0"/>
                  <a:ea typeface="楷体_GB2312" pitchFamily="49" charset="-122"/>
                </a:rPr>
                <a:t>s</a:t>
              </a:r>
              <a:r>
                <a:rPr lang="en-US" altLang="zh-CN" sz="2000" baseline="-25000" dirty="0">
                  <a:latin typeface="Times New Roman" panose="02020603050405020304" pitchFamily="18" charset="0"/>
                  <a:ea typeface="楷体_GB2312" pitchFamily="49" charset="-122"/>
                </a:rPr>
                <a:t>1</a:t>
              </a:r>
              <a:endParaRPr lang="en-US" altLang="zh-CN" sz="2000" dirty="0">
                <a:latin typeface="Times New Roman" panose="02020603050405020304" pitchFamily="18" charset="0"/>
                <a:ea typeface="楷体_GB2312" pitchFamily="49" charset="-122"/>
              </a:endParaRPr>
            </a:p>
            <a:p>
              <a:pPr algn="just" eaLnBrk="1" hangingPunct="1">
                <a:spcBef>
                  <a:spcPct val="0"/>
                </a:spcBef>
                <a:buClrTx/>
                <a:buSzTx/>
                <a:buFontTx/>
                <a:buNone/>
              </a:pPr>
              <a:r>
                <a:rPr lang="en-US" altLang="zh-CN" sz="2000" dirty="0">
                  <a:latin typeface="Times New Roman" panose="02020603050405020304" pitchFamily="18" charset="0"/>
                  <a:ea typeface="楷体_GB2312" pitchFamily="49" charset="-122"/>
                </a:rPr>
                <a:t>0.14</a:t>
              </a:r>
              <a:endParaRPr lang="en-US" altLang="zh-CN" sz="2000" dirty="0">
                <a:latin typeface="Arial" panose="020B0604020202020204" pitchFamily="34" charset="0"/>
                <a:ea typeface="楷体_GB2312" pitchFamily="49" charset="-122"/>
              </a:endParaRPr>
            </a:p>
          </p:txBody>
        </p:sp>
        <p:sp>
          <p:nvSpPr>
            <p:cNvPr id="18" name="Line 12"/>
            <p:cNvSpPr>
              <a:spLocks noChangeShapeType="1"/>
            </p:cNvSpPr>
            <p:nvPr/>
          </p:nvSpPr>
          <p:spPr bwMode="auto">
            <a:xfrm>
              <a:off x="3080" y="2004"/>
              <a:ext cx="852" cy="35"/>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 name="AutoShape 13"/>
            <p:cNvSpPr>
              <a:spLocks noChangeArrowheads="1"/>
            </p:cNvSpPr>
            <p:nvPr/>
          </p:nvSpPr>
          <p:spPr bwMode="auto">
            <a:xfrm>
              <a:off x="3042" y="709"/>
              <a:ext cx="156" cy="400"/>
            </a:xfrm>
            <a:prstGeom prst="downArrow">
              <a:avLst>
                <a:gd name="adj1" fmla="val 50000"/>
                <a:gd name="adj2" fmla="val 64103"/>
              </a:avLst>
            </a:prstGeom>
            <a:solidFill>
              <a:srgbClr val="FFFFFF"/>
            </a:solidFill>
            <a:ln w="9525">
              <a:solidFill>
                <a:srgbClr val="000000"/>
              </a:solidFill>
              <a:miter lim="800000"/>
            </a:ln>
          </p:spPr>
          <p:txBody>
            <a:bodyPr vert="eaVert"/>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20" name="Line 14"/>
            <p:cNvSpPr>
              <a:spLocks noChangeShapeType="1"/>
            </p:cNvSpPr>
            <p:nvPr/>
          </p:nvSpPr>
          <p:spPr bwMode="auto">
            <a:xfrm rot="17992015" flipH="1">
              <a:off x="4272" y="1924"/>
              <a:ext cx="398" cy="235"/>
            </a:xfrm>
            <a:prstGeom prst="line">
              <a:avLst/>
            </a:prstGeom>
            <a:noFill/>
            <a:ln w="9525">
              <a:solidFill>
                <a:srgbClr val="000000"/>
              </a:solidFill>
              <a:round/>
              <a:tailEnd type="triangle" w="sm" len="lg"/>
            </a:ln>
            <a:extLst>
              <a:ext uri="{909E8E84-426E-40DD-AFC4-6F175D3DCCD1}">
                <a14:hiddenFill xmlns:a14="http://schemas.microsoft.com/office/drawing/2010/main" xmlns="">
                  <a:noFill/>
                </a14:hiddenFill>
              </a:ext>
            </a:extLst>
          </p:spPr>
          <p:txBody>
            <a:bodyPr/>
            <a:lstStyle/>
            <a:p>
              <a:endParaRPr lang="zh-CN" altLang="en-US"/>
            </a:p>
          </p:txBody>
        </p:sp>
        <p:sp>
          <p:nvSpPr>
            <p:cNvPr id="21" name="Text Box 15"/>
            <p:cNvSpPr txBox="1">
              <a:spLocks noChangeArrowheads="1"/>
            </p:cNvSpPr>
            <p:nvPr/>
          </p:nvSpPr>
          <p:spPr bwMode="auto">
            <a:xfrm>
              <a:off x="2261" y="1898"/>
              <a:ext cx="641" cy="159"/>
            </a:xfrm>
            <a:prstGeom prst="rect">
              <a:avLst/>
            </a:prstGeom>
            <a:noFill/>
            <a:ln w="9525">
              <a:noFill/>
              <a:miter lim="800000"/>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lnSpc>
                  <a:spcPct val="50000"/>
                </a:lnSpc>
                <a:spcBef>
                  <a:spcPct val="0"/>
                </a:spcBef>
                <a:buClrTx/>
                <a:buSzTx/>
                <a:buFontTx/>
                <a:buNone/>
              </a:pPr>
              <a:r>
                <a:rPr lang="en-US" altLang="zh-CN" sz="2400" i="1" dirty="0">
                  <a:latin typeface="Times New Roman" panose="02020603050405020304" pitchFamily="18" charset="0"/>
                  <a:ea typeface="楷体_GB2312" pitchFamily="49" charset="-122"/>
                </a:rPr>
                <a:t>s</a:t>
              </a:r>
              <a:r>
                <a:rPr lang="en-US" altLang="zh-CN" sz="2400" baseline="-25000" dirty="0">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0.0</a:t>
              </a:r>
              <a:r>
                <a:rPr lang="en-US" altLang="zh-CN" sz="2000" dirty="0">
                  <a:latin typeface="Times New Roman" panose="02020603050405020304" pitchFamily="18" charset="0"/>
                  <a:ea typeface="楷体_GB2312" pitchFamily="49" charset="-122"/>
                </a:rPr>
                <a:t>6</a:t>
              </a:r>
              <a:endParaRPr lang="en-US" altLang="zh-CN" sz="2000" dirty="0">
                <a:latin typeface="Arial" panose="020B0604020202020204" pitchFamily="34" charset="0"/>
                <a:ea typeface="楷体_GB2312" pitchFamily="49" charset="-122"/>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42</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179512" y="534575"/>
            <a:ext cx="2133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选择</a:t>
            </a:r>
            <a:r>
              <a:rPr lang="en-US" altLang="zh-CN"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复制 </a:t>
            </a:r>
            <a:r>
              <a:rPr lang="zh-CN" altLang="en-US" sz="2800" dirty="0">
                <a:latin typeface="Times New Roman" panose="02020603050405020304" pitchFamily="18" charset="0"/>
                <a:ea typeface="楷体_GB2312" pitchFamily="49" charset="-122"/>
              </a:rPr>
              <a:t>　</a:t>
            </a:r>
            <a:endParaRPr lang="zh-CN" altLang="en-US" sz="2400" dirty="0">
              <a:latin typeface="Times New Roman" panose="02020603050405020304" pitchFamily="18" charset="0"/>
              <a:ea typeface="楷体_GB2312" pitchFamily="49" charset="-122"/>
            </a:endParaRPr>
          </a:p>
        </p:txBody>
      </p:sp>
      <p:graphicFrame>
        <p:nvGraphicFramePr>
          <p:cNvPr id="9" name="Group 43"/>
          <p:cNvGraphicFramePr>
            <a:graphicFrameLocks noGrp="1"/>
          </p:cNvGraphicFramePr>
          <p:nvPr/>
        </p:nvGraphicFramePr>
        <p:xfrm>
          <a:off x="1835696" y="1056239"/>
          <a:ext cx="6223000" cy="2867026"/>
        </p:xfrm>
        <a:graphic>
          <a:graphicData uri="http://schemas.openxmlformats.org/drawingml/2006/table">
            <a:tbl>
              <a:tblPr/>
              <a:tblGrid>
                <a:gridCol w="1555750"/>
                <a:gridCol w="1554163"/>
                <a:gridCol w="1557337"/>
                <a:gridCol w="1555750"/>
              </a:tblGrid>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2"/>
          <p:cNvSpPr txBox="1">
            <a:spLocks noChangeArrowheads="1"/>
          </p:cNvSpPr>
          <p:nvPr/>
        </p:nvSpPr>
        <p:spPr bwMode="auto">
          <a:xfrm>
            <a:off x="409575" y="4210596"/>
            <a:ext cx="7978849" cy="1803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于是，经复制得群体：</a:t>
            </a:r>
          </a:p>
          <a:p>
            <a:pPr eaLnBrk="1" hangingPunct="1">
              <a:lnSpc>
                <a:spcPct val="120000"/>
              </a:lnSpc>
              <a:spcBef>
                <a:spcPct val="50000"/>
              </a:spcBef>
              <a:buClrTx/>
              <a:buSzTx/>
              <a:buFontTx/>
              <a:buNone/>
            </a:pPr>
            <a:r>
              <a:rPr lang="en-US" altLang="zh-CN" sz="2800" i="1" dirty="0" smtClean="0">
                <a:latin typeface="Times New Roman" panose="02020603050405020304" pitchFamily="18" charset="0"/>
                <a:ea typeface="楷体_GB2312" pitchFamily="49" charset="-122"/>
              </a:rPr>
              <a:t>	s</a:t>
            </a:r>
            <a:r>
              <a:rPr lang="en-US" altLang="zh-CN" sz="2800" baseline="-30000" dirty="0" smtClean="0">
                <a:latin typeface="Times New Roman" panose="02020603050405020304" pitchFamily="18" charset="0"/>
                <a:ea typeface="楷体_GB2312" pitchFamily="49" charset="-122"/>
              </a:rPr>
              <a:t>1</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=11000</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24</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s</a:t>
            </a:r>
            <a:r>
              <a:rPr lang="en-US" altLang="zh-CN" sz="2800" baseline="-30000" dirty="0">
                <a:latin typeface="Times New Roman" panose="02020603050405020304" pitchFamily="18" charset="0"/>
                <a:ea typeface="楷体_GB2312" pitchFamily="49" charset="-122"/>
              </a:rPr>
              <a:t>2</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=01101</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13</a:t>
            </a:r>
            <a:r>
              <a:rPr lang="zh-CN" altLang="en-US" sz="2800" dirty="0">
                <a:latin typeface="Times New Roman" panose="02020603050405020304" pitchFamily="18" charset="0"/>
                <a:ea typeface="楷体_GB2312" pitchFamily="49" charset="-122"/>
              </a:rPr>
              <a:t>） </a:t>
            </a:r>
          </a:p>
          <a:p>
            <a:pPr eaLnBrk="1" hangingPunct="1">
              <a:lnSpc>
                <a:spcPct val="120000"/>
              </a:lnSpc>
              <a:spcBef>
                <a:spcPct val="30000"/>
              </a:spcBef>
              <a:buClrTx/>
              <a:buSzTx/>
              <a:buFontTx/>
              <a:buNone/>
            </a:pPr>
            <a:r>
              <a:rPr lang="en-US" altLang="zh-CN" sz="2800" i="1" dirty="0" smtClean="0">
                <a:latin typeface="Times New Roman" panose="02020603050405020304" pitchFamily="18" charset="0"/>
                <a:ea typeface="楷体_GB2312" pitchFamily="49" charset="-122"/>
              </a:rPr>
              <a:t>	s</a:t>
            </a:r>
            <a:r>
              <a:rPr lang="en-US" altLang="zh-CN" sz="2800" baseline="-30000" dirty="0" smtClean="0">
                <a:latin typeface="Times New Roman" panose="02020603050405020304" pitchFamily="18" charset="0"/>
                <a:ea typeface="楷体_GB2312" pitchFamily="49" charset="-122"/>
              </a:rPr>
              <a:t>3</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=11000</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24</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s</a:t>
            </a:r>
            <a:r>
              <a:rPr lang="en-US" altLang="zh-CN" sz="2800" baseline="-30000" dirty="0">
                <a:latin typeface="Times New Roman" panose="02020603050405020304" pitchFamily="18" charset="0"/>
                <a:ea typeface="楷体_GB2312" pitchFamily="49" charset="-122"/>
              </a:rPr>
              <a:t>4</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=10011</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19</a:t>
            </a:r>
            <a:r>
              <a:rPr lang="zh-CN" altLang="en-US" sz="28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43</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838200" y="1979066"/>
            <a:ext cx="7775575" cy="36009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lnSpc>
                <a:spcPct val="120000"/>
              </a:lnSpc>
              <a:spcBef>
                <a:spcPct val="20000"/>
              </a:spcBef>
              <a:buClrTx/>
              <a:buSzTx/>
              <a:buFontTx/>
              <a:buNone/>
            </a:pPr>
            <a:r>
              <a:rPr lang="zh-CN" altLang="en-US"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交叉</a:t>
            </a:r>
          </a:p>
          <a:p>
            <a:pPr algn="just" eaLnBrk="1" hangingPunct="1">
              <a:lnSpc>
                <a:spcPct val="120000"/>
              </a:lnSpc>
              <a:spcBef>
                <a:spcPct val="20000"/>
              </a:spcBef>
              <a:buClrTx/>
              <a:buSzTx/>
              <a:buFontTx/>
              <a:buNone/>
            </a:pPr>
            <a:r>
              <a:rPr lang="zh-CN" altLang="en-US" sz="2400" dirty="0" smtClean="0">
                <a:latin typeface="Times New Roman" panose="02020603050405020304" pitchFamily="18" charset="0"/>
                <a:ea typeface="楷体_GB2312" pitchFamily="49" charset="-122"/>
                <a:cs typeface="Times New Roman" panose="02020603050405020304" pitchFamily="18" charset="0"/>
              </a:rPr>
              <a:t>设</a:t>
            </a:r>
            <a:r>
              <a:rPr lang="zh-CN" altLang="en-US" sz="2400" dirty="0">
                <a:latin typeface="Times New Roman" panose="02020603050405020304" pitchFamily="18" charset="0"/>
                <a:ea typeface="楷体_GB2312" pitchFamily="49" charset="-122"/>
                <a:cs typeface="Times New Roman" panose="02020603050405020304" pitchFamily="18" charset="0"/>
              </a:rPr>
              <a:t>交叉率</a:t>
            </a:r>
            <a:r>
              <a:rPr lang="en-US" altLang="zh-CN" sz="2400" i="1" dirty="0">
                <a:latin typeface="Times New Roman" panose="02020603050405020304" pitchFamily="18" charset="0"/>
                <a:ea typeface="楷体_GB2312" pitchFamily="49" charset="-122"/>
                <a:cs typeface="Times New Roman" panose="02020603050405020304" pitchFamily="18" charset="0"/>
              </a:rPr>
              <a:t>p</a:t>
            </a:r>
            <a:r>
              <a:rPr lang="en-US" altLang="zh-CN" sz="2400" i="1" baseline="-30000" dirty="0">
                <a:latin typeface="Times New Roman" panose="02020603050405020304" pitchFamily="18" charset="0"/>
                <a:ea typeface="楷体_GB2312" pitchFamily="49" charset="-122"/>
                <a:cs typeface="Times New Roman" panose="02020603050405020304" pitchFamily="18" charset="0"/>
              </a:rPr>
              <a:t>c</a:t>
            </a:r>
            <a:r>
              <a:rPr lang="en-US" altLang="zh-CN" sz="2400" dirty="0">
                <a:latin typeface="Times New Roman" panose="02020603050405020304" pitchFamily="18" charset="0"/>
                <a:ea typeface="楷体_GB2312" pitchFamily="49" charset="-122"/>
                <a:cs typeface="Times New Roman" panose="02020603050405020304" pitchFamily="18" charset="0"/>
              </a:rPr>
              <a:t>=100%</a:t>
            </a:r>
            <a:r>
              <a:rPr lang="zh-CN" altLang="en-US" sz="2400" dirty="0">
                <a:latin typeface="Times New Roman" panose="02020603050405020304" pitchFamily="18" charset="0"/>
                <a:ea typeface="楷体_GB2312" pitchFamily="49" charset="-122"/>
                <a:cs typeface="Times New Roman" panose="02020603050405020304" pitchFamily="18" charset="0"/>
              </a:rPr>
              <a:t>，即</a:t>
            </a:r>
            <a:r>
              <a:rPr lang="en-US" altLang="zh-CN" sz="2400" i="1" dirty="0">
                <a:latin typeface="Times New Roman" panose="02020603050405020304" pitchFamily="18" charset="0"/>
                <a:ea typeface="楷体_GB2312" pitchFamily="49" charset="-122"/>
                <a:cs typeface="Times New Roman" panose="02020603050405020304" pitchFamily="18" charset="0"/>
              </a:rPr>
              <a:t>G1</a:t>
            </a:r>
            <a:r>
              <a:rPr lang="zh-CN" altLang="en-US" sz="2400" dirty="0">
                <a:latin typeface="Times New Roman" panose="02020603050405020304" pitchFamily="18" charset="0"/>
                <a:ea typeface="楷体_GB2312" pitchFamily="49" charset="-122"/>
                <a:cs typeface="Times New Roman" panose="02020603050405020304" pitchFamily="18" charset="0"/>
              </a:rPr>
              <a:t>中的全体染色体都参加交叉运算</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algn="just" eaLnBrk="1" hangingPunct="1">
              <a:lnSpc>
                <a:spcPct val="120000"/>
              </a:lnSpc>
              <a:spcBef>
                <a:spcPct val="20000"/>
              </a:spcBef>
              <a:buClrTx/>
              <a:buSzTx/>
              <a:buFontTx/>
              <a:buNone/>
            </a:pPr>
            <a:r>
              <a:rPr lang="zh-CN" altLang="en-US" sz="2400" dirty="0" smtClean="0">
                <a:latin typeface="Times New Roman" panose="02020603050405020304" pitchFamily="18" charset="0"/>
                <a:ea typeface="楷体_GB2312" pitchFamily="49" charset="-122"/>
                <a:cs typeface="Times New Roman" panose="02020603050405020304" pitchFamily="18" charset="0"/>
              </a:rPr>
              <a:t>设</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1</a:t>
            </a:r>
            <a:r>
              <a:rPr lang="en-US" altLang="zh-CN" sz="2400" i="1" dirty="0">
                <a:latin typeface="Courier New" panose="02070309020205020404" pitchFamily="49" charset="0"/>
                <a:ea typeface="楷体_GB2312" pitchFamily="49" charset="-122"/>
                <a:cs typeface="Times New Roman" panose="02020603050405020304" pitchFamily="18" charset="0"/>
              </a:rPr>
              <a:t>’</a:t>
            </a:r>
            <a:r>
              <a:rPr lang="zh-CN" altLang="en-US" sz="2400" dirty="0">
                <a:latin typeface="Times New Roman" panose="02020603050405020304" pitchFamily="18" charset="0"/>
                <a:ea typeface="楷体_GB2312" pitchFamily="49" charset="-122"/>
                <a:cs typeface="Times New Roman" panose="02020603050405020304" pitchFamily="18" charset="0"/>
              </a:rPr>
              <a:t>与</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2</a:t>
            </a:r>
            <a:r>
              <a:rPr lang="en-US" altLang="zh-CN" sz="2400" i="1" dirty="0">
                <a:latin typeface="Courier New" panose="02070309020205020404" pitchFamily="49" charset="0"/>
                <a:ea typeface="楷体_GB2312" pitchFamily="49" charset="-122"/>
                <a:cs typeface="Times New Roman" panose="02020603050405020304" pitchFamily="18" charset="0"/>
              </a:rPr>
              <a:t>’</a:t>
            </a:r>
            <a:r>
              <a:rPr lang="zh-CN" altLang="en-US" sz="2400" dirty="0">
                <a:latin typeface="Times New Roman" panose="02020603050405020304" pitchFamily="18" charset="0"/>
                <a:ea typeface="楷体_GB2312" pitchFamily="49" charset="-122"/>
                <a:cs typeface="Times New Roman" panose="02020603050405020304" pitchFamily="18" charset="0"/>
              </a:rPr>
              <a:t>配对，</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3</a:t>
            </a:r>
            <a:r>
              <a:rPr lang="en-US" altLang="zh-CN" sz="2400" i="1" dirty="0">
                <a:latin typeface="Courier New" panose="02070309020205020404" pitchFamily="49" charset="0"/>
                <a:ea typeface="楷体_GB2312" pitchFamily="49" charset="-122"/>
                <a:cs typeface="Times New Roman" panose="02020603050405020304" pitchFamily="18" charset="0"/>
              </a:rPr>
              <a:t>’</a:t>
            </a:r>
            <a:r>
              <a:rPr lang="zh-CN" altLang="en-US" sz="2400" dirty="0">
                <a:latin typeface="Times New Roman" panose="02020603050405020304" pitchFamily="18" charset="0"/>
                <a:ea typeface="楷体_GB2312" pitchFamily="49" charset="-122"/>
                <a:cs typeface="Times New Roman" panose="02020603050405020304" pitchFamily="18" charset="0"/>
              </a:rPr>
              <a:t>与</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4</a:t>
            </a:r>
            <a:r>
              <a:rPr lang="en-US" altLang="zh-CN" sz="2400" i="1" dirty="0">
                <a:latin typeface="Courier New" panose="02070309020205020404" pitchFamily="49" charset="0"/>
                <a:ea typeface="楷体_GB2312" pitchFamily="49" charset="-122"/>
                <a:cs typeface="Times New Roman" panose="02020603050405020304" pitchFamily="18" charset="0"/>
              </a:rPr>
              <a:t>’</a:t>
            </a:r>
            <a:r>
              <a:rPr lang="zh-CN" altLang="en-US" sz="2400" dirty="0">
                <a:latin typeface="Times New Roman" panose="02020603050405020304" pitchFamily="18" charset="0"/>
                <a:ea typeface="楷体_GB2312" pitchFamily="49" charset="-122"/>
                <a:cs typeface="Times New Roman" panose="02020603050405020304" pitchFamily="18" charset="0"/>
              </a:rPr>
              <a:t>配对。分别交换</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后两位基因</a:t>
            </a:r>
            <a:r>
              <a:rPr lang="zh-CN" altLang="en-US" sz="2400" dirty="0">
                <a:latin typeface="Times New Roman" panose="02020603050405020304" pitchFamily="18" charset="0"/>
                <a:ea typeface="楷体_GB2312" pitchFamily="49" charset="-122"/>
                <a:cs typeface="Times New Roman" panose="02020603050405020304" pitchFamily="18" charset="0"/>
              </a:rPr>
              <a:t>，得新染色体：</a:t>
            </a:r>
            <a:endParaRPr lang="zh-CN" altLang="en-US" sz="2400" dirty="0">
              <a:latin typeface="宋体" panose="02010600030101010101" pitchFamily="2" charset="-122"/>
              <a:ea typeface="楷体_GB2312" pitchFamily="49" charset="-122"/>
            </a:endParaRPr>
          </a:p>
          <a:p>
            <a:pPr algn="ctr" eaLnBrk="1" hangingPunct="1">
              <a:lnSpc>
                <a:spcPct val="120000"/>
              </a:lnSpc>
              <a:spcBef>
                <a:spcPct val="50000"/>
              </a:spcBef>
              <a:buClrTx/>
              <a:buSzTx/>
              <a:buFontTx/>
              <a:buNone/>
            </a:pPr>
            <a:r>
              <a:rPr lang="zh-CN" altLang="en-US" sz="2400" i="1"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1</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=11001</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25</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2</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=01100</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12</a:t>
            </a:r>
            <a:r>
              <a:rPr lang="zh-CN" altLang="en-US" sz="2400" dirty="0">
                <a:latin typeface="Times New Roman" panose="02020603050405020304" pitchFamily="18" charset="0"/>
                <a:ea typeface="楷体_GB2312" pitchFamily="49" charset="-122"/>
              </a:rPr>
              <a:t>）</a:t>
            </a:r>
          </a:p>
          <a:p>
            <a:pPr algn="ct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3</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=11011</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27</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4</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=10000</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16</a:t>
            </a:r>
            <a:r>
              <a:rPr lang="zh-CN" altLang="en-US"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黑体" panose="02010609060101010101" pitchFamily="49" charset="-122"/>
              </a:rPr>
              <a:t>　</a:t>
            </a:r>
            <a:endParaRPr lang="zh-CN" altLang="en-US" sz="2400" dirty="0">
              <a:latin typeface="Times New Roman" panose="02020603050405020304" pitchFamily="18" charset="0"/>
              <a:ea typeface="楷体_GB2312" pitchFamily="49" charset="-122"/>
            </a:endParaRPr>
          </a:p>
        </p:txBody>
      </p:sp>
      <p:sp>
        <p:nvSpPr>
          <p:cNvPr id="9" name="Text Box 2"/>
          <p:cNvSpPr txBox="1">
            <a:spLocks noChangeArrowheads="1"/>
          </p:cNvSpPr>
          <p:nvPr/>
        </p:nvSpPr>
        <p:spPr bwMode="auto">
          <a:xfrm>
            <a:off x="1043608" y="523703"/>
            <a:ext cx="6048375" cy="1255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50000"/>
              </a:spcBef>
              <a:buClrTx/>
              <a:buSzTx/>
              <a:buFontTx/>
              <a:buNone/>
            </a:pPr>
            <a:r>
              <a:rPr lang="en-US" altLang="zh-CN" sz="2800" i="1" dirty="0">
                <a:latin typeface="Times New Roman" panose="02020603050405020304" pitchFamily="18" charset="0"/>
                <a:ea typeface="楷体_GB2312" pitchFamily="49" charset="-122"/>
              </a:rPr>
              <a:t>s</a:t>
            </a:r>
            <a:r>
              <a:rPr lang="en-US" altLang="zh-CN" sz="2800" baseline="-30000" dirty="0">
                <a:latin typeface="Times New Roman" panose="02020603050405020304" pitchFamily="18" charset="0"/>
                <a:ea typeface="楷体_GB2312" pitchFamily="49" charset="-122"/>
              </a:rPr>
              <a:t>1</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=11000</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24</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s</a:t>
            </a:r>
            <a:r>
              <a:rPr lang="en-US" altLang="zh-CN" sz="2800" baseline="-30000" dirty="0">
                <a:latin typeface="Times New Roman" panose="02020603050405020304" pitchFamily="18" charset="0"/>
                <a:ea typeface="楷体_GB2312" pitchFamily="49" charset="-122"/>
              </a:rPr>
              <a:t>2</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=01101</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13</a:t>
            </a:r>
            <a:r>
              <a:rPr lang="zh-CN" altLang="en-US" sz="2800" dirty="0">
                <a:latin typeface="Times New Roman" panose="02020603050405020304" pitchFamily="18" charset="0"/>
                <a:ea typeface="楷体_GB2312" pitchFamily="49" charset="-122"/>
              </a:rPr>
              <a:t>） </a:t>
            </a:r>
          </a:p>
          <a:p>
            <a:pPr eaLnBrk="1" hangingPunct="1">
              <a:lnSpc>
                <a:spcPct val="120000"/>
              </a:lnSpc>
              <a:spcBef>
                <a:spcPct val="30000"/>
              </a:spcBef>
              <a:buClrTx/>
              <a:buSzTx/>
              <a:buFontTx/>
              <a:buNone/>
            </a:pPr>
            <a:r>
              <a:rPr lang="en-US" altLang="zh-CN" sz="2800" i="1" dirty="0">
                <a:latin typeface="Times New Roman" panose="02020603050405020304" pitchFamily="18" charset="0"/>
                <a:ea typeface="楷体_GB2312" pitchFamily="49" charset="-122"/>
              </a:rPr>
              <a:t>s</a:t>
            </a:r>
            <a:r>
              <a:rPr lang="en-US" altLang="zh-CN" sz="2800" baseline="-30000" dirty="0">
                <a:latin typeface="Times New Roman" panose="02020603050405020304" pitchFamily="18" charset="0"/>
                <a:ea typeface="楷体_GB2312" pitchFamily="49" charset="-122"/>
              </a:rPr>
              <a:t>3</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=11000</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24</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s</a:t>
            </a:r>
            <a:r>
              <a:rPr lang="en-US" altLang="zh-CN" sz="2800" baseline="-30000" dirty="0">
                <a:latin typeface="Times New Roman" panose="02020603050405020304" pitchFamily="18" charset="0"/>
                <a:ea typeface="楷体_GB2312" pitchFamily="49" charset="-122"/>
              </a:rPr>
              <a:t>4</a:t>
            </a:r>
            <a:r>
              <a:rPr lang="en-US" altLang="zh-CN" sz="2800" i="1" dirty="0">
                <a:latin typeface="Courier New" panose="02070309020205020404" pitchFamily="49" charset="0"/>
                <a:ea typeface="楷体_GB2312" pitchFamily="49" charset="-122"/>
              </a:rPr>
              <a:t>’</a:t>
            </a:r>
            <a:r>
              <a:rPr lang="en-US" altLang="zh-CN" sz="2800" i="1"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=10011</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19</a:t>
            </a:r>
            <a:r>
              <a:rPr lang="zh-CN" altLang="en-US" sz="28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44</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827088" y="1268413"/>
            <a:ext cx="7632700" cy="372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lnSpc>
                <a:spcPct val="120000"/>
              </a:lnSpc>
              <a:spcBef>
                <a:spcPct val="20000"/>
              </a:spcBef>
              <a:buClrTx/>
              <a:buSzTx/>
              <a:buNone/>
            </a:pPr>
            <a:r>
              <a:rPr lang="zh-CN" altLang="en-US"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变异</a:t>
            </a:r>
          </a:p>
          <a:p>
            <a:pPr algn="just" eaLnBrk="1" hangingPunct="1">
              <a:lnSpc>
                <a:spcPct val="120000"/>
              </a:lnSpc>
              <a:spcBef>
                <a:spcPct val="20000"/>
              </a:spcBef>
              <a:buClrTx/>
              <a:buSzTx/>
              <a:buFontTx/>
              <a:buNone/>
            </a:pPr>
            <a:r>
              <a:rPr lang="zh-CN" altLang="en-US" sz="2800" dirty="0">
                <a:latin typeface="Times New Roman" panose="02020603050405020304" pitchFamily="18" charset="0"/>
                <a:ea typeface="楷体_GB2312" pitchFamily="49" charset="-122"/>
                <a:cs typeface="Times New Roman" panose="02020603050405020304" pitchFamily="18" charset="0"/>
              </a:rPr>
              <a:t>        </a:t>
            </a:r>
            <a:r>
              <a:rPr lang="zh-CN" altLang="en-US" sz="2400" dirty="0">
                <a:latin typeface="Times New Roman" panose="02020603050405020304" pitchFamily="18" charset="0"/>
                <a:ea typeface="楷体_GB2312" pitchFamily="49" charset="-122"/>
                <a:cs typeface="Times New Roman" panose="02020603050405020304" pitchFamily="18" charset="0"/>
              </a:rPr>
              <a:t>设变异率</a:t>
            </a:r>
            <a:r>
              <a:rPr lang="en-US" altLang="zh-CN" sz="2400" i="1" dirty="0">
                <a:latin typeface="Times New Roman" panose="02020603050405020304" pitchFamily="18" charset="0"/>
                <a:ea typeface="楷体_GB2312" pitchFamily="49" charset="-122"/>
                <a:cs typeface="Times New Roman" panose="02020603050405020304" pitchFamily="18" charset="0"/>
              </a:rPr>
              <a:t>p</a:t>
            </a:r>
            <a:r>
              <a:rPr lang="en-US" altLang="zh-CN" sz="2400" i="1" baseline="-30000" dirty="0">
                <a:latin typeface="Times New Roman" panose="02020603050405020304" pitchFamily="18" charset="0"/>
                <a:ea typeface="楷体_GB2312" pitchFamily="49" charset="-122"/>
                <a:cs typeface="Times New Roman" panose="02020603050405020304" pitchFamily="18" charset="0"/>
              </a:rPr>
              <a:t>m</a:t>
            </a:r>
            <a:r>
              <a:rPr lang="en-US" altLang="zh-CN" sz="2400" dirty="0">
                <a:latin typeface="Times New Roman" panose="02020603050405020304" pitchFamily="18" charset="0"/>
                <a:ea typeface="楷体_GB2312" pitchFamily="49" charset="-122"/>
                <a:cs typeface="Times New Roman" panose="02020603050405020304" pitchFamily="18" charset="0"/>
              </a:rPr>
              <a:t>=0.001</a:t>
            </a:r>
            <a:r>
              <a:rPr lang="zh-CN" altLang="en-US" sz="2400" dirty="0">
                <a:latin typeface="Times New Roman" panose="02020603050405020304" pitchFamily="18" charset="0"/>
                <a:ea typeface="楷体_GB2312" pitchFamily="49" charset="-122"/>
                <a:cs typeface="Times New Roman" panose="02020603050405020304" pitchFamily="18" charset="0"/>
              </a:rPr>
              <a:t>。</a:t>
            </a:r>
          </a:p>
          <a:p>
            <a:pPr algn="just"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 这样</a:t>
            </a:r>
            <a:r>
              <a:rPr lang="zh-CN" altLang="en-US" sz="2400" dirty="0">
                <a:latin typeface="Times New Roman" panose="02020603050405020304" pitchFamily="18" charset="0"/>
                <a:ea typeface="楷体_GB2312" pitchFamily="49" charset="-122"/>
                <a:cs typeface="Times New Roman" panose="02020603050405020304" pitchFamily="18" charset="0"/>
              </a:rPr>
              <a:t>，群体</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中共有</a:t>
            </a:r>
          </a:p>
          <a:p>
            <a:pPr algn="just"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latin typeface="Times New Roman" panose="02020603050405020304" pitchFamily="18" charset="0"/>
                <a:ea typeface="楷体_GB2312" pitchFamily="49" charset="-122"/>
                <a:cs typeface="Times New Roman" panose="02020603050405020304" pitchFamily="18" charset="0"/>
              </a:rPr>
              <a:t>5</a:t>
            </a:r>
            <a:r>
              <a:rPr lang="en-US" altLang="en-US" sz="2400" dirty="0">
                <a:latin typeface="Arial" panose="020B0604020202020204" pitchFamily="34" charset="0"/>
                <a:ea typeface="楷体_GB2312" pitchFamily="49" charset="-122"/>
              </a:rPr>
              <a:t>×</a:t>
            </a:r>
            <a:r>
              <a:rPr lang="en-US" altLang="zh-CN" sz="2400" dirty="0">
                <a:latin typeface="Times New Roman" panose="02020603050405020304" pitchFamily="18" charset="0"/>
                <a:ea typeface="楷体_GB2312" pitchFamily="49" charset="-122"/>
              </a:rPr>
              <a:t>4</a:t>
            </a:r>
            <a:r>
              <a:rPr lang="en-US" altLang="en-US" sz="2400" dirty="0">
                <a:latin typeface="Arial" panose="020B0604020202020204" pitchFamily="34" charset="0"/>
                <a:ea typeface="楷体_GB2312" pitchFamily="49" charset="-122"/>
              </a:rPr>
              <a:t>×</a:t>
            </a:r>
            <a:r>
              <a:rPr lang="en-US" altLang="zh-CN" sz="2400" dirty="0">
                <a:latin typeface="Times New Roman" panose="02020603050405020304" pitchFamily="18" charset="0"/>
                <a:ea typeface="楷体_GB2312" pitchFamily="49" charset="-122"/>
              </a:rPr>
              <a:t>0.001=0.02</a:t>
            </a:r>
          </a:p>
          <a:p>
            <a:pPr algn="just" eaLnBrk="1" hangingPunct="1">
              <a:lnSpc>
                <a:spcPct val="120000"/>
              </a:lnSpc>
              <a:spcBef>
                <a:spcPct val="20000"/>
              </a:spcBef>
              <a:buClrTx/>
              <a:buSzTx/>
              <a:buFontTx/>
              <a:buNone/>
            </a:pPr>
            <a:r>
              <a:rPr lang="zh-CN" altLang="en-US" sz="2400" dirty="0" smtClean="0">
                <a:latin typeface="Times New Roman" panose="02020603050405020304" pitchFamily="18" charset="0"/>
                <a:ea typeface="楷体_GB2312" pitchFamily="49" charset="-122"/>
              </a:rPr>
              <a:t>         位</a:t>
            </a:r>
            <a:r>
              <a:rPr lang="zh-CN" altLang="en-US" sz="2400" dirty="0">
                <a:latin typeface="Times New Roman" panose="02020603050405020304" pitchFamily="18" charset="0"/>
                <a:ea typeface="楷体_GB2312" pitchFamily="49" charset="-122"/>
              </a:rPr>
              <a:t>基因可以变异。</a:t>
            </a:r>
          </a:p>
          <a:p>
            <a:pPr algn="just" eaLnBrk="1" hangingPunct="1">
              <a:lnSpc>
                <a:spcPct val="120000"/>
              </a:lnSpc>
              <a:spcBef>
                <a:spcPct val="20000"/>
              </a:spcBef>
              <a:buClrTx/>
              <a:buSzTx/>
              <a:buFontTx/>
              <a:buNone/>
            </a:pPr>
            <a:r>
              <a:rPr lang="en-US" altLang="zh-CN" sz="2400" dirty="0" smtClean="0">
                <a:latin typeface="Times New Roman" panose="02020603050405020304" pitchFamily="18" charset="0"/>
                <a:ea typeface="楷体_GB2312" pitchFamily="49" charset="-122"/>
              </a:rPr>
              <a:t>          0.02</a:t>
            </a:r>
            <a:r>
              <a:rPr lang="zh-CN" altLang="en-US" sz="2400" dirty="0">
                <a:latin typeface="Times New Roman" panose="02020603050405020304" pitchFamily="18" charset="0"/>
                <a:ea typeface="楷体_GB2312" pitchFamily="49" charset="-122"/>
              </a:rPr>
              <a:t>位显然不足</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位</a:t>
            </a:r>
            <a:r>
              <a:rPr lang="zh-CN" altLang="en-US" sz="2400" dirty="0" smtClean="0">
                <a:latin typeface="Times New Roman" panose="02020603050405020304" pitchFamily="18" charset="0"/>
                <a:ea typeface="楷体_GB2312" pitchFamily="49" charset="-122"/>
              </a:rPr>
              <a:t>，</a:t>
            </a:r>
            <a:endParaRPr lang="en-US" altLang="zh-CN" sz="2400" dirty="0" smtClean="0">
              <a:latin typeface="Times New Roman" panose="02020603050405020304" pitchFamily="18" charset="0"/>
              <a:ea typeface="楷体_GB2312" pitchFamily="49" charset="-122"/>
            </a:endParaRPr>
          </a:p>
          <a:p>
            <a:pPr algn="just" eaLnBrk="1" hangingPunct="1">
              <a:lnSpc>
                <a:spcPct val="120000"/>
              </a:lnSpc>
              <a:spcBef>
                <a:spcPct val="20000"/>
              </a:spcBef>
              <a:buClrTx/>
              <a:buSzTx/>
              <a:buFontTx/>
              <a:buNone/>
            </a:pPr>
            <a:r>
              <a:rPr lang="en-US" altLang="zh-CN" sz="2400" dirty="0">
                <a:latin typeface="Times New Roman" panose="02020603050405020304" pitchFamily="18" charset="0"/>
                <a:ea typeface="楷体_GB2312" pitchFamily="49" charset="-122"/>
              </a:rPr>
              <a:t> </a:t>
            </a:r>
            <a:r>
              <a:rPr lang="en-US" altLang="zh-CN" sz="2400" dirty="0" smtClean="0">
                <a:latin typeface="Times New Roman" panose="02020603050405020304" pitchFamily="18" charset="0"/>
                <a:ea typeface="楷体_GB2312" pitchFamily="49" charset="-122"/>
              </a:rPr>
              <a:t>         </a:t>
            </a:r>
            <a:r>
              <a:rPr lang="zh-CN" altLang="en-US" sz="2400" dirty="0" smtClean="0">
                <a:latin typeface="Times New Roman" panose="02020603050405020304" pitchFamily="18" charset="0"/>
                <a:ea typeface="楷体_GB2312" pitchFamily="49" charset="-122"/>
              </a:rPr>
              <a:t>所以</a:t>
            </a:r>
            <a:r>
              <a:rPr lang="zh-CN" altLang="en-US" sz="2400" dirty="0">
                <a:latin typeface="Times New Roman" panose="02020603050405020304" pitchFamily="18" charset="0"/>
                <a:ea typeface="楷体_GB2312" pitchFamily="49" charset="-122"/>
              </a:rPr>
              <a:t>本轮遗传操作不做变异。</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45</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2"/>
          <p:cNvSpPr txBox="1">
            <a:spLocks noChangeArrowheads="1"/>
          </p:cNvSpPr>
          <p:nvPr/>
        </p:nvSpPr>
        <p:spPr>
          <a:xfrm>
            <a:off x="684213" y="536525"/>
            <a:ext cx="7632700" cy="1884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于是，得到第二代种群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buNone/>
            </a:pPr>
            <a:r>
              <a:rPr kumimoji="1" lang="zh-CN" altLang="en-US" i="1" dirty="0" smtClean="0"/>
              <a:t>        </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=11001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=01100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=10000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16</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a:buFont typeface="Wingdings" panose="05000000000000000000" pitchFamily="2" charset="2"/>
              <a:buNone/>
            </a:pPr>
            <a:endParaRPr lang="en-US" altLang="zh-CN" dirty="0" smtClean="0"/>
          </a:p>
        </p:txBody>
      </p:sp>
      <p:sp>
        <p:nvSpPr>
          <p:cNvPr id="9" name="Text Box 2"/>
          <p:cNvSpPr txBox="1">
            <a:spLocks noChangeArrowheads="1"/>
          </p:cNvSpPr>
          <p:nvPr/>
        </p:nvSpPr>
        <p:spPr bwMode="auto">
          <a:xfrm>
            <a:off x="1187624" y="2307282"/>
            <a:ext cx="4737194"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en-US" altLang="zh-CN" sz="2400" b="1"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第二代种群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中各染色体的情况 </a:t>
            </a:r>
          </a:p>
        </p:txBody>
      </p:sp>
      <p:graphicFrame>
        <p:nvGraphicFramePr>
          <p:cNvPr id="10" name="Group 44"/>
          <p:cNvGraphicFramePr>
            <a:graphicFrameLocks noGrp="1"/>
          </p:cNvGraphicFramePr>
          <p:nvPr/>
        </p:nvGraphicFramePr>
        <p:xfrm>
          <a:off x="1691680" y="2978114"/>
          <a:ext cx="6223000" cy="3132137"/>
        </p:xfrm>
        <a:graphic>
          <a:graphicData uri="http://schemas.openxmlformats.org/drawingml/2006/table">
            <a:tbl>
              <a:tblPr/>
              <a:tblGrid>
                <a:gridCol w="1555750"/>
                <a:gridCol w="1554162"/>
                <a:gridCol w="1557338"/>
                <a:gridCol w="1555750"/>
              </a:tblGrid>
              <a:tr h="89634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染色体</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适应度</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选择概率</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估计的</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选中次数</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07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625</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0.36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6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=01100</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144</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0.08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82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729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0.41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2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=10000</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0.15</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46</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684213" y="1052513"/>
            <a:ext cx="7705725"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假设</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这一轮选择</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复制操作中，种群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中</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个染色体都被选中，则得到群体： </a:t>
            </a:r>
          </a:p>
        </p:txBody>
      </p:sp>
      <p:sp>
        <p:nvSpPr>
          <p:cNvPr id="9" name="Text Box 3"/>
          <p:cNvSpPr txBox="1">
            <a:spLocks noChangeArrowheads="1"/>
          </p:cNvSpPr>
          <p:nvPr/>
        </p:nvSpPr>
        <p:spPr bwMode="auto">
          <a:xfrm>
            <a:off x="1835968" y="1935904"/>
            <a:ext cx="6480175" cy="1052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120000"/>
              </a:lnSpc>
              <a:spcBef>
                <a:spcPct val="20000"/>
              </a:spcBef>
              <a:buClrTx/>
              <a:buSzTx/>
              <a:buNone/>
            </a:pPr>
            <a:r>
              <a:rPr lang="en-US" altLang="zh-CN" sz="2400" i="1" dirty="0">
                <a:latin typeface="Times New Roman" panose="02020603050405020304" pitchFamily="18" charset="0"/>
                <a:ea typeface="楷体_GB2312" pitchFamily="49" charset="-122"/>
              </a:rPr>
              <a:t> s</a:t>
            </a:r>
            <a:r>
              <a:rPr lang="en-US" altLang="zh-CN" sz="2400" baseline="-30000" dirty="0">
                <a:latin typeface="Times New Roman" panose="02020603050405020304" pitchFamily="18" charset="0"/>
                <a:ea typeface="楷体_GB2312" pitchFamily="49" charset="-122"/>
              </a:rPr>
              <a:t>1</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a:t>
            </a:r>
            <a:r>
              <a:rPr lang="en-US" altLang="zh-CN" sz="2400" dirty="0" smtClean="0">
                <a:latin typeface="Times New Roman" panose="02020603050405020304" pitchFamily="18" charset="0"/>
                <a:ea typeface="楷体_GB2312" pitchFamily="49" charset="-122"/>
              </a:rPr>
              <a:t>11001</a:t>
            </a:r>
            <a:r>
              <a:rPr lang="zh-CN" altLang="en-US" sz="2400" dirty="0">
                <a:latin typeface="宋体" panose="02010600030101010101" pitchFamily="2" charset="-122"/>
                <a:ea typeface="楷体_GB2312" pitchFamily="49" charset="-122"/>
              </a:rPr>
              <a:t>（</a:t>
            </a:r>
            <a:r>
              <a:rPr lang="en-US" altLang="zh-CN" sz="2400" dirty="0" smtClean="0">
                <a:latin typeface="Times New Roman" panose="02020603050405020304" pitchFamily="18" charset="0"/>
                <a:ea typeface="楷体_GB2312" pitchFamily="49" charset="-122"/>
              </a:rPr>
              <a:t>25</a:t>
            </a:r>
            <a:r>
              <a:rPr lang="zh-CN" altLang="en-US" sz="2400" dirty="0" smtClean="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2</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01100</a:t>
            </a:r>
            <a:r>
              <a:rPr lang="zh-CN" altLang="en-US" sz="2400" dirty="0" smtClean="0">
                <a:latin typeface="宋体" panose="02010600030101010101" pitchFamily="2" charset="-122"/>
                <a:ea typeface="楷体_GB2312" pitchFamily="49" charset="-122"/>
              </a:rPr>
              <a:t>（</a:t>
            </a:r>
            <a:r>
              <a:rPr lang="en-US" altLang="zh-CN" sz="2400" dirty="0" smtClean="0">
                <a:latin typeface="Times New Roman" panose="02020603050405020304" pitchFamily="18" charset="0"/>
                <a:ea typeface="楷体_GB2312" pitchFamily="49" charset="-122"/>
              </a:rPr>
              <a:t>12</a:t>
            </a:r>
            <a:r>
              <a:rPr lang="zh-CN" altLang="en-US" sz="2400" dirty="0" smtClean="0">
                <a:latin typeface="宋体" panose="02010600030101010101" pitchFamily="2" charset="-122"/>
                <a:ea typeface="楷体_GB2312" pitchFamily="49" charset="-122"/>
              </a:rPr>
              <a:t>）</a:t>
            </a:r>
            <a:endParaRPr lang="zh-CN" altLang="en-US" sz="2400" dirty="0">
              <a:latin typeface="宋体" panose="02010600030101010101" pitchFamily="2" charset="-122"/>
              <a:ea typeface="楷体_GB2312" pitchFamily="49" charset="-122"/>
            </a:endParaRPr>
          </a:p>
          <a:p>
            <a:pP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3</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=11011</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27</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4</a:t>
            </a:r>
            <a:r>
              <a:rPr lang="en-US" altLang="zh-CN" sz="2400" i="1" dirty="0">
                <a:latin typeface="Courier New" panose="02070309020205020404" pitchFamily="49" charset="0"/>
                <a:ea typeface="楷体_GB2312" pitchFamily="49" charset="-122"/>
              </a:rPr>
              <a:t>’</a:t>
            </a:r>
            <a:r>
              <a:rPr lang="en-US" altLang="zh-CN" sz="2400" dirty="0">
                <a:latin typeface="Times New Roman" panose="02020603050405020304" pitchFamily="18" charset="0"/>
                <a:ea typeface="楷体_GB2312" pitchFamily="49" charset="-122"/>
              </a:rPr>
              <a:t>= 10000</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16</a:t>
            </a:r>
            <a:r>
              <a:rPr lang="zh-CN" altLang="en-US" sz="2400" dirty="0">
                <a:latin typeface="宋体" panose="02010600030101010101" pitchFamily="2" charset="-122"/>
                <a:ea typeface="楷体_GB2312" pitchFamily="49" charset="-122"/>
              </a:rPr>
              <a:t>）</a:t>
            </a:r>
            <a:r>
              <a:rPr lang="zh-CN" altLang="en-US" sz="2400" dirty="0">
                <a:latin typeface="Times New Roman" panose="02020603050405020304" pitchFamily="18" charset="0"/>
                <a:ea typeface="楷体_GB2312" pitchFamily="49" charset="-122"/>
              </a:rPr>
              <a:t> </a:t>
            </a:r>
          </a:p>
        </p:txBody>
      </p:sp>
      <p:sp>
        <p:nvSpPr>
          <p:cNvPr id="10" name="Text Box 4"/>
          <p:cNvSpPr txBox="1">
            <a:spLocks noChangeArrowheads="1"/>
          </p:cNvSpPr>
          <p:nvPr/>
        </p:nvSpPr>
        <p:spPr bwMode="auto">
          <a:xfrm>
            <a:off x="684212" y="3241675"/>
            <a:ext cx="7631931"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做</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交叉运算，让</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分别交换后三位基因，得 </a:t>
            </a:r>
          </a:p>
        </p:txBody>
      </p:sp>
      <p:sp>
        <p:nvSpPr>
          <p:cNvPr id="11" name="Text Box 5"/>
          <p:cNvSpPr txBox="1">
            <a:spLocks noChangeArrowheads="1"/>
          </p:cNvSpPr>
          <p:nvPr/>
        </p:nvSpPr>
        <p:spPr bwMode="auto">
          <a:xfrm>
            <a:off x="1762943" y="4145334"/>
            <a:ext cx="6553200" cy="105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20000"/>
              </a:spcBef>
              <a:buClrTx/>
              <a:buSzTx/>
              <a:buFontTx/>
              <a:buNone/>
            </a:pPr>
            <a:r>
              <a:rPr lang="en-US" altLang="zh-CN" sz="2400" i="1" dirty="0">
                <a:latin typeface="Times New Roman" panose="02020603050405020304" pitchFamily="18" charset="0"/>
                <a:ea typeface="楷体_GB2312" pitchFamily="49" charset="-122"/>
              </a:rPr>
              <a:t>     s</a:t>
            </a:r>
            <a:r>
              <a:rPr lang="en-US" altLang="zh-CN" sz="2400" baseline="-30000" dirty="0">
                <a:latin typeface="Times New Roman" panose="02020603050405020304" pitchFamily="18" charset="0"/>
                <a:ea typeface="楷体_GB2312" pitchFamily="49" charset="-122"/>
              </a:rPr>
              <a:t>1</a:t>
            </a:r>
            <a:r>
              <a:rPr lang="en-US" altLang="zh-CN" sz="2400" i="1"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a:t>
            </a:r>
            <a:r>
              <a:rPr lang="en-US" altLang="zh-CN" sz="2400" dirty="0" smtClean="0">
                <a:latin typeface="Times New Roman" panose="02020603050405020304" pitchFamily="18" charset="0"/>
                <a:ea typeface="楷体_GB2312" pitchFamily="49" charset="-122"/>
              </a:rPr>
              <a:t>11011</a:t>
            </a:r>
            <a:r>
              <a:rPr lang="zh-CN" altLang="en-US" sz="2400" dirty="0" smtClean="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28</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2</a:t>
            </a:r>
            <a:r>
              <a:rPr lang="en-US" altLang="zh-CN" sz="2400" i="1"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 </a:t>
            </a:r>
            <a:r>
              <a:rPr lang="en-US" altLang="zh-CN" sz="2400" dirty="0" smtClean="0">
                <a:latin typeface="Times New Roman" panose="02020603050405020304" pitchFamily="18" charset="0"/>
                <a:ea typeface="楷体_GB2312" pitchFamily="49" charset="-122"/>
              </a:rPr>
              <a:t>01001</a:t>
            </a:r>
            <a:r>
              <a:rPr lang="zh-CN" altLang="en-US" sz="2400" dirty="0" smtClean="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9</a:t>
            </a:r>
            <a:r>
              <a:rPr lang="zh-CN" altLang="en-US" sz="2400" dirty="0">
                <a:latin typeface="宋体" panose="02010600030101010101" pitchFamily="2" charset="-122"/>
                <a:ea typeface="楷体_GB2312" pitchFamily="49" charset="-122"/>
              </a:rPr>
              <a:t>）</a:t>
            </a:r>
          </a:p>
          <a:p>
            <a:pP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3</a:t>
            </a:r>
            <a:r>
              <a:rPr lang="en-US" altLang="zh-CN" sz="2400" i="1"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=11000</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24</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baseline="-30000" dirty="0">
                <a:latin typeface="Times New Roman" panose="02020603050405020304" pitchFamily="18" charset="0"/>
                <a:ea typeface="楷体_GB2312" pitchFamily="49" charset="-122"/>
              </a:rPr>
              <a:t>4</a:t>
            </a:r>
            <a:r>
              <a:rPr lang="en-US" altLang="zh-CN" sz="2400" i="1"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 10011</a:t>
            </a:r>
            <a:r>
              <a:rPr lang="zh-CN" altLang="en-US" sz="2400" dirty="0">
                <a:latin typeface="宋体" panose="02010600030101010101" pitchFamily="2" charset="-122"/>
                <a:ea typeface="楷体_GB2312" pitchFamily="49" charset="-122"/>
              </a:rPr>
              <a:t>（</a:t>
            </a:r>
            <a:r>
              <a:rPr lang="en-US" altLang="zh-CN" sz="2400" dirty="0">
                <a:latin typeface="Times New Roman" panose="02020603050405020304" pitchFamily="18" charset="0"/>
                <a:ea typeface="楷体_GB2312" pitchFamily="49" charset="-122"/>
              </a:rPr>
              <a:t>19</a:t>
            </a:r>
            <a:r>
              <a:rPr lang="zh-CN" altLang="en-US" sz="2400" dirty="0">
                <a:latin typeface="宋体" panose="02010600030101010101" pitchFamily="2" charset="-122"/>
                <a:ea typeface="楷体_GB2312" pitchFamily="49" charset="-122"/>
              </a:rPr>
              <a:t>）</a:t>
            </a:r>
            <a:r>
              <a:rPr lang="zh-CN" altLang="en-US" sz="2400" dirty="0">
                <a:latin typeface="Times New Roman" panose="02020603050405020304" pitchFamily="18" charset="0"/>
                <a:ea typeface="楷体_GB2312" pitchFamily="49" charset="-122"/>
              </a:rPr>
              <a:t> </a:t>
            </a:r>
          </a:p>
        </p:txBody>
      </p:sp>
      <p:sp>
        <p:nvSpPr>
          <p:cNvPr id="12" name="Text Box 6"/>
          <p:cNvSpPr txBox="1">
            <a:spLocks noChangeArrowheads="1"/>
          </p:cNvSpPr>
          <p:nvPr/>
        </p:nvSpPr>
        <p:spPr bwMode="auto">
          <a:xfrm>
            <a:off x="684212" y="5353160"/>
            <a:ext cx="3954929"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这一轮仍然不会发生变异。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47</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1187624" y="630747"/>
            <a:ext cx="5761037" cy="1674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于是，得第三代种群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G3</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ct val="120000"/>
              </a:lnSpc>
              <a:spcBef>
                <a:spcPct val="50000"/>
              </a:spcBef>
              <a:buClrTx/>
              <a:buSzTx/>
              <a:buFontTx/>
              <a:buNone/>
            </a:pPr>
            <a:r>
              <a:rPr lang="zh-CN" altLang="en-US" sz="2800" i="1" dirty="0">
                <a:latin typeface="Arial" panose="020B0604020202020204" pitchFamily="34" charset="0"/>
                <a:ea typeface="楷体_GB2312" pitchFamily="49" charset="-122"/>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=11100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28</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=01001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9</a:t>
            </a:r>
            <a:r>
              <a:rPr lang="zh-CN" altLang="en-US" sz="2400" dirty="0">
                <a:latin typeface="Times New Roman" panose="02020603050405020304" pitchFamily="18" charset="0"/>
                <a:ea typeface="楷体_GB2312" pitchFamily="49" charset="-122"/>
                <a:cs typeface="Times New Roman" panose="02020603050405020304" pitchFamily="18" charset="0"/>
              </a:rPr>
              <a:t>）</a:t>
            </a:r>
          </a:p>
          <a:p>
            <a:pP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3</a:t>
            </a:r>
            <a:r>
              <a:rPr lang="en-US" altLang="zh-CN" sz="2400" dirty="0">
                <a:latin typeface="Times New Roman" panose="02020603050405020304" pitchFamily="18" charset="0"/>
                <a:ea typeface="楷体_GB2312" pitchFamily="49" charset="-122"/>
                <a:cs typeface="Times New Roman" panose="02020603050405020304" pitchFamily="18" charset="0"/>
              </a:rPr>
              <a:t>=11000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24</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4</a:t>
            </a:r>
            <a:r>
              <a:rPr lang="en-US" altLang="zh-CN" sz="2400" dirty="0">
                <a:latin typeface="Times New Roman" panose="02020603050405020304" pitchFamily="18" charset="0"/>
                <a:ea typeface="楷体_GB2312" pitchFamily="49" charset="-122"/>
                <a:cs typeface="Times New Roman" panose="02020603050405020304" pitchFamily="18" charset="0"/>
              </a:rPr>
              <a:t>=10011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19</a:t>
            </a:r>
            <a:r>
              <a:rPr lang="zh-CN" altLang="en-US" sz="2400" dirty="0">
                <a:latin typeface="Times New Roman" panose="02020603050405020304" pitchFamily="18" charset="0"/>
                <a:ea typeface="楷体_GB2312" pitchFamily="49" charset="-122"/>
                <a:cs typeface="Times New Roman" panose="02020603050405020304" pitchFamily="18" charset="0"/>
              </a:rPr>
              <a:t>） </a:t>
            </a:r>
          </a:p>
        </p:txBody>
      </p:sp>
      <p:sp>
        <p:nvSpPr>
          <p:cNvPr id="9" name="Text Box 2"/>
          <p:cNvSpPr txBox="1">
            <a:spLocks noChangeArrowheads="1"/>
          </p:cNvSpPr>
          <p:nvPr/>
        </p:nvSpPr>
        <p:spPr bwMode="auto">
          <a:xfrm>
            <a:off x="755576" y="2510557"/>
            <a:ext cx="5126724"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en-US" altLang="zh-CN" sz="2400" b="1" dirty="0">
                <a:latin typeface="宋体" panose="02010600030101010101" pitchFamily="2" charset="-122"/>
                <a:ea typeface="楷体_GB2312" pitchFamily="49" charset="-122"/>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第三代种群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G3</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中各染色体的情况 </a:t>
            </a:r>
          </a:p>
        </p:txBody>
      </p:sp>
      <p:graphicFrame>
        <p:nvGraphicFramePr>
          <p:cNvPr id="10" name="Group 42"/>
          <p:cNvGraphicFramePr>
            <a:graphicFrameLocks noGrp="1"/>
          </p:cNvGraphicFramePr>
          <p:nvPr/>
        </p:nvGraphicFramePr>
        <p:xfrm>
          <a:off x="1403648" y="3167060"/>
          <a:ext cx="6223000" cy="3189290"/>
        </p:xfrm>
        <a:graphic>
          <a:graphicData uri="http://schemas.openxmlformats.org/drawingml/2006/table">
            <a:tbl>
              <a:tblPr/>
              <a:tblGrid>
                <a:gridCol w="1555750"/>
                <a:gridCol w="1554163"/>
                <a:gridCol w="1557337"/>
                <a:gridCol w="1555750"/>
              </a:tblGrid>
              <a:tr h="89608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染色体</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适应度</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估计的</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选中次数</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4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784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31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81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0.04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4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576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0.32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290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361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0.20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48</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1013012" y="1125538"/>
            <a:ext cx="6799075"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en-US" altLang="zh-CN" sz="2800" dirty="0">
                <a:latin typeface="Arial" panose="020B0604020202020204" pitchFamily="34" charset="0"/>
                <a:ea typeface="楷体_GB2312" pitchFamily="49" charset="-122"/>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设这一轮的选择</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复制结果为：</a:t>
            </a:r>
          </a:p>
          <a:p>
            <a:pPr eaLnBrk="1" hangingPunct="1">
              <a:lnSpc>
                <a:spcPct val="120000"/>
              </a:lnSpc>
              <a:spcBef>
                <a:spcPct val="20000"/>
              </a:spcBef>
              <a:buClrTx/>
              <a:buSzTx/>
              <a:buFontTx/>
              <a:buNone/>
            </a:pPr>
            <a:r>
              <a:rPr lang="zh-CN" altLang="en-US" sz="2400" i="1"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1</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=11100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28</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2</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=11100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28</a:t>
            </a:r>
            <a:r>
              <a:rPr lang="zh-CN" altLang="en-US" sz="2400" dirty="0">
                <a:latin typeface="Times New Roman" panose="02020603050405020304" pitchFamily="18" charset="0"/>
                <a:ea typeface="楷体_GB2312" pitchFamily="49" charset="-122"/>
                <a:cs typeface="Times New Roman" panose="02020603050405020304" pitchFamily="18" charset="0"/>
              </a:rPr>
              <a:t>）</a:t>
            </a:r>
          </a:p>
          <a:p>
            <a:pP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3</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=11000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24</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4</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=10011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19</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zh-CN" altLang="en-US" sz="2400" dirty="0">
                <a:latin typeface="Times New Roman" panose="02020603050405020304" pitchFamily="18" charset="0"/>
                <a:ea typeface="楷体_GB2312" pitchFamily="49" charset="-122"/>
              </a:rPr>
              <a:t> </a:t>
            </a:r>
          </a:p>
        </p:txBody>
      </p:sp>
      <p:sp>
        <p:nvSpPr>
          <p:cNvPr id="9" name="Text Box 3"/>
          <p:cNvSpPr txBox="1">
            <a:spLocks noChangeArrowheads="1"/>
          </p:cNvSpPr>
          <p:nvPr/>
        </p:nvSpPr>
        <p:spPr bwMode="auto">
          <a:xfrm>
            <a:off x="1633954" y="2997200"/>
            <a:ext cx="6322422"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做</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交叉运算，让</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分别交换后两位基因，得 </a:t>
            </a:r>
          </a:p>
        </p:txBody>
      </p:sp>
      <p:sp>
        <p:nvSpPr>
          <p:cNvPr id="10" name="Text Box 4"/>
          <p:cNvSpPr txBox="1">
            <a:spLocks noChangeArrowheads="1"/>
          </p:cNvSpPr>
          <p:nvPr/>
        </p:nvSpPr>
        <p:spPr bwMode="auto">
          <a:xfrm>
            <a:off x="1667733" y="3845081"/>
            <a:ext cx="6624638"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20000"/>
              </a:spcBef>
              <a:buClrTx/>
              <a:buSzTx/>
              <a:buFontTx/>
              <a:buNone/>
            </a:pPr>
            <a:r>
              <a:rPr lang="en-US" altLang="zh-CN" sz="2800" i="1"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1</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=11111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31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2</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=11100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28</a:t>
            </a:r>
            <a:r>
              <a:rPr lang="zh-CN" altLang="en-US" sz="2400" dirty="0">
                <a:latin typeface="Times New Roman" panose="02020603050405020304" pitchFamily="18" charset="0"/>
                <a:ea typeface="楷体_GB2312" pitchFamily="49" charset="-122"/>
                <a:cs typeface="Times New Roman" panose="02020603050405020304" pitchFamily="18" charset="0"/>
              </a:rPr>
              <a:t>）</a:t>
            </a:r>
          </a:p>
          <a:p>
            <a:pP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3</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=11000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24</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4</a:t>
            </a:r>
            <a:r>
              <a:rPr lang="en-US" altLang="zh-CN" sz="2400" i="1"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=10000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16</a:t>
            </a:r>
            <a:r>
              <a:rPr lang="zh-CN" altLang="en-US" sz="2400" dirty="0">
                <a:latin typeface="Times New Roman" panose="02020603050405020304" pitchFamily="18" charset="0"/>
                <a:ea typeface="楷体_GB2312" pitchFamily="49" charset="-122"/>
                <a:cs typeface="Times New Roman" panose="02020603050405020304" pitchFamily="18" charset="0"/>
              </a:rPr>
              <a:t>） </a:t>
            </a:r>
          </a:p>
        </p:txBody>
      </p:sp>
      <p:sp>
        <p:nvSpPr>
          <p:cNvPr id="11" name="Text Box 5"/>
          <p:cNvSpPr txBox="1">
            <a:spLocks noChangeArrowheads="1"/>
          </p:cNvSpPr>
          <p:nvPr/>
        </p:nvSpPr>
        <p:spPr bwMode="auto">
          <a:xfrm>
            <a:off x="1633954" y="5291568"/>
            <a:ext cx="4031873"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这</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一轮仍然不会发生变异。</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49</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Text Box 2"/>
          <p:cNvSpPr txBox="1">
            <a:spLocks noChangeArrowheads="1"/>
          </p:cNvSpPr>
          <p:nvPr/>
        </p:nvSpPr>
        <p:spPr bwMode="auto">
          <a:xfrm>
            <a:off x="971600" y="908720"/>
            <a:ext cx="6696075" cy="16250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en-US" altLang="zh-CN" sz="2800" dirty="0">
                <a:latin typeface="Arial" panose="020B0604020202020204" pitchFamily="34" charset="0"/>
                <a:ea typeface="楷体_GB2312" pitchFamily="49" charset="-122"/>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于是，得第四代种群</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G4</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lnSpc>
                <a:spcPct val="120000"/>
              </a:lnSpc>
              <a:spcBef>
                <a:spcPct val="50000"/>
              </a:spcBef>
              <a:buClrTx/>
              <a:buSzTx/>
              <a:buFontTx/>
              <a:buNone/>
            </a:pPr>
            <a:r>
              <a:rPr lang="zh-CN" altLang="en-US" sz="2400" i="1"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=11111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31</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=11100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28</a:t>
            </a:r>
            <a:r>
              <a:rPr lang="zh-CN" altLang="en-US" sz="2400" dirty="0">
                <a:latin typeface="Times New Roman" panose="02020603050405020304" pitchFamily="18" charset="0"/>
                <a:ea typeface="楷体_GB2312" pitchFamily="49" charset="-122"/>
                <a:cs typeface="Times New Roman" panose="02020603050405020304" pitchFamily="18" charset="0"/>
              </a:rPr>
              <a:t>）</a:t>
            </a:r>
          </a:p>
          <a:p>
            <a:pPr eaLnBrk="1" hangingPunct="1">
              <a:lnSpc>
                <a:spcPct val="120000"/>
              </a:lnSpc>
              <a:spcBef>
                <a:spcPct val="2000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3</a:t>
            </a:r>
            <a:r>
              <a:rPr lang="en-US" altLang="zh-CN" sz="2400" dirty="0">
                <a:latin typeface="Times New Roman" panose="02020603050405020304" pitchFamily="18" charset="0"/>
                <a:ea typeface="楷体_GB2312" pitchFamily="49" charset="-122"/>
                <a:cs typeface="Times New Roman" panose="02020603050405020304" pitchFamily="18" charset="0"/>
              </a:rPr>
              <a:t>=11000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24</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s</a:t>
            </a:r>
            <a:r>
              <a:rPr lang="en-US" altLang="zh-CN" sz="2400" baseline="-30000" dirty="0">
                <a:latin typeface="Times New Roman" panose="02020603050405020304" pitchFamily="18" charset="0"/>
                <a:ea typeface="楷体_GB2312" pitchFamily="49" charset="-122"/>
                <a:cs typeface="Times New Roman" panose="02020603050405020304" pitchFamily="18" charset="0"/>
              </a:rPr>
              <a:t>4</a:t>
            </a:r>
            <a:r>
              <a:rPr lang="en-US" altLang="zh-CN" sz="2400" dirty="0">
                <a:latin typeface="Times New Roman" panose="02020603050405020304" pitchFamily="18" charset="0"/>
                <a:ea typeface="楷体_GB2312" pitchFamily="49" charset="-122"/>
                <a:cs typeface="Times New Roman" panose="02020603050405020304" pitchFamily="18" charset="0"/>
              </a:rPr>
              <a:t>=10000</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16</a:t>
            </a:r>
            <a:r>
              <a:rPr lang="zh-CN" altLang="en-US" sz="2400" dirty="0">
                <a:latin typeface="Times New Roman" panose="02020603050405020304" pitchFamily="18" charset="0"/>
                <a:ea typeface="楷体_GB2312" pitchFamily="49" charset="-122"/>
                <a:cs typeface="Times New Roman" panose="02020603050405020304" pitchFamily="18" charset="0"/>
              </a:rPr>
              <a:t>） </a:t>
            </a:r>
          </a:p>
        </p:txBody>
      </p:sp>
      <p:sp>
        <p:nvSpPr>
          <p:cNvPr id="9" name="Text Box 3"/>
          <p:cNvSpPr txBox="1">
            <a:spLocks noChangeArrowheads="1"/>
          </p:cNvSpPr>
          <p:nvPr/>
        </p:nvSpPr>
        <p:spPr bwMode="auto">
          <a:xfrm>
            <a:off x="1115616" y="2852936"/>
            <a:ext cx="7344816" cy="27310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显然</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，在这一代种群中已经出现了适应度最高的染色体</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s1=11111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。于是，遗传操作终止，将染色体“</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11111”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作为最终结果输出。</a:t>
            </a:r>
          </a:p>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然后</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，将染色体“</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11111”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解码为表现型，即得所求的最优解：</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90000"/>
              </a:lnSpc>
              <a:spcBef>
                <a:spcPts val="1000"/>
              </a:spcBef>
              <a:buClrTx/>
              <a:buSzTx/>
              <a:buNone/>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代入函数</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中，即得原问题的解，即函数</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的最大值为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961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2.1.1 </a:t>
            </a:r>
            <a:r>
              <a:rPr lang="zh-CN" altLang="en-US" sz="2400" b="1" dirty="0" smtClean="0">
                <a:solidFill>
                  <a:srgbClr val="1A0780"/>
                </a:solidFill>
                <a:latin typeface="华文楷体" panose="02010600040101010101" pitchFamily="2" charset="-122"/>
                <a:ea typeface="华文楷体" panose="02010600040101010101" pitchFamily="2" charset="-122"/>
              </a:rPr>
              <a:t>几种优化方法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3" name="Text Box 279"/>
          <p:cNvSpPr txBox="1">
            <a:spLocks noChangeArrowheads="1"/>
          </p:cNvSpPr>
          <p:nvPr/>
        </p:nvSpPr>
        <p:spPr bwMode="auto">
          <a:xfrm>
            <a:off x="745958" y="4191471"/>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智能</a:t>
            </a:r>
            <a:r>
              <a:rPr lang="zh-CN" altLang="en-US" sz="2400" dirty="0" smtClean="0">
                <a:solidFill>
                  <a:srgbClr val="0000FF"/>
                </a:solidFill>
                <a:latin typeface="黑体" panose="02010609060101010101" pitchFamily="49" charset="-122"/>
                <a:ea typeface="黑体" panose="02010609060101010101" pitchFamily="49" charset="-122"/>
              </a:rPr>
              <a:t>优化方法</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14" name="Rectangle 280"/>
          <p:cNvSpPr>
            <a:spLocks noChangeArrowheads="1"/>
          </p:cNvSpPr>
          <p:nvPr/>
        </p:nvSpPr>
        <p:spPr bwMode="auto">
          <a:xfrm>
            <a:off x="611560" y="4439013"/>
            <a:ext cx="8305800" cy="1754326"/>
          </a:xfrm>
          <a:prstGeom prst="rect">
            <a:avLst/>
          </a:prstGeom>
          <a:noFill/>
          <a:ln w="12700">
            <a:noFill/>
            <a:miter lim="800000"/>
          </a:ln>
        </p:spPr>
        <p:txBody>
          <a:bodyPr wrap="square">
            <a:spAutoFit/>
          </a:bodyPr>
          <a:lstStyle>
            <a:lvl1pPr marL="666750" indent="-66675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en-US" altLang="zh-CN" sz="1200" dirty="0">
                <a:latin typeface="+mj-ea"/>
                <a:ea typeface="+mj-ea"/>
              </a:rPr>
              <a:t> </a:t>
            </a:r>
            <a:endParaRPr lang="en-US" altLang="zh-CN" sz="1000" dirty="0">
              <a:latin typeface="+mj-ea"/>
              <a:ea typeface="+mj-ea"/>
            </a:endParaRPr>
          </a:p>
          <a:p>
            <a:pPr algn="just">
              <a:spcBef>
                <a:spcPct val="0"/>
              </a:spcBef>
              <a:buClrTx/>
              <a:buSzTx/>
              <a:buFontTx/>
              <a:buNone/>
            </a:pPr>
            <a:r>
              <a:rPr lang="en-US" altLang="zh-CN" sz="2400" dirty="0">
                <a:solidFill>
                  <a:srgbClr val="7030A0"/>
                </a:solidFill>
                <a:latin typeface="+mj-ea"/>
                <a:ea typeface="+mj-ea"/>
              </a:rPr>
              <a:t>1</a:t>
            </a:r>
            <a:r>
              <a:rPr lang="zh-CN" altLang="en-US" sz="2400" dirty="0">
                <a:solidFill>
                  <a:srgbClr val="7030A0"/>
                </a:solidFill>
                <a:latin typeface="+mj-ea"/>
                <a:ea typeface="+mj-ea"/>
              </a:rPr>
              <a:t>）不依赖于初始条件；</a:t>
            </a:r>
          </a:p>
          <a:p>
            <a:pPr algn="just">
              <a:spcBef>
                <a:spcPct val="0"/>
              </a:spcBef>
              <a:buClrTx/>
              <a:buSzTx/>
              <a:buFontTx/>
              <a:buNone/>
            </a:pPr>
            <a:r>
              <a:rPr lang="en-US" altLang="zh-CN" sz="2400" dirty="0">
                <a:solidFill>
                  <a:srgbClr val="7030A0"/>
                </a:solidFill>
                <a:latin typeface="+mj-ea"/>
                <a:ea typeface="+mj-ea"/>
              </a:rPr>
              <a:t>2</a:t>
            </a:r>
            <a:r>
              <a:rPr lang="zh-CN" altLang="en-US" sz="2400" dirty="0">
                <a:solidFill>
                  <a:srgbClr val="7030A0"/>
                </a:solidFill>
                <a:latin typeface="+mj-ea"/>
                <a:ea typeface="+mj-ea"/>
              </a:rPr>
              <a:t>）不与求解空间有紧密关系，对解域，无可微或连续的要求。求解稳健，</a:t>
            </a:r>
            <a:r>
              <a:rPr lang="zh-CN" altLang="en-US" sz="2400" dirty="0">
                <a:solidFill>
                  <a:srgbClr val="FF0000"/>
                </a:solidFill>
                <a:latin typeface="+mj-ea"/>
                <a:ea typeface="+mj-ea"/>
              </a:rPr>
              <a:t>但收敛速度慢</a:t>
            </a:r>
            <a:r>
              <a:rPr lang="zh-CN" altLang="en-US" sz="2400" dirty="0">
                <a:solidFill>
                  <a:srgbClr val="7030A0"/>
                </a:solidFill>
                <a:latin typeface="+mj-ea"/>
                <a:ea typeface="+mj-ea"/>
              </a:rPr>
              <a:t>。能获得全局最优。适合于求解空间不知的</a:t>
            </a:r>
            <a:r>
              <a:rPr lang="zh-CN" altLang="en-US" sz="2400" dirty="0" smtClean="0">
                <a:solidFill>
                  <a:srgbClr val="7030A0"/>
                </a:solidFill>
                <a:latin typeface="+mj-ea"/>
                <a:ea typeface="+mj-ea"/>
              </a:rPr>
              <a:t>情况</a:t>
            </a:r>
            <a:r>
              <a:rPr lang="zh-CN" altLang="en-US" sz="2400" dirty="0">
                <a:solidFill>
                  <a:srgbClr val="7030A0"/>
                </a:solidFill>
                <a:latin typeface="+mj-ea"/>
                <a:ea typeface="+mj-ea"/>
              </a:rPr>
              <a:t>。</a:t>
            </a:r>
          </a:p>
        </p:txBody>
      </p:sp>
      <p:sp>
        <p:nvSpPr>
          <p:cNvPr id="10" name="Text Box 279"/>
          <p:cNvSpPr txBox="1">
            <a:spLocks noChangeArrowheads="1"/>
          </p:cNvSpPr>
          <p:nvPr/>
        </p:nvSpPr>
        <p:spPr bwMode="auto">
          <a:xfrm>
            <a:off x="720730" y="1095127"/>
            <a:ext cx="233910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传统的优化</a:t>
            </a:r>
            <a:r>
              <a:rPr lang="zh-CN" altLang="en-US" sz="2400" dirty="0" smtClean="0">
                <a:solidFill>
                  <a:srgbClr val="0000FF"/>
                </a:solidFill>
                <a:latin typeface="黑体" panose="02010609060101010101" pitchFamily="49" charset="-122"/>
                <a:ea typeface="黑体" panose="02010609060101010101" pitchFamily="49" charset="-122"/>
              </a:rPr>
              <a:t>方法</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11" name="Rectangle 280"/>
          <p:cNvSpPr>
            <a:spLocks noChangeArrowheads="1"/>
          </p:cNvSpPr>
          <p:nvPr/>
        </p:nvSpPr>
        <p:spPr bwMode="auto">
          <a:xfrm>
            <a:off x="417050" y="1366018"/>
            <a:ext cx="8305800" cy="2492990"/>
          </a:xfrm>
          <a:prstGeom prst="rect">
            <a:avLst/>
          </a:prstGeom>
          <a:noFill/>
          <a:ln w="12700">
            <a:noFill/>
            <a:miter lim="800000"/>
          </a:ln>
        </p:spPr>
        <p:txBody>
          <a:bodyPr wrap="square">
            <a:spAutoFit/>
          </a:bodyPr>
          <a:lstStyle>
            <a:lvl1pPr marL="666750" indent="-66675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0"/>
              </a:spcBef>
              <a:buClrTx/>
              <a:buSzTx/>
              <a:buFontTx/>
              <a:buNone/>
            </a:pPr>
            <a:r>
              <a:rPr lang="en-US" altLang="zh-CN" sz="1200" dirty="0">
                <a:latin typeface="+mj-ea"/>
                <a:ea typeface="+mj-ea"/>
              </a:rPr>
              <a:t> </a:t>
            </a:r>
            <a:endParaRPr lang="en-US" altLang="zh-CN" sz="1000" dirty="0">
              <a:latin typeface="+mj-ea"/>
              <a:ea typeface="+mj-ea"/>
            </a:endParaRPr>
          </a:p>
          <a:p>
            <a:pPr algn="just">
              <a:spcBef>
                <a:spcPct val="0"/>
              </a:spcBef>
              <a:buClrTx/>
              <a:buSzTx/>
              <a:buFontTx/>
              <a:buNone/>
            </a:pPr>
            <a:r>
              <a:rPr lang="en-US" altLang="zh-CN" sz="2400" dirty="0">
                <a:latin typeface="+mj-ea"/>
                <a:ea typeface="+mj-ea"/>
              </a:rPr>
              <a:t> </a:t>
            </a:r>
            <a:r>
              <a:rPr lang="en-US" altLang="zh-CN" sz="2400" dirty="0">
                <a:solidFill>
                  <a:srgbClr val="C00000"/>
                </a:solidFill>
                <a:latin typeface="+mj-ea"/>
                <a:ea typeface="+mj-ea"/>
              </a:rPr>
              <a:t>1</a:t>
            </a:r>
            <a:r>
              <a:rPr lang="zh-CN" altLang="en-US" sz="2400" dirty="0">
                <a:solidFill>
                  <a:srgbClr val="C00000"/>
                </a:solidFill>
                <a:latin typeface="+mj-ea"/>
                <a:ea typeface="+mj-ea"/>
              </a:rPr>
              <a:t>）依赖于初始条件。</a:t>
            </a:r>
          </a:p>
          <a:p>
            <a:pPr algn="just">
              <a:spcBef>
                <a:spcPct val="0"/>
              </a:spcBef>
              <a:buClrTx/>
              <a:buSzTx/>
              <a:buFontTx/>
              <a:buNone/>
            </a:pPr>
            <a:r>
              <a:rPr lang="zh-CN" altLang="en-US" sz="2400" dirty="0">
                <a:solidFill>
                  <a:srgbClr val="C00000"/>
                </a:solidFill>
                <a:latin typeface="+mj-ea"/>
                <a:ea typeface="+mj-ea"/>
              </a:rPr>
              <a:t> </a:t>
            </a:r>
            <a:r>
              <a:rPr lang="en-US" altLang="zh-CN" sz="2400" dirty="0">
                <a:solidFill>
                  <a:srgbClr val="C00000"/>
                </a:solidFill>
                <a:latin typeface="+mj-ea"/>
                <a:ea typeface="+mj-ea"/>
              </a:rPr>
              <a:t>2</a:t>
            </a:r>
            <a:r>
              <a:rPr lang="zh-CN" altLang="en-US" sz="2400" dirty="0">
                <a:solidFill>
                  <a:srgbClr val="C00000"/>
                </a:solidFill>
                <a:latin typeface="+mj-ea"/>
                <a:ea typeface="+mj-ea"/>
              </a:rPr>
              <a:t>）与求解空间有紧密关系，促使较快地收敛到</a:t>
            </a:r>
            <a:r>
              <a:rPr lang="zh-CN" altLang="en-US" sz="2400" dirty="0" smtClean="0">
                <a:solidFill>
                  <a:srgbClr val="C00000"/>
                </a:solidFill>
                <a:latin typeface="+mj-ea"/>
                <a:ea typeface="+mj-ea"/>
              </a:rPr>
              <a:t>局部解</a:t>
            </a:r>
            <a:r>
              <a:rPr lang="zh-CN" altLang="en-US" sz="2400" dirty="0">
                <a:solidFill>
                  <a:srgbClr val="C00000"/>
                </a:solidFill>
                <a:latin typeface="+mj-ea"/>
                <a:ea typeface="+mj-ea"/>
              </a:rPr>
              <a:t>，但同时对解域有约束，如可微或连续。利用这些约束，收敛快。 </a:t>
            </a:r>
          </a:p>
          <a:p>
            <a:pPr algn="just">
              <a:spcBef>
                <a:spcPct val="0"/>
              </a:spcBef>
              <a:buClrTx/>
              <a:buSzTx/>
              <a:buFontTx/>
              <a:buNone/>
            </a:pPr>
            <a:r>
              <a:rPr lang="zh-CN" altLang="en-US" sz="2400" dirty="0">
                <a:solidFill>
                  <a:srgbClr val="C00000"/>
                </a:solidFill>
                <a:latin typeface="+mj-ea"/>
                <a:ea typeface="+mj-ea"/>
              </a:rPr>
              <a:t> </a:t>
            </a:r>
            <a:r>
              <a:rPr lang="en-US" altLang="zh-CN" sz="2400" dirty="0">
                <a:solidFill>
                  <a:srgbClr val="C00000"/>
                </a:solidFill>
                <a:latin typeface="+mj-ea"/>
                <a:ea typeface="+mj-ea"/>
              </a:rPr>
              <a:t>3</a:t>
            </a:r>
            <a:r>
              <a:rPr lang="zh-CN" altLang="en-US" sz="2400" dirty="0">
                <a:solidFill>
                  <a:srgbClr val="C00000"/>
                </a:solidFill>
                <a:latin typeface="+mj-ea"/>
                <a:ea typeface="+mj-ea"/>
              </a:rPr>
              <a:t>）有些方法，如</a:t>
            </a:r>
            <a:r>
              <a:rPr lang="en-US" altLang="zh-CN" sz="2400" dirty="0">
                <a:solidFill>
                  <a:srgbClr val="C00000"/>
                </a:solidFill>
                <a:latin typeface="+mj-ea"/>
                <a:ea typeface="+mj-ea"/>
              </a:rPr>
              <a:t>Davison-Fletcher-Powell</a:t>
            </a:r>
            <a:r>
              <a:rPr lang="zh-CN" altLang="en-US" sz="2400" dirty="0">
                <a:solidFill>
                  <a:srgbClr val="C00000"/>
                </a:solidFill>
                <a:latin typeface="+mj-ea"/>
                <a:ea typeface="+mj-ea"/>
              </a:rPr>
              <a:t>直接依赖于至少一阶导数；共轭梯度法隐含地依赖于梯度。</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0" name="Line 4"/>
          <p:cNvSpPr>
            <a:spLocks noChangeShapeType="1"/>
          </p:cNvSpPr>
          <p:nvPr/>
        </p:nvSpPr>
        <p:spPr bwMode="auto">
          <a:xfrm flipV="1">
            <a:off x="3851920" y="3573016"/>
            <a:ext cx="0" cy="215900"/>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5" name="Group 9"/>
          <p:cNvGrpSpPr/>
          <p:nvPr/>
        </p:nvGrpSpPr>
        <p:grpSpPr bwMode="auto">
          <a:xfrm>
            <a:off x="2340620" y="1699766"/>
            <a:ext cx="5111750" cy="3446463"/>
            <a:chOff x="431" y="436"/>
            <a:chExt cx="3220" cy="2171"/>
          </a:xfrm>
        </p:grpSpPr>
        <p:sp>
          <p:nvSpPr>
            <p:cNvPr id="16" name="Line 10"/>
            <p:cNvSpPr>
              <a:spLocks noChangeShapeType="1"/>
            </p:cNvSpPr>
            <p:nvPr/>
          </p:nvSpPr>
          <p:spPr bwMode="auto">
            <a:xfrm flipV="1">
              <a:off x="1746" y="1434"/>
              <a:ext cx="0" cy="318"/>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1"/>
            <p:cNvSpPr>
              <a:spLocks noChangeShapeType="1"/>
            </p:cNvSpPr>
            <p:nvPr/>
          </p:nvSpPr>
          <p:spPr bwMode="auto">
            <a:xfrm flipV="1">
              <a:off x="1973" y="1207"/>
              <a:ext cx="0" cy="542"/>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Text Box 12"/>
            <p:cNvSpPr txBox="1">
              <a:spLocks noChangeArrowheads="1"/>
            </p:cNvSpPr>
            <p:nvPr/>
          </p:nvSpPr>
          <p:spPr bwMode="auto">
            <a:xfrm>
              <a:off x="476" y="440"/>
              <a:ext cx="18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000" i="1">
                  <a:latin typeface="Times New Roman" panose="02020603050405020304" pitchFamily="18" charset="0"/>
                  <a:ea typeface="楷体_GB2312" pitchFamily="49" charset="-122"/>
                </a:rPr>
                <a:t>Y</a:t>
              </a:r>
            </a:p>
          </p:txBody>
        </p:sp>
        <p:sp>
          <p:nvSpPr>
            <p:cNvPr id="19" name="Text Box 13"/>
            <p:cNvSpPr txBox="1">
              <a:spLocks noChangeArrowheads="1"/>
            </p:cNvSpPr>
            <p:nvPr/>
          </p:nvSpPr>
          <p:spPr bwMode="auto">
            <a:xfrm>
              <a:off x="1656" y="799"/>
              <a:ext cx="49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ea typeface="楷体_GB2312" pitchFamily="49" charset="-122"/>
                </a:rPr>
                <a:t>y</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x</a:t>
              </a:r>
              <a:r>
                <a:rPr lang="en-US" altLang="zh-CN" sz="2400" baseline="30000">
                  <a:latin typeface="Times New Roman" panose="02020603050405020304" pitchFamily="18" charset="0"/>
                  <a:ea typeface="楷体_GB2312" pitchFamily="49" charset="-122"/>
                </a:rPr>
                <a:t>2</a:t>
              </a:r>
            </a:p>
          </p:txBody>
        </p:sp>
        <p:sp>
          <p:nvSpPr>
            <p:cNvPr id="20" name="Line 14"/>
            <p:cNvSpPr>
              <a:spLocks noChangeShapeType="1"/>
            </p:cNvSpPr>
            <p:nvPr/>
          </p:nvSpPr>
          <p:spPr bwMode="auto">
            <a:xfrm flipV="1">
              <a:off x="431" y="1763"/>
              <a:ext cx="2267" cy="1"/>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Text Box 15"/>
            <p:cNvSpPr txBox="1">
              <a:spLocks noChangeArrowheads="1"/>
            </p:cNvSpPr>
            <p:nvPr/>
          </p:nvSpPr>
          <p:spPr bwMode="auto">
            <a:xfrm>
              <a:off x="793" y="1773"/>
              <a:ext cx="213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dirty="0">
                  <a:latin typeface="Arial" panose="020B0604020202020204" pitchFamily="34" charset="0"/>
                  <a:ea typeface="楷体_GB2312" pitchFamily="49" charset="-122"/>
                </a:rPr>
                <a:t>    </a:t>
              </a:r>
              <a:r>
                <a:rPr lang="en-US" altLang="zh-CN" sz="2000" dirty="0">
                  <a:latin typeface="Times New Roman" panose="02020603050405020304" pitchFamily="18" charset="0"/>
                  <a:ea typeface="楷体_GB2312" pitchFamily="49" charset="-122"/>
                </a:rPr>
                <a:t>8     13     19  24</a:t>
              </a:r>
              <a:r>
                <a:rPr lang="en-US" altLang="zh-CN" sz="2400" dirty="0">
                  <a:latin typeface="Arial" panose="020B0604020202020204" pitchFamily="34" charset="0"/>
                  <a:ea typeface="楷体_GB2312" pitchFamily="49" charset="-122"/>
                </a:rPr>
                <a:t>          </a:t>
              </a:r>
              <a:r>
                <a:rPr lang="en-US" altLang="zh-CN" sz="2000" i="1" dirty="0" smtClean="0">
                  <a:latin typeface="Times New Roman" panose="02020603050405020304" pitchFamily="18" charset="0"/>
                  <a:ea typeface="楷体_GB2312" pitchFamily="49" charset="-122"/>
                </a:rPr>
                <a:t>X</a:t>
              </a:r>
              <a:endParaRPr lang="en-US" altLang="zh-CN" sz="2000" i="1" dirty="0">
                <a:latin typeface="Times New Roman" panose="02020603050405020304" pitchFamily="18" charset="0"/>
                <a:ea typeface="楷体_GB2312" pitchFamily="49" charset="-122"/>
              </a:endParaRPr>
            </a:p>
          </p:txBody>
        </p:sp>
        <p:sp>
          <p:nvSpPr>
            <p:cNvPr id="22" name="Line 16"/>
            <p:cNvSpPr>
              <a:spLocks noChangeShapeType="1"/>
            </p:cNvSpPr>
            <p:nvPr/>
          </p:nvSpPr>
          <p:spPr bwMode="auto">
            <a:xfrm flipV="1">
              <a:off x="703" y="455"/>
              <a:ext cx="0" cy="1587"/>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Arc 17"/>
            <p:cNvSpPr/>
            <p:nvPr/>
          </p:nvSpPr>
          <p:spPr bwMode="auto">
            <a:xfrm flipV="1">
              <a:off x="703" y="436"/>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Oval 18"/>
            <p:cNvSpPr>
              <a:spLocks noChangeArrowheads="1"/>
            </p:cNvSpPr>
            <p:nvPr/>
          </p:nvSpPr>
          <p:spPr bwMode="auto">
            <a:xfrm>
              <a:off x="1701" y="1377"/>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25" name="Oval 19"/>
            <p:cNvSpPr>
              <a:spLocks noChangeArrowheads="1"/>
            </p:cNvSpPr>
            <p:nvPr/>
          </p:nvSpPr>
          <p:spPr bwMode="auto">
            <a:xfrm>
              <a:off x="1020" y="1661"/>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26" name="Oval 20"/>
            <p:cNvSpPr>
              <a:spLocks noChangeArrowheads="1"/>
            </p:cNvSpPr>
            <p:nvPr/>
          </p:nvSpPr>
          <p:spPr bwMode="auto">
            <a:xfrm>
              <a:off x="1338" y="1570"/>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27" name="Oval 21"/>
            <p:cNvSpPr>
              <a:spLocks noChangeArrowheads="1"/>
            </p:cNvSpPr>
            <p:nvPr/>
          </p:nvSpPr>
          <p:spPr bwMode="auto">
            <a:xfrm>
              <a:off x="1927" y="1162"/>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28" name="Text Box 22"/>
            <p:cNvSpPr txBox="1">
              <a:spLocks noChangeArrowheads="1"/>
            </p:cNvSpPr>
            <p:nvPr/>
          </p:nvSpPr>
          <p:spPr bwMode="auto">
            <a:xfrm>
              <a:off x="635" y="2374"/>
              <a:ext cx="301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zh-CN" altLang="en-US" sz="2400" dirty="0">
                  <a:latin typeface="Arial" panose="020B0604020202020204" pitchFamily="34" charset="0"/>
                  <a:ea typeface="楷体_GB2312" pitchFamily="49" charset="-122"/>
                </a:rPr>
                <a:t>第一代种群及其适应度</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51</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14" name="Line 8"/>
          <p:cNvSpPr>
            <a:spLocks noChangeShapeType="1"/>
          </p:cNvSpPr>
          <p:nvPr/>
        </p:nvSpPr>
        <p:spPr bwMode="auto">
          <a:xfrm flipV="1">
            <a:off x="3841481" y="3573488"/>
            <a:ext cx="0" cy="144462"/>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9" name="Group 23"/>
          <p:cNvGrpSpPr/>
          <p:nvPr/>
        </p:nvGrpSpPr>
        <p:grpSpPr bwMode="auto">
          <a:xfrm>
            <a:off x="2473057" y="1628800"/>
            <a:ext cx="4686301" cy="3532188"/>
            <a:chOff x="2925" y="436"/>
            <a:chExt cx="2952" cy="2225"/>
          </a:xfrm>
        </p:grpSpPr>
        <p:sp>
          <p:nvSpPr>
            <p:cNvPr id="30" name="Line 24"/>
            <p:cNvSpPr>
              <a:spLocks noChangeShapeType="1"/>
            </p:cNvSpPr>
            <p:nvPr/>
          </p:nvSpPr>
          <p:spPr bwMode="auto">
            <a:xfrm flipV="1">
              <a:off x="4513" y="1207"/>
              <a:ext cx="0" cy="545"/>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25"/>
            <p:cNvSpPr>
              <a:spLocks noChangeShapeType="1"/>
            </p:cNvSpPr>
            <p:nvPr/>
          </p:nvSpPr>
          <p:spPr bwMode="auto">
            <a:xfrm flipV="1">
              <a:off x="4080" y="1560"/>
              <a:ext cx="0" cy="188"/>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26"/>
            <p:cNvSpPr>
              <a:spLocks noChangeShapeType="1"/>
            </p:cNvSpPr>
            <p:nvPr/>
          </p:nvSpPr>
          <p:spPr bwMode="auto">
            <a:xfrm flipV="1">
              <a:off x="4649" y="935"/>
              <a:ext cx="0" cy="817"/>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Text Box 27"/>
            <p:cNvSpPr txBox="1">
              <a:spLocks noChangeArrowheads="1"/>
            </p:cNvSpPr>
            <p:nvPr/>
          </p:nvSpPr>
          <p:spPr bwMode="auto">
            <a:xfrm>
              <a:off x="4150" y="799"/>
              <a:ext cx="49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ea typeface="楷体_GB2312" pitchFamily="49" charset="-122"/>
                </a:rPr>
                <a:t>y</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x</a:t>
              </a:r>
              <a:r>
                <a:rPr lang="en-US" altLang="zh-CN" sz="2400" baseline="30000">
                  <a:latin typeface="Times New Roman" panose="02020603050405020304" pitchFamily="18" charset="0"/>
                  <a:ea typeface="楷体_GB2312" pitchFamily="49" charset="-122"/>
                </a:rPr>
                <a:t>2</a:t>
              </a:r>
            </a:p>
          </p:txBody>
        </p:sp>
        <p:sp>
          <p:nvSpPr>
            <p:cNvPr id="34" name="Line 28"/>
            <p:cNvSpPr>
              <a:spLocks noChangeShapeType="1"/>
            </p:cNvSpPr>
            <p:nvPr/>
          </p:nvSpPr>
          <p:spPr bwMode="auto">
            <a:xfrm flipV="1">
              <a:off x="2925" y="1763"/>
              <a:ext cx="2267" cy="0"/>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Text Box 29"/>
            <p:cNvSpPr txBox="1">
              <a:spLocks noChangeArrowheads="1"/>
            </p:cNvSpPr>
            <p:nvPr/>
          </p:nvSpPr>
          <p:spPr bwMode="auto">
            <a:xfrm>
              <a:off x="3334" y="1773"/>
              <a:ext cx="208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ea typeface="楷体_GB2312" pitchFamily="49" charset="-122"/>
                </a:rPr>
                <a:t>       </a:t>
              </a:r>
              <a:r>
                <a:rPr lang="en-US" altLang="zh-CN" sz="2000">
                  <a:latin typeface="Times New Roman" panose="02020603050405020304" pitchFamily="18" charset="0"/>
                  <a:ea typeface="楷体_GB2312" pitchFamily="49" charset="-122"/>
                </a:rPr>
                <a:t>12    16      25 27</a:t>
              </a:r>
              <a:r>
                <a:rPr lang="en-US" altLang="zh-CN" sz="2400">
                  <a:latin typeface="Arial" panose="020B0604020202020204" pitchFamily="34" charset="0"/>
                  <a:ea typeface="楷体_GB2312" pitchFamily="49" charset="-122"/>
                </a:rPr>
                <a:t>      </a:t>
              </a:r>
              <a:r>
                <a:rPr lang="en-US" altLang="zh-CN" sz="2400" i="1">
                  <a:latin typeface="Times New Roman" panose="02020603050405020304" pitchFamily="18" charset="0"/>
                  <a:ea typeface="楷体_GB2312" pitchFamily="49" charset="-122"/>
                </a:rPr>
                <a:t> </a:t>
              </a:r>
              <a:r>
                <a:rPr lang="en-US" altLang="zh-CN" sz="2000" i="1">
                  <a:latin typeface="Times New Roman" panose="02020603050405020304" pitchFamily="18" charset="0"/>
                  <a:ea typeface="楷体_GB2312" pitchFamily="49" charset="-122"/>
                </a:rPr>
                <a:t>X</a:t>
              </a:r>
            </a:p>
          </p:txBody>
        </p:sp>
        <p:sp>
          <p:nvSpPr>
            <p:cNvPr id="36" name="Text Box 30"/>
            <p:cNvSpPr txBox="1">
              <a:spLocks noChangeArrowheads="1"/>
            </p:cNvSpPr>
            <p:nvPr/>
          </p:nvSpPr>
          <p:spPr bwMode="auto">
            <a:xfrm>
              <a:off x="2970" y="440"/>
              <a:ext cx="18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000" i="1">
                  <a:latin typeface="Times New Roman" panose="02020603050405020304" pitchFamily="18" charset="0"/>
                  <a:ea typeface="楷体_GB2312" pitchFamily="49" charset="-122"/>
                </a:rPr>
                <a:t>Y</a:t>
              </a:r>
            </a:p>
          </p:txBody>
        </p:sp>
        <p:sp>
          <p:nvSpPr>
            <p:cNvPr id="37" name="Line 31"/>
            <p:cNvSpPr>
              <a:spLocks noChangeShapeType="1"/>
            </p:cNvSpPr>
            <p:nvPr/>
          </p:nvSpPr>
          <p:spPr bwMode="auto">
            <a:xfrm flipV="1">
              <a:off x="3197" y="455"/>
              <a:ext cx="0" cy="1587"/>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Arc 32"/>
            <p:cNvSpPr/>
            <p:nvPr/>
          </p:nvSpPr>
          <p:spPr bwMode="auto">
            <a:xfrm flipV="1">
              <a:off x="3197" y="436"/>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 name="Oval 33"/>
            <p:cNvSpPr>
              <a:spLocks noChangeArrowheads="1"/>
            </p:cNvSpPr>
            <p:nvPr/>
          </p:nvSpPr>
          <p:spPr bwMode="auto">
            <a:xfrm>
              <a:off x="4457" y="1140"/>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40" name="Oval 34"/>
            <p:cNvSpPr>
              <a:spLocks noChangeArrowheads="1"/>
            </p:cNvSpPr>
            <p:nvPr/>
          </p:nvSpPr>
          <p:spPr bwMode="auto">
            <a:xfrm>
              <a:off x="4024" y="1503"/>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41" name="Oval 35"/>
            <p:cNvSpPr>
              <a:spLocks noChangeArrowheads="1"/>
            </p:cNvSpPr>
            <p:nvPr/>
          </p:nvSpPr>
          <p:spPr bwMode="auto">
            <a:xfrm>
              <a:off x="4604" y="935"/>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42" name="Oval 36"/>
            <p:cNvSpPr>
              <a:spLocks noChangeArrowheads="1"/>
            </p:cNvSpPr>
            <p:nvPr/>
          </p:nvSpPr>
          <p:spPr bwMode="auto">
            <a:xfrm>
              <a:off x="3753" y="1603"/>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43" name="Text Box 37"/>
            <p:cNvSpPr txBox="1">
              <a:spLocks noChangeArrowheads="1"/>
            </p:cNvSpPr>
            <p:nvPr/>
          </p:nvSpPr>
          <p:spPr bwMode="auto">
            <a:xfrm>
              <a:off x="3252" y="2428"/>
              <a:ext cx="262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zh-CN" altLang="en-US" sz="2400" dirty="0">
                  <a:latin typeface="Arial" panose="020B0604020202020204" pitchFamily="34" charset="0"/>
                  <a:ea typeface="楷体_GB2312" pitchFamily="49" charset="-122"/>
                </a:rPr>
                <a:t>第二代种群及其适应度</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52</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Line 2"/>
          <p:cNvSpPr>
            <a:spLocks noChangeShapeType="1"/>
          </p:cNvSpPr>
          <p:nvPr/>
        </p:nvSpPr>
        <p:spPr bwMode="auto">
          <a:xfrm flipV="1">
            <a:off x="3645003" y="3378101"/>
            <a:ext cx="0" cy="144462"/>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5"/>
          <p:cNvSpPr>
            <a:spLocks noChangeShapeType="1"/>
          </p:cNvSpPr>
          <p:nvPr/>
        </p:nvSpPr>
        <p:spPr bwMode="auto">
          <a:xfrm flipV="1">
            <a:off x="4849916" y="2654201"/>
            <a:ext cx="0" cy="863600"/>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6"/>
          <p:cNvSpPr>
            <a:spLocks noChangeShapeType="1"/>
          </p:cNvSpPr>
          <p:nvPr/>
        </p:nvSpPr>
        <p:spPr bwMode="auto">
          <a:xfrm flipV="1">
            <a:off x="5154716" y="2257326"/>
            <a:ext cx="0" cy="1223962"/>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7"/>
          <p:cNvSpPr>
            <a:spLocks noChangeShapeType="1"/>
          </p:cNvSpPr>
          <p:nvPr/>
        </p:nvSpPr>
        <p:spPr bwMode="auto">
          <a:xfrm flipV="1">
            <a:off x="4507016" y="2959001"/>
            <a:ext cx="0" cy="576262"/>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4" name="Group 38"/>
          <p:cNvGrpSpPr/>
          <p:nvPr/>
        </p:nvGrpSpPr>
        <p:grpSpPr bwMode="auto">
          <a:xfrm>
            <a:off x="2401991" y="1412776"/>
            <a:ext cx="4451350" cy="3692525"/>
            <a:chOff x="420" y="2229"/>
            <a:chExt cx="2804" cy="2326"/>
          </a:xfrm>
        </p:grpSpPr>
        <p:grpSp>
          <p:nvGrpSpPr>
            <p:cNvPr id="45" name="Group 39"/>
            <p:cNvGrpSpPr/>
            <p:nvPr/>
          </p:nvGrpSpPr>
          <p:grpSpPr bwMode="auto">
            <a:xfrm>
              <a:off x="420" y="2229"/>
              <a:ext cx="2682" cy="1628"/>
              <a:chOff x="420" y="2229"/>
              <a:chExt cx="2682" cy="1628"/>
            </a:xfrm>
          </p:grpSpPr>
          <p:sp>
            <p:nvSpPr>
              <p:cNvPr id="47" name="Text Box 40"/>
              <p:cNvSpPr txBox="1">
                <a:spLocks noChangeArrowheads="1"/>
              </p:cNvSpPr>
              <p:nvPr/>
            </p:nvSpPr>
            <p:spPr bwMode="auto">
              <a:xfrm>
                <a:off x="1645" y="2592"/>
                <a:ext cx="49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ea typeface="楷体_GB2312" pitchFamily="49" charset="-122"/>
                  </a:rPr>
                  <a:t>y</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x</a:t>
                </a:r>
                <a:r>
                  <a:rPr lang="en-US" altLang="zh-CN" sz="2400" baseline="30000">
                    <a:latin typeface="Times New Roman" panose="02020603050405020304" pitchFamily="18" charset="0"/>
                    <a:ea typeface="楷体_GB2312" pitchFamily="49" charset="-122"/>
                  </a:rPr>
                  <a:t>2</a:t>
                </a:r>
              </a:p>
            </p:txBody>
          </p:sp>
          <p:sp>
            <p:nvSpPr>
              <p:cNvPr id="48" name="Line 41"/>
              <p:cNvSpPr>
                <a:spLocks noChangeShapeType="1"/>
              </p:cNvSpPr>
              <p:nvPr/>
            </p:nvSpPr>
            <p:spPr bwMode="auto">
              <a:xfrm flipV="1">
                <a:off x="420" y="3556"/>
                <a:ext cx="2267" cy="0"/>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Text Box 42"/>
              <p:cNvSpPr txBox="1">
                <a:spLocks noChangeArrowheads="1"/>
              </p:cNvSpPr>
              <p:nvPr/>
            </p:nvSpPr>
            <p:spPr bwMode="auto">
              <a:xfrm>
                <a:off x="793" y="3566"/>
                <a:ext cx="230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dirty="0">
                    <a:latin typeface="Arial" panose="020B0604020202020204" pitchFamily="34" charset="0"/>
                    <a:ea typeface="楷体_GB2312" pitchFamily="49" charset="-122"/>
                  </a:rPr>
                  <a:t>       </a:t>
                </a:r>
                <a:r>
                  <a:rPr lang="en-US" altLang="zh-CN" sz="2000" dirty="0">
                    <a:latin typeface="Times New Roman" panose="02020603050405020304" pitchFamily="18" charset="0"/>
                    <a:ea typeface="楷体_GB2312" pitchFamily="49" charset="-122"/>
                  </a:rPr>
                  <a:t>9           19  24 28</a:t>
                </a:r>
                <a:r>
                  <a:rPr lang="en-US" altLang="zh-CN" sz="2400" dirty="0">
                    <a:latin typeface="Arial" panose="020B0604020202020204" pitchFamily="34" charset="0"/>
                    <a:ea typeface="楷体_GB2312" pitchFamily="49" charset="-122"/>
                  </a:rPr>
                  <a:t>      </a:t>
                </a:r>
                <a:r>
                  <a:rPr lang="en-US" altLang="zh-CN" sz="2400" i="1" dirty="0">
                    <a:latin typeface="Times New Roman" panose="02020603050405020304" pitchFamily="18" charset="0"/>
                    <a:ea typeface="楷体_GB2312" pitchFamily="49" charset="-122"/>
                  </a:rPr>
                  <a:t> </a:t>
                </a:r>
                <a:r>
                  <a:rPr lang="en-US" altLang="zh-CN" sz="2000" i="1" dirty="0">
                    <a:latin typeface="Times New Roman" panose="02020603050405020304" pitchFamily="18" charset="0"/>
                    <a:ea typeface="楷体_GB2312" pitchFamily="49" charset="-122"/>
                  </a:rPr>
                  <a:t>X</a:t>
                </a:r>
              </a:p>
            </p:txBody>
          </p:sp>
          <p:sp>
            <p:nvSpPr>
              <p:cNvPr id="50" name="Text Box 43"/>
              <p:cNvSpPr txBox="1">
                <a:spLocks noChangeArrowheads="1"/>
              </p:cNvSpPr>
              <p:nvPr/>
            </p:nvSpPr>
            <p:spPr bwMode="auto">
              <a:xfrm>
                <a:off x="465" y="2233"/>
                <a:ext cx="18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000" i="1">
                    <a:latin typeface="Times New Roman" panose="02020603050405020304" pitchFamily="18" charset="0"/>
                    <a:ea typeface="楷体_GB2312" pitchFamily="49" charset="-122"/>
                  </a:rPr>
                  <a:t>Y</a:t>
                </a:r>
              </a:p>
            </p:txBody>
          </p:sp>
          <p:sp>
            <p:nvSpPr>
              <p:cNvPr id="51" name="Line 44"/>
              <p:cNvSpPr>
                <a:spLocks noChangeShapeType="1"/>
              </p:cNvSpPr>
              <p:nvPr/>
            </p:nvSpPr>
            <p:spPr bwMode="auto">
              <a:xfrm flipV="1">
                <a:off x="692" y="2248"/>
                <a:ext cx="0" cy="1587"/>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Arc 45"/>
              <p:cNvSpPr/>
              <p:nvPr/>
            </p:nvSpPr>
            <p:spPr bwMode="auto">
              <a:xfrm flipV="1">
                <a:off x="692" y="2229"/>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 name="Oval 46"/>
              <p:cNvSpPr>
                <a:spLocks noChangeArrowheads="1"/>
              </p:cNvSpPr>
              <p:nvPr/>
            </p:nvSpPr>
            <p:spPr bwMode="auto">
              <a:xfrm>
                <a:off x="2106" y="2711"/>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54" name="Oval 47"/>
              <p:cNvSpPr>
                <a:spLocks noChangeArrowheads="1"/>
              </p:cNvSpPr>
              <p:nvPr/>
            </p:nvSpPr>
            <p:spPr bwMode="auto">
              <a:xfrm>
                <a:off x="1905" y="2998"/>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55" name="Oval 48"/>
              <p:cNvSpPr>
                <a:spLocks noChangeArrowheads="1"/>
              </p:cNvSpPr>
              <p:nvPr/>
            </p:nvSpPr>
            <p:spPr bwMode="auto">
              <a:xfrm>
                <a:off x="1693" y="3156"/>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56" name="Oval 49"/>
              <p:cNvSpPr>
                <a:spLocks noChangeArrowheads="1"/>
              </p:cNvSpPr>
              <p:nvPr/>
            </p:nvSpPr>
            <p:spPr bwMode="auto">
              <a:xfrm>
                <a:off x="1160" y="3417"/>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grpSp>
        <p:sp>
          <p:nvSpPr>
            <p:cNvPr id="46" name="Text Box 50"/>
            <p:cNvSpPr txBox="1">
              <a:spLocks noChangeArrowheads="1"/>
            </p:cNvSpPr>
            <p:nvPr/>
          </p:nvSpPr>
          <p:spPr bwMode="auto">
            <a:xfrm>
              <a:off x="677" y="4322"/>
              <a:ext cx="254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zh-CN" altLang="en-US" sz="2400" dirty="0">
                  <a:latin typeface="Arial" panose="020B0604020202020204" pitchFamily="34" charset="0"/>
                  <a:ea typeface="楷体_GB2312" pitchFamily="49" charset="-122"/>
                </a:rPr>
                <a:t>第三代种群及其适应度</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53</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2.4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遗传算法应用举例</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Text Box 3"/>
          <p:cNvSpPr txBox="1">
            <a:spLocks noChangeArrowheads="1"/>
          </p:cNvSpPr>
          <p:nvPr/>
        </p:nvSpPr>
        <p:spPr bwMode="auto">
          <a:xfrm>
            <a:off x="2374701" y="1563142"/>
            <a:ext cx="2873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000" i="1">
                <a:latin typeface="Times New Roman" panose="02020603050405020304" pitchFamily="18" charset="0"/>
                <a:ea typeface="楷体_GB2312" pitchFamily="49" charset="-122"/>
              </a:rPr>
              <a:t>Y</a:t>
            </a:r>
          </a:p>
        </p:txBody>
      </p:sp>
      <p:grpSp>
        <p:nvGrpSpPr>
          <p:cNvPr id="57" name="Group 51"/>
          <p:cNvGrpSpPr/>
          <p:nvPr/>
        </p:nvGrpSpPr>
        <p:grpSpPr bwMode="auto">
          <a:xfrm>
            <a:off x="2303264" y="1556792"/>
            <a:ext cx="4154488" cy="3617913"/>
            <a:chOff x="2971" y="2205"/>
            <a:chExt cx="2617" cy="2279"/>
          </a:xfrm>
        </p:grpSpPr>
        <p:sp>
          <p:nvSpPr>
            <p:cNvPr id="58" name="Line 52"/>
            <p:cNvSpPr>
              <a:spLocks noChangeShapeType="1"/>
            </p:cNvSpPr>
            <p:nvPr/>
          </p:nvSpPr>
          <p:spPr bwMode="auto">
            <a:xfrm flipV="1">
              <a:off x="4150" y="3294"/>
              <a:ext cx="0" cy="227"/>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 name="Text Box 53"/>
            <p:cNvSpPr txBox="1">
              <a:spLocks noChangeArrowheads="1"/>
            </p:cNvSpPr>
            <p:nvPr/>
          </p:nvSpPr>
          <p:spPr bwMode="auto">
            <a:xfrm>
              <a:off x="4196" y="2568"/>
              <a:ext cx="49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ea typeface="楷体_GB2312" pitchFamily="49" charset="-122"/>
                </a:rPr>
                <a:t>y</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x</a:t>
              </a:r>
              <a:r>
                <a:rPr lang="en-US" altLang="zh-CN" sz="2400" baseline="30000">
                  <a:latin typeface="Times New Roman" panose="02020603050405020304" pitchFamily="18" charset="0"/>
                  <a:ea typeface="楷体_GB2312" pitchFamily="49" charset="-122"/>
                </a:rPr>
                <a:t>2</a:t>
              </a:r>
            </a:p>
          </p:txBody>
        </p:sp>
        <p:sp>
          <p:nvSpPr>
            <p:cNvPr id="60" name="Line 54"/>
            <p:cNvSpPr>
              <a:spLocks noChangeShapeType="1"/>
            </p:cNvSpPr>
            <p:nvPr/>
          </p:nvSpPr>
          <p:spPr bwMode="auto">
            <a:xfrm flipV="1">
              <a:off x="2971" y="3532"/>
              <a:ext cx="2267" cy="0"/>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Text Box 55"/>
            <p:cNvSpPr txBox="1">
              <a:spLocks noChangeArrowheads="1"/>
            </p:cNvSpPr>
            <p:nvPr/>
          </p:nvSpPr>
          <p:spPr bwMode="auto">
            <a:xfrm>
              <a:off x="3379" y="3542"/>
              <a:ext cx="220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en-US" altLang="zh-CN" sz="2400" dirty="0">
                  <a:latin typeface="Arial" panose="020B0604020202020204" pitchFamily="34" charset="0"/>
                  <a:ea typeface="楷体_GB2312" pitchFamily="49" charset="-122"/>
                </a:rPr>
                <a:t>               </a:t>
              </a:r>
              <a:r>
                <a:rPr lang="en-US" altLang="zh-CN" sz="2000" dirty="0">
                  <a:latin typeface="Times New Roman" panose="02020603050405020304" pitchFamily="18" charset="0"/>
                  <a:ea typeface="楷体_GB2312" pitchFamily="49" charset="-122"/>
                </a:rPr>
                <a:t>16     24 28 31</a:t>
              </a:r>
              <a:r>
                <a:rPr lang="en-US" altLang="zh-CN" sz="2400" dirty="0">
                  <a:latin typeface="Arial" panose="020B0604020202020204" pitchFamily="34" charset="0"/>
                  <a:ea typeface="楷体_GB2312" pitchFamily="49" charset="-122"/>
                </a:rPr>
                <a:t>   </a:t>
              </a:r>
              <a:r>
                <a:rPr lang="en-US" altLang="zh-CN" sz="2400" i="1" dirty="0">
                  <a:latin typeface="Times New Roman" panose="02020603050405020304" pitchFamily="18" charset="0"/>
                  <a:ea typeface="楷体_GB2312" pitchFamily="49" charset="-122"/>
                </a:rPr>
                <a:t> </a:t>
              </a:r>
              <a:r>
                <a:rPr lang="en-US" altLang="zh-CN" sz="2000" i="1" dirty="0">
                  <a:latin typeface="Times New Roman" panose="02020603050405020304" pitchFamily="18" charset="0"/>
                  <a:ea typeface="楷体_GB2312" pitchFamily="49" charset="-122"/>
                </a:rPr>
                <a:t>X</a:t>
              </a:r>
            </a:p>
          </p:txBody>
        </p:sp>
        <p:sp>
          <p:nvSpPr>
            <p:cNvPr id="62" name="Line 56"/>
            <p:cNvSpPr>
              <a:spLocks noChangeShapeType="1"/>
            </p:cNvSpPr>
            <p:nvPr/>
          </p:nvSpPr>
          <p:spPr bwMode="auto">
            <a:xfrm flipV="1">
              <a:off x="3243" y="2224"/>
              <a:ext cx="0" cy="1587"/>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Arc 57"/>
            <p:cNvSpPr/>
            <p:nvPr/>
          </p:nvSpPr>
          <p:spPr bwMode="auto">
            <a:xfrm flipV="1">
              <a:off x="3243" y="2205"/>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 name="Line 58"/>
            <p:cNvSpPr>
              <a:spLocks noChangeShapeType="1"/>
            </p:cNvSpPr>
            <p:nvPr/>
          </p:nvSpPr>
          <p:spPr bwMode="auto">
            <a:xfrm>
              <a:off x="4785" y="2523"/>
              <a:ext cx="0" cy="997"/>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Oval 59"/>
            <p:cNvSpPr>
              <a:spLocks noChangeArrowheads="1"/>
            </p:cNvSpPr>
            <p:nvPr/>
          </p:nvSpPr>
          <p:spPr bwMode="auto">
            <a:xfrm>
              <a:off x="4105" y="3249"/>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66" name="Line 60"/>
            <p:cNvSpPr>
              <a:spLocks noChangeShapeType="1"/>
            </p:cNvSpPr>
            <p:nvPr/>
          </p:nvSpPr>
          <p:spPr bwMode="auto">
            <a:xfrm flipV="1">
              <a:off x="4694" y="2750"/>
              <a:ext cx="0" cy="771"/>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61"/>
            <p:cNvSpPr>
              <a:spLocks noChangeShapeType="1"/>
            </p:cNvSpPr>
            <p:nvPr/>
          </p:nvSpPr>
          <p:spPr bwMode="auto">
            <a:xfrm flipV="1">
              <a:off x="4522" y="2962"/>
              <a:ext cx="0" cy="542"/>
            </a:xfrm>
            <a:prstGeom prst="line">
              <a:avLst/>
            </a:prstGeom>
            <a:noFill/>
            <a:ln w="9525">
              <a:solidFill>
                <a:schemeClr val="tx1"/>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Oval 62"/>
            <p:cNvSpPr>
              <a:spLocks noChangeArrowheads="1"/>
            </p:cNvSpPr>
            <p:nvPr/>
          </p:nvSpPr>
          <p:spPr bwMode="auto">
            <a:xfrm>
              <a:off x="4468" y="2931"/>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69" name="Oval 63"/>
            <p:cNvSpPr>
              <a:spLocks noChangeArrowheads="1"/>
            </p:cNvSpPr>
            <p:nvPr/>
          </p:nvSpPr>
          <p:spPr bwMode="auto">
            <a:xfrm>
              <a:off x="4649" y="2704"/>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70" name="Oval 64"/>
            <p:cNvSpPr>
              <a:spLocks noChangeArrowheads="1"/>
            </p:cNvSpPr>
            <p:nvPr/>
          </p:nvSpPr>
          <p:spPr bwMode="auto">
            <a:xfrm>
              <a:off x="4740" y="2478"/>
              <a:ext cx="91" cy="9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_GB2312" pitchFamily="49" charset="-122"/>
              </a:endParaRPr>
            </a:p>
          </p:txBody>
        </p:sp>
        <p:sp>
          <p:nvSpPr>
            <p:cNvPr id="71" name="Text Box 65"/>
            <p:cNvSpPr txBox="1">
              <a:spLocks noChangeArrowheads="1"/>
            </p:cNvSpPr>
            <p:nvPr/>
          </p:nvSpPr>
          <p:spPr bwMode="auto">
            <a:xfrm>
              <a:off x="3372" y="4251"/>
              <a:ext cx="20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50000"/>
                </a:spcBef>
                <a:buClrTx/>
                <a:buSzTx/>
                <a:buFontTx/>
                <a:buNone/>
              </a:pPr>
              <a:r>
                <a:rPr lang="zh-CN" altLang="en-US" sz="2400" dirty="0">
                  <a:latin typeface="Arial" panose="020B0604020202020204" pitchFamily="34" charset="0"/>
                  <a:ea typeface="楷体_GB2312" pitchFamily="49" charset="-122"/>
                </a:rPr>
                <a:t>第四代种群及其适应度</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3" name="内容占位符 2"/>
          <p:cNvSpPr>
            <a:spLocks noGrp="1"/>
          </p:cNvSpPr>
          <p:nvPr>
            <p:ph idx="1"/>
          </p:nvPr>
        </p:nvSpPr>
        <p:spPr/>
        <p:txBody>
          <a:bodyPr/>
          <a:lstStyle/>
          <a:p>
            <a:pPr marL="0" indent="0">
              <a:buNone/>
            </a:pPr>
            <a:r>
              <a:rPr lang="zh-CN" altLang="en-US">
                <a:solidFill>
                  <a:srgbClr val="00B050"/>
                </a:solidFill>
                <a:highlight>
                  <a:srgbClr val="FFFF00"/>
                </a:highlight>
              </a:rPr>
              <a:t>函数最值问题</a:t>
            </a:r>
            <a:endParaRPr lang="zh-CN" altLang="en-US">
              <a:solidFill>
                <a:srgbClr val="00B050"/>
              </a:solidFill>
            </a:endParaRPr>
          </a:p>
          <a:p>
            <a:endParaRPr lang="zh-CN" altLang="en-US"/>
          </a:p>
          <a:p>
            <a:pPr marL="0" indent="0">
              <a:buNone/>
            </a:pPr>
            <a:r>
              <a:rPr lang="zh-CN" altLang="en-US"/>
              <a:t> </a:t>
            </a:r>
            <a:r>
              <a:rPr lang="zh-CN" altLang="en-US">
                <a:gradFill>
                  <a:gsLst>
                    <a:gs pos="0">
                      <a:srgbClr val="14CD68"/>
                    </a:gs>
                    <a:gs pos="100000">
                      <a:srgbClr val="0B6E38"/>
                    </a:gs>
                  </a:gsLst>
                  <a:lin scaled="0"/>
                </a:gradFill>
                <a:highlight>
                  <a:srgbClr val="FFFF00"/>
                </a:highlight>
              </a:rPr>
              <a:t>利用遗传算法求函数最值（极值）问题是清晰地理解遗传算法 的一个较好的途径</a:t>
            </a:r>
          </a:p>
          <a:p>
            <a:pPr marL="0" indent="0">
              <a:buNone/>
            </a:pPr>
            <a:r>
              <a:rPr lang="zh-CN" altLang="en-US">
                <a:gradFill>
                  <a:gsLst>
                    <a:gs pos="0">
                      <a:srgbClr val="14CD68"/>
                    </a:gs>
                    <a:gs pos="100000">
                      <a:srgbClr val="0B6E38"/>
                    </a:gs>
                  </a:gsLst>
                  <a:lin scaled="0"/>
                </a:gradFill>
                <a:highlight>
                  <a:srgbClr val="FFFF00"/>
                </a:highlight>
              </a:rPr>
              <a:t> 【例】求函数f(x1,x2)=x1^2+x2^2的最大值，其中x1 及x2取值范 围为{1,2,3,4,5,6,7}</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55</a:t>
            </a:fld>
            <a:endParaRPr lang="zh-CN" altLang="en-US"/>
          </a:p>
        </p:txBody>
      </p:sp>
      <p:sp>
        <p:nvSpPr>
          <p:cNvPr id="7" name="文本框 6"/>
          <p:cNvSpPr txBox="1"/>
          <p:nvPr/>
        </p:nvSpPr>
        <p:spPr>
          <a:xfrm>
            <a:off x="804545" y="1998345"/>
            <a:ext cx="8000365" cy="3784600"/>
          </a:xfrm>
          <a:prstGeom prst="rect">
            <a:avLst/>
          </a:prstGeom>
          <a:noFill/>
        </p:spPr>
        <p:txBody>
          <a:bodyPr wrap="square" rtlCol="0" anchor="t">
            <a:spAutoFit/>
          </a:bodyPr>
          <a:lstStyle/>
          <a:p>
            <a:r>
              <a:rPr lang="zh-CN" altLang="en-US" sz="2400">
                <a:solidFill>
                  <a:srgbClr val="00B050"/>
                </a:solidFill>
                <a:highlight>
                  <a:srgbClr val="FFFF00"/>
                </a:highlight>
              </a:rPr>
              <a:t>编码</a:t>
            </a:r>
          </a:p>
          <a:p>
            <a:r>
              <a:rPr lang="zh-CN" altLang="en-US" sz="2400"/>
              <a:t> 本例用无符号二进制整数来表示，因 x1, x2 为 0 ~ 7之间的整 数，分别用3位无符号二进制整数来表示</a:t>
            </a:r>
          </a:p>
          <a:p>
            <a:endParaRPr lang="zh-CN" altLang="en-US" sz="2400"/>
          </a:p>
          <a:p>
            <a:r>
              <a:rPr lang="zh-CN" altLang="en-US" sz="2400"/>
              <a:t> 将它们连接在一起所组成的6位无符号二进制数就形成了个体 的基因型，表示一个可行解</a:t>
            </a:r>
          </a:p>
          <a:p>
            <a:endParaRPr lang="zh-CN" altLang="en-US" sz="2400"/>
          </a:p>
          <a:p>
            <a:r>
              <a:rPr lang="zh-CN" altLang="en-US" sz="2400"/>
              <a:t> 如：基因型 X＝101110 所对应的表现型是：x＝[ 5，6 ]。个 体的表现型x和基因型X之间可通过编码和解码程序相互转换</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56</a:t>
            </a:fld>
            <a:endParaRPr lang="zh-CN" altLang="en-US"/>
          </a:p>
        </p:txBody>
      </p:sp>
      <p:sp>
        <p:nvSpPr>
          <p:cNvPr id="3" name="文本框 2"/>
          <p:cNvSpPr txBox="1"/>
          <p:nvPr/>
        </p:nvSpPr>
        <p:spPr>
          <a:xfrm>
            <a:off x="573405" y="2136775"/>
            <a:ext cx="7952105" cy="3046095"/>
          </a:xfrm>
          <a:prstGeom prst="rect">
            <a:avLst/>
          </a:prstGeom>
          <a:noFill/>
        </p:spPr>
        <p:txBody>
          <a:bodyPr wrap="square" rtlCol="0" anchor="t">
            <a:spAutoFit/>
          </a:bodyPr>
          <a:lstStyle/>
          <a:p>
            <a:r>
              <a:rPr lang="zh-CN" altLang="en-US" sz="2400">
                <a:solidFill>
                  <a:srgbClr val="00B050"/>
                </a:solidFill>
                <a:highlight>
                  <a:srgbClr val="FFFF00"/>
                </a:highlight>
              </a:rPr>
              <a:t>初始群体的产生</a:t>
            </a:r>
          </a:p>
          <a:p>
            <a:r>
              <a:rPr lang="zh-CN" altLang="en-US" sz="2400"/>
              <a:t> 遗传算法是对群体进行的进化操作，需要给其淮备一些表示起始搜索点的初始群体数据</a:t>
            </a:r>
          </a:p>
          <a:p>
            <a:endParaRPr lang="zh-CN" altLang="en-US" sz="2400"/>
          </a:p>
          <a:p>
            <a:r>
              <a:rPr lang="zh-CN" altLang="en-US" sz="2400"/>
              <a:t> 本例中，群体规模的大小取为4，即群体由4个个体组成，每个 个体可通过随机方法产生</a:t>
            </a:r>
          </a:p>
          <a:p>
            <a:endParaRPr lang="zh-CN" altLang="en-US" sz="2400"/>
          </a:p>
          <a:p>
            <a:r>
              <a:rPr lang="zh-CN" altLang="en-US" sz="2400"/>
              <a:t> 如：011101，101011，011100，111001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57</a:t>
            </a:fld>
            <a:endParaRPr lang="zh-CN" altLang="en-US"/>
          </a:p>
        </p:txBody>
      </p:sp>
      <p:sp>
        <p:nvSpPr>
          <p:cNvPr id="3" name="文本框 2"/>
          <p:cNvSpPr txBox="1"/>
          <p:nvPr/>
        </p:nvSpPr>
        <p:spPr>
          <a:xfrm>
            <a:off x="539750" y="1916430"/>
            <a:ext cx="8303260" cy="3538220"/>
          </a:xfrm>
          <a:prstGeom prst="rect">
            <a:avLst/>
          </a:prstGeom>
          <a:noFill/>
        </p:spPr>
        <p:txBody>
          <a:bodyPr wrap="square" rtlCol="0" anchor="t">
            <a:spAutoFit/>
          </a:bodyPr>
          <a:lstStyle/>
          <a:p>
            <a:r>
              <a:rPr lang="zh-CN" altLang="en-US" sz="2800">
                <a:solidFill>
                  <a:srgbClr val="00B050"/>
                </a:solidFill>
                <a:highlight>
                  <a:srgbClr val="FFFF00"/>
                </a:highlight>
              </a:rPr>
              <a:t>适应度计算</a:t>
            </a:r>
          </a:p>
          <a:p>
            <a:endParaRPr lang="zh-CN" altLang="en-US" sz="2800"/>
          </a:p>
          <a:p>
            <a:r>
              <a:rPr lang="zh-CN" altLang="en-US" sz="2800"/>
              <a:t> 遗传算法以个体适应度的大小来评定各个个体的优劣程度，从 而决定其遗传机会的大小</a:t>
            </a:r>
          </a:p>
          <a:p>
            <a:endParaRPr lang="zh-CN" altLang="en-US" sz="2800"/>
          </a:p>
          <a:p>
            <a:r>
              <a:rPr lang="zh-CN" altLang="en-US" sz="2800"/>
              <a:t> 本例中，目标函数总取非负值，并且是以求函数最大值为优化 目标，故可直接利用目标函数值作为个体的适应度</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58</a:t>
            </a:fld>
            <a:endParaRPr lang="zh-CN" altLang="en-US"/>
          </a:p>
        </p:txBody>
      </p:sp>
      <p:sp>
        <p:nvSpPr>
          <p:cNvPr id="3" name="文本框 2"/>
          <p:cNvSpPr txBox="1"/>
          <p:nvPr/>
        </p:nvSpPr>
        <p:spPr>
          <a:xfrm>
            <a:off x="179705" y="1484630"/>
            <a:ext cx="8559800" cy="4799965"/>
          </a:xfrm>
          <a:prstGeom prst="rect">
            <a:avLst/>
          </a:prstGeom>
          <a:noFill/>
        </p:spPr>
        <p:txBody>
          <a:bodyPr wrap="square" rtlCol="0" anchor="t">
            <a:spAutoFit/>
          </a:bodyPr>
          <a:lstStyle/>
          <a:p>
            <a:r>
              <a:rPr lang="zh-CN" altLang="en-US">
                <a:solidFill>
                  <a:srgbClr val="00B050"/>
                </a:solidFill>
                <a:highlight>
                  <a:srgbClr val="FFFF00"/>
                </a:highlight>
              </a:rPr>
              <a:t>选择运算</a:t>
            </a:r>
          </a:p>
          <a:p>
            <a:r>
              <a:rPr lang="zh-CN" altLang="en-US"/>
              <a:t> 选择运算(或称为复制运算)把当前群体中适应度较高的个体按某种规则或模型遗传到下一代群体 中，一般要求适应度较高的个体将有更多的机会遗传到下一代群体中</a:t>
            </a:r>
          </a:p>
          <a:p>
            <a:r>
              <a:rPr lang="zh-CN" altLang="en-US"/>
              <a:t> 采用与适应度成正比的概率来确定各个个体复制到下一代群体中的数量。其具体操作过程是：</a:t>
            </a:r>
          </a:p>
          <a:p>
            <a:endParaRPr lang="zh-CN" altLang="en-US"/>
          </a:p>
          <a:p>
            <a:r>
              <a:rPr lang="zh-CN" altLang="en-US"/>
              <a:t> 先计算出群体中所有个体的适应度的总和</a:t>
            </a:r>
          </a:p>
          <a:p>
            <a:r>
              <a:rPr lang="zh-CN" altLang="en-US"/>
              <a:t> Σfi ( i=1.2,…,M );</a:t>
            </a:r>
          </a:p>
          <a:p>
            <a:endParaRPr lang="zh-CN" altLang="en-US"/>
          </a:p>
          <a:p>
            <a:r>
              <a:rPr lang="zh-CN" altLang="en-US"/>
              <a:t> 其次计算出每个个体的相对适应度的大小 fi / Σfi ，它即为每个个体被遗传到下一代群体中的概率</a:t>
            </a:r>
          </a:p>
          <a:p>
            <a:endParaRPr lang="zh-CN" altLang="en-US"/>
          </a:p>
          <a:p>
            <a:r>
              <a:rPr lang="zh-CN" altLang="en-US"/>
              <a:t> 每个概率值组成一个区域，全部概率值之和为1</a:t>
            </a:r>
          </a:p>
          <a:p>
            <a:endParaRPr lang="zh-CN" altLang="en-US"/>
          </a:p>
          <a:p>
            <a:r>
              <a:rPr lang="zh-CN" altLang="en-US"/>
              <a:t> 最后再产生一个0到1之间的随机数，依据该随机数出现在上述哪一个概率区域内来确定各个个体 被选中的次数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59</a:t>
            </a:fld>
            <a:endParaRPr lang="zh-CN" altLang="en-US"/>
          </a:p>
        </p:txBody>
      </p:sp>
      <p:pic>
        <p:nvPicPr>
          <p:cNvPr id="77825" name="Picture 1" descr="C:\Users\86132\Desktop\微信图片_20230915183654.jpg"/>
          <p:cNvPicPr>
            <a:picLocks noChangeAspect="1" noChangeArrowheads="1"/>
          </p:cNvPicPr>
          <p:nvPr/>
        </p:nvPicPr>
        <p:blipFill>
          <a:blip r:embed="rId2"/>
          <a:srcRect/>
          <a:stretch>
            <a:fillRect/>
          </a:stretch>
        </p:blipFill>
        <p:spPr bwMode="auto">
          <a:xfrm>
            <a:off x="785786" y="1857364"/>
            <a:ext cx="7620000" cy="45434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2.1.2 </a:t>
            </a:r>
            <a:r>
              <a:rPr lang="zh-CN" altLang="en-US" sz="2400" b="1" dirty="0" smtClean="0">
                <a:solidFill>
                  <a:srgbClr val="1A0780"/>
                </a:solidFill>
                <a:latin typeface="华文楷体" panose="02010600040101010101" pitchFamily="2" charset="-122"/>
                <a:ea typeface="华文楷体" panose="02010600040101010101" pitchFamily="2" charset="-122"/>
              </a:rPr>
              <a:t>遗传算法的生物学基础</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0" name="Rectangle 3"/>
          <p:cNvSpPr txBox="1">
            <a:spLocks noChangeArrowheads="1"/>
          </p:cNvSpPr>
          <p:nvPr/>
        </p:nvSpPr>
        <p:spPr>
          <a:xfrm>
            <a:off x="420687" y="1100630"/>
            <a:ext cx="8302625" cy="431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FF0000"/>
                </a:solidFill>
                <a:latin typeface="宋体" panose="02010600030101010101" pitchFamily="2" charset="-122"/>
              </a:rPr>
              <a:t>达尔文的进化论</a:t>
            </a:r>
            <a:endParaRPr lang="en-US" altLang="zh-CN" b="1" dirty="0" smtClean="0">
              <a:latin typeface="宋体" panose="02010600030101010101" pitchFamily="2" charset="-122"/>
            </a:endParaRPr>
          </a:p>
        </p:txBody>
      </p:sp>
      <p:pic>
        <p:nvPicPr>
          <p:cNvPr id="11" name="Picture 2" descr="24-3-0达尔文"/>
          <p:cNvPicPr>
            <a:picLocks noChangeAspect="1" noChangeArrowheads="1"/>
          </p:cNvPicPr>
          <p:nvPr/>
        </p:nvPicPr>
        <p:blipFill>
          <a:blip r:embed="rId2">
            <a:extLst>
              <a:ext uri="{28A0092B-C50C-407E-A947-70E740481C1C}">
                <a14:useLocalDpi xmlns:a14="http://schemas.microsoft.com/office/drawing/2010/main" xmlns="" val="0"/>
              </a:ext>
            </a:extLst>
          </a:blip>
          <a:srcRect l="13048" r="7327"/>
          <a:stretch>
            <a:fillRect/>
          </a:stretch>
        </p:blipFill>
        <p:spPr bwMode="auto">
          <a:xfrm>
            <a:off x="629493" y="1689301"/>
            <a:ext cx="3438451" cy="432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 Box 3"/>
          <p:cNvSpPr txBox="1">
            <a:spLocks noChangeArrowheads="1"/>
          </p:cNvSpPr>
          <p:nvPr/>
        </p:nvSpPr>
        <p:spPr bwMode="auto">
          <a:xfrm>
            <a:off x="5003190" y="1868304"/>
            <a:ext cx="3519215"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defRPr/>
            </a:pPr>
            <a:r>
              <a:rPr lang="zh-CN" altLang="en-US" sz="3600" b="1" dirty="0">
                <a:solidFill>
                  <a:srgbClr val="003399"/>
                </a:solidFill>
                <a:latin typeface="华文楷体" panose="02010600040101010101" pitchFamily="2" charset="-122"/>
                <a:ea typeface="华文楷体" panose="02010600040101010101" pitchFamily="2" charset="-122"/>
              </a:rPr>
              <a:t>英国的博物学家</a:t>
            </a:r>
            <a:r>
              <a:rPr lang="zh-CN" altLang="en-US" sz="3600" b="1" u="sng" dirty="0">
                <a:solidFill>
                  <a:srgbClr val="800000"/>
                </a:solidFill>
                <a:latin typeface="华文楷体" panose="02010600040101010101" pitchFamily="2" charset="-122"/>
                <a:ea typeface="华文楷体" panose="02010600040101010101" pitchFamily="2" charset="-122"/>
              </a:rPr>
              <a:t>达尔文</a:t>
            </a:r>
            <a:r>
              <a:rPr lang="zh-CN" altLang="en-US" sz="3600" b="1" dirty="0">
                <a:solidFill>
                  <a:srgbClr val="003399"/>
                </a:solidFill>
                <a:latin typeface="华文楷体" panose="02010600040101010101" pitchFamily="2" charset="-122"/>
                <a:ea typeface="华文楷体" panose="02010600040101010101" pitchFamily="2" charset="-122"/>
              </a:rPr>
              <a:t>通过研究提出了被恩格斯赞誉为“</a:t>
            </a:r>
            <a:r>
              <a:rPr lang="en-US" altLang="zh-CN" sz="3600" b="1" dirty="0">
                <a:solidFill>
                  <a:srgbClr val="003399"/>
                </a:solidFill>
                <a:latin typeface="华文楷体" panose="02010600040101010101" pitchFamily="2" charset="-122"/>
                <a:ea typeface="华文楷体" panose="02010600040101010101" pitchFamily="2" charset="-122"/>
              </a:rPr>
              <a:t>19</a:t>
            </a:r>
            <a:r>
              <a:rPr lang="zh-CN" altLang="en-US" sz="3600" b="1" dirty="0">
                <a:solidFill>
                  <a:srgbClr val="003399"/>
                </a:solidFill>
                <a:latin typeface="华文楷体" panose="02010600040101010101" pitchFamily="2" charset="-122"/>
                <a:ea typeface="华文楷体" panose="02010600040101010101" pitchFamily="2" charset="-122"/>
              </a:rPr>
              <a:t>世纪自然科学三大发现”之一的生物进化学说。</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60</a:t>
            </a:fld>
            <a:endParaRPr lang="zh-CN" altLang="en-US"/>
          </a:p>
        </p:txBody>
      </p:sp>
      <p:sp>
        <p:nvSpPr>
          <p:cNvPr id="3" name="文本框 2"/>
          <p:cNvSpPr txBox="1"/>
          <p:nvPr/>
        </p:nvSpPr>
        <p:spPr>
          <a:xfrm>
            <a:off x="107950" y="1268730"/>
            <a:ext cx="8948420" cy="1476375"/>
          </a:xfrm>
          <a:prstGeom prst="rect">
            <a:avLst/>
          </a:prstGeom>
          <a:noFill/>
        </p:spPr>
        <p:txBody>
          <a:bodyPr wrap="square" rtlCol="0" anchor="t">
            <a:spAutoFit/>
          </a:bodyPr>
          <a:lstStyle/>
          <a:p>
            <a:r>
              <a:rPr lang="zh-CN" altLang="en-US">
                <a:solidFill>
                  <a:srgbClr val="00B050"/>
                </a:solidFill>
                <a:highlight>
                  <a:srgbClr val="FFFF00"/>
                </a:highlight>
              </a:rPr>
              <a:t>交叉运算</a:t>
            </a:r>
          </a:p>
          <a:p>
            <a:r>
              <a:rPr lang="zh-CN" altLang="en-US"/>
              <a:t> 交叉运算是遗传算法中产生新个体的主要操作过程，它以某一概率相互交换某两个个体之间的部 分染色体。本例采用单点交叉的方法，其具体操作过程是：先对群体进行随机配对</a:t>
            </a:r>
          </a:p>
          <a:p>
            <a:r>
              <a:rPr lang="zh-CN" altLang="en-US"/>
              <a:t> 其次随机设置交叉点位置； 最后再相互交换配对染色体之间的部分基因</a:t>
            </a:r>
          </a:p>
        </p:txBody>
      </p:sp>
      <p:pic>
        <p:nvPicPr>
          <p:cNvPr id="105" name="图片 104"/>
          <p:cNvPicPr/>
          <p:nvPr>
            <p:custDataLst>
              <p:tags r:id="rId1"/>
            </p:custDataLst>
          </p:nvPr>
        </p:nvPicPr>
        <p:blipFill>
          <a:blip r:embed="rId3">
            <a:duotone>
              <a:schemeClr val="accent6">
                <a:shade val="45000"/>
                <a:satMod val="135000"/>
              </a:schemeClr>
              <a:prstClr val="white"/>
            </a:duotone>
          </a:blip>
          <a:stretch>
            <a:fillRect/>
          </a:stretch>
        </p:blipFill>
        <p:spPr>
          <a:xfrm>
            <a:off x="828040" y="3140710"/>
            <a:ext cx="7775575" cy="3215005"/>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61</a:t>
            </a:fld>
            <a:endParaRPr lang="zh-CN" altLang="en-US"/>
          </a:p>
        </p:txBody>
      </p:sp>
      <p:sp>
        <p:nvSpPr>
          <p:cNvPr id="3" name="文本框 2"/>
          <p:cNvSpPr txBox="1"/>
          <p:nvPr/>
        </p:nvSpPr>
        <p:spPr>
          <a:xfrm>
            <a:off x="251460" y="1340485"/>
            <a:ext cx="8641080" cy="1753235"/>
          </a:xfrm>
          <a:prstGeom prst="rect">
            <a:avLst/>
          </a:prstGeom>
          <a:noFill/>
        </p:spPr>
        <p:txBody>
          <a:bodyPr wrap="square" rtlCol="0" anchor="t">
            <a:spAutoFit/>
          </a:bodyPr>
          <a:lstStyle/>
          <a:p>
            <a:r>
              <a:rPr lang="zh-CN" altLang="en-US">
                <a:solidFill>
                  <a:srgbClr val="00B050"/>
                </a:solidFill>
                <a:highlight>
                  <a:srgbClr val="FFFF00"/>
                </a:highlight>
              </a:rPr>
              <a:t>变异运算</a:t>
            </a:r>
          </a:p>
          <a:p>
            <a:r>
              <a:rPr lang="zh-CN" altLang="en-US"/>
              <a:t> 变异运算是对个体的某一个或某一些基因座上的基因值按某一较小的概率进行改变，它也是产生 新个体的一种操作方法。本例中，我们采用基本位变异的方法来进行变异运算，其具体操作过程 是：首先确定出各个个体的基因变异位置，下表所示为随机产生的变异点位置，其中的数字表示 变异点设置在该基因座处；然后依照某一概率将变异点的原有基因值取反</a:t>
            </a:r>
          </a:p>
        </p:txBody>
      </p:sp>
      <p:pic>
        <p:nvPicPr>
          <p:cNvPr id="106" name="图片 105"/>
          <p:cNvPicPr/>
          <p:nvPr>
            <p:custDataLst>
              <p:tags r:id="rId1"/>
            </p:custDataLst>
          </p:nvPr>
        </p:nvPicPr>
        <p:blipFill>
          <a:blip r:embed="rId3">
            <a:duotone>
              <a:schemeClr val="accent1">
                <a:shade val="45000"/>
                <a:satMod val="135000"/>
              </a:schemeClr>
              <a:prstClr val="white"/>
            </a:duotone>
          </a:blip>
          <a:stretch>
            <a:fillRect/>
          </a:stretch>
        </p:blipFill>
        <p:spPr>
          <a:xfrm>
            <a:off x="323850" y="3140710"/>
            <a:ext cx="8568690" cy="334264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例题二解析</a:t>
            </a:r>
          </a:p>
        </p:txBody>
      </p:sp>
      <p:sp>
        <p:nvSpPr>
          <p:cNvPr id="4" name="页脚占位符 3"/>
          <p:cNvSpPr>
            <a:spLocks noGrp="1"/>
          </p:cNvSpPr>
          <p:nvPr>
            <p:ph type="ftr" sz="quarter" idx="11"/>
          </p:nvPr>
        </p:nvSpPr>
        <p:spPr/>
        <p:txBody>
          <a:bodyPr/>
          <a:lstStyle/>
          <a:p>
            <a:r>
              <a:rPr lang="zh-CN" altLang="en-US"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62</a:t>
            </a:fld>
            <a:endParaRPr lang="zh-CN" altLang="en-US"/>
          </a:p>
        </p:txBody>
      </p:sp>
      <p:sp>
        <p:nvSpPr>
          <p:cNvPr id="7" name="文本框 6"/>
          <p:cNvSpPr txBox="1"/>
          <p:nvPr/>
        </p:nvSpPr>
        <p:spPr>
          <a:xfrm>
            <a:off x="107950" y="1268730"/>
            <a:ext cx="8717915" cy="922020"/>
          </a:xfrm>
          <a:prstGeom prst="rect">
            <a:avLst/>
          </a:prstGeom>
          <a:noFill/>
        </p:spPr>
        <p:txBody>
          <a:bodyPr wrap="square" rtlCol="0" anchor="t">
            <a:spAutoFit/>
          </a:bodyPr>
          <a:lstStyle/>
          <a:p>
            <a:r>
              <a:rPr lang="zh-CN" altLang="en-US">
                <a:solidFill>
                  <a:srgbClr val="00B050"/>
                </a:solidFill>
                <a:highlight>
                  <a:srgbClr val="FFFF00"/>
                </a:highlight>
              </a:rPr>
              <a:t>新一代</a:t>
            </a:r>
          </a:p>
          <a:p>
            <a:endParaRPr lang="zh-CN" altLang="en-US"/>
          </a:p>
          <a:p>
            <a:r>
              <a:rPr lang="zh-CN" altLang="en-US"/>
              <a:t> 对群体P(t)进行一轮选择、交叉、变异运算之后可得到新一代的群体p(t+1)</a:t>
            </a:r>
          </a:p>
        </p:txBody>
      </p:sp>
      <p:pic>
        <p:nvPicPr>
          <p:cNvPr id="107" name="图片 106"/>
          <p:cNvPicPr/>
          <p:nvPr>
            <p:custDataLst>
              <p:tags r:id="rId1"/>
            </p:custDataLst>
          </p:nvPr>
        </p:nvPicPr>
        <p:blipFill>
          <a:blip r:embed="rId3">
            <a:duotone>
              <a:schemeClr val="accent6">
                <a:shade val="45000"/>
                <a:satMod val="135000"/>
              </a:schemeClr>
              <a:prstClr val="white"/>
            </a:duotone>
          </a:blip>
          <a:stretch>
            <a:fillRect/>
          </a:stretch>
        </p:blipFill>
        <p:spPr>
          <a:xfrm>
            <a:off x="539750" y="2190750"/>
            <a:ext cx="7995285" cy="3655060"/>
          </a:xfrm>
          <a:prstGeom prst="rect">
            <a:avLst/>
          </a:prstGeom>
          <a:noFill/>
          <a:ln w="9525">
            <a:noFill/>
          </a:ln>
        </p:spPr>
      </p:pic>
      <p:sp>
        <p:nvSpPr>
          <p:cNvPr id="8" name="文本框 7"/>
          <p:cNvSpPr txBox="1"/>
          <p:nvPr/>
        </p:nvSpPr>
        <p:spPr>
          <a:xfrm>
            <a:off x="467995" y="5935980"/>
            <a:ext cx="8131175" cy="645160"/>
          </a:xfrm>
          <a:prstGeom prst="rect">
            <a:avLst/>
          </a:prstGeom>
          <a:noFill/>
        </p:spPr>
        <p:txBody>
          <a:bodyPr wrap="square" rtlCol="0" anchor="t">
            <a:spAutoFit/>
          </a:bodyPr>
          <a:lstStyle/>
          <a:p>
            <a:r>
              <a:rPr lang="zh-CN" altLang="en-US">
                <a:solidFill>
                  <a:srgbClr val="00B050"/>
                </a:solidFill>
              </a:rPr>
              <a:t>群体经过一代进化之后，其适应度的最大值、平均值都得到了明显的改进。事实上，这里已经找 到了最佳个体“111111”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9833" y="188640"/>
            <a:ext cx="3604334" cy="830997"/>
          </a:xfrm>
          <a:prstGeom prst="rect">
            <a:avLst/>
          </a:prstGeom>
          <a:noFill/>
        </p:spPr>
        <p:txBody>
          <a:bodyPr wrap="square" rtlCol="0">
            <a:spAutoFit/>
          </a:bodyPr>
          <a:lstStyle/>
          <a:p>
            <a:pPr algn="ctr"/>
            <a:r>
              <a:rPr lang="zh-CN" altLang="en-US" sz="4800" dirty="0" smtClean="0">
                <a:solidFill>
                  <a:srgbClr val="1A0780"/>
                </a:solidFill>
                <a:latin typeface="华文新魏" panose="02010800040101010101" pitchFamily="2" charset="-122"/>
                <a:ea typeface="华文新魏" panose="02010800040101010101" pitchFamily="2" charset="-122"/>
              </a:rPr>
              <a:t>主要</a:t>
            </a:r>
            <a:r>
              <a:rPr lang="zh-CN" altLang="en-US" sz="4800" dirty="0">
                <a:solidFill>
                  <a:srgbClr val="1A0780"/>
                </a:solidFill>
                <a:latin typeface="华文新魏" panose="02010800040101010101" pitchFamily="2" charset="-122"/>
                <a:ea typeface="华文新魏" panose="02010800040101010101" pitchFamily="2" charset="-122"/>
              </a:rPr>
              <a:t>内容</a:t>
            </a:r>
          </a:p>
        </p:txBody>
      </p:sp>
      <p:sp>
        <p:nvSpPr>
          <p:cNvPr id="5" name="页脚占位符 4"/>
          <p:cNvSpPr>
            <a:spLocks noGrp="1"/>
          </p:cNvSpPr>
          <p:nvPr>
            <p:ph type="ftr" sz="quarter" idx="11"/>
          </p:nvPr>
        </p:nvSpPr>
        <p:spPr/>
        <p:txBody>
          <a:bodyPr/>
          <a:lstStyle/>
          <a:p>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EA2ADA47-64AB-45DA-8E4E-B7130B8DF7F2}" type="slidenum">
              <a:rPr lang="zh-CN" altLang="en-US" smtClean="0"/>
              <a:pPr/>
              <a:t>63</a:t>
            </a:fld>
            <a:endParaRPr lang="zh-CN" altLang="en-US" dirty="0"/>
          </a:p>
        </p:txBody>
      </p:sp>
      <p:sp>
        <p:nvSpPr>
          <p:cNvPr id="2" name="文本框 1"/>
          <p:cNvSpPr txBox="1"/>
          <p:nvPr/>
        </p:nvSpPr>
        <p:spPr>
          <a:xfrm>
            <a:off x="827584" y="1492910"/>
            <a:ext cx="7128792" cy="3139321"/>
          </a:xfrm>
          <a:prstGeom prst="rect">
            <a:avLst/>
          </a:prstGeom>
          <a:noFill/>
        </p:spPr>
        <p:txBody>
          <a:bodyPr wrap="square" rtlCol="0">
            <a:spAutoFit/>
          </a:bodyPr>
          <a:lstStyle/>
          <a:p>
            <a:pPr>
              <a:spcBef>
                <a:spcPts val="600"/>
              </a:spcBef>
              <a:spcAft>
                <a:spcPts val="600"/>
              </a:spcAft>
            </a:pPr>
            <a:r>
              <a:rPr lang="en-US" altLang="zh-CN" sz="2800" b="1" dirty="0" smtClean="0">
                <a:solidFill>
                  <a:srgbClr val="0000FF"/>
                </a:solidFill>
                <a:latin typeface="华文楷体" panose="02010600040101010101" pitchFamily="2" charset="-122"/>
                <a:ea typeface="华文楷体" panose="02010600040101010101" pitchFamily="2" charset="-122"/>
              </a:rPr>
              <a:t>2. </a:t>
            </a:r>
            <a:r>
              <a:rPr lang="zh-CN" altLang="en-US" sz="2800" b="1" dirty="0" smtClean="0">
                <a:solidFill>
                  <a:srgbClr val="0000FF"/>
                </a:solidFill>
                <a:latin typeface="华文楷体" panose="02010600040101010101" pitchFamily="2" charset="-122"/>
                <a:ea typeface="华文楷体" panose="02010600040101010101" pitchFamily="2" charset="-122"/>
              </a:rPr>
              <a:t>遗传算法</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2.1 </a:t>
            </a:r>
            <a:r>
              <a:rPr lang="zh-CN" altLang="en-US" sz="2400" b="1" dirty="0">
                <a:solidFill>
                  <a:srgbClr val="0000FF"/>
                </a:solidFill>
                <a:latin typeface="华文楷体" panose="02010600040101010101" pitchFamily="2" charset="-122"/>
                <a:ea typeface="华文楷体" panose="02010600040101010101" pitchFamily="2" charset="-122"/>
              </a:rPr>
              <a:t>遗传算法概述</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2.2 </a:t>
            </a:r>
            <a:r>
              <a:rPr lang="zh-CN" altLang="en-US" sz="2400" b="1" dirty="0">
                <a:solidFill>
                  <a:srgbClr val="0000FF"/>
                </a:solidFill>
                <a:latin typeface="华文楷体" panose="02010600040101010101" pitchFamily="2" charset="-122"/>
                <a:ea typeface="华文楷体" panose="02010600040101010101" pitchFamily="2" charset="-122"/>
              </a:rPr>
              <a:t>遗传学相关概念</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2.3 </a:t>
            </a:r>
            <a:r>
              <a:rPr lang="zh-CN" altLang="en-US" sz="2400" b="1" dirty="0">
                <a:solidFill>
                  <a:srgbClr val="0000FF"/>
                </a:solidFill>
                <a:latin typeface="华文楷体" panose="02010600040101010101" pitchFamily="2" charset="-122"/>
                <a:ea typeface="华文楷体" panose="02010600040101010101" pitchFamily="2" charset="-122"/>
              </a:rPr>
              <a:t>简单遗传算法</a:t>
            </a:r>
            <a:endParaRPr lang="en-US" altLang="zh-CN" sz="2400" b="1" dirty="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0000FF"/>
                </a:solidFill>
                <a:latin typeface="华文楷体" panose="02010600040101010101" pitchFamily="2" charset="-122"/>
                <a:ea typeface="华文楷体" panose="02010600040101010101" pitchFamily="2" charset="-122"/>
              </a:rPr>
              <a:t>2.4 </a:t>
            </a:r>
            <a:r>
              <a:rPr lang="zh-CN" altLang="en-US" sz="2400" b="1" dirty="0" smtClean="0">
                <a:solidFill>
                  <a:srgbClr val="0000FF"/>
                </a:solidFill>
                <a:latin typeface="华文楷体" panose="02010600040101010101" pitchFamily="2" charset="-122"/>
                <a:ea typeface="华文楷体" panose="02010600040101010101" pitchFamily="2" charset="-122"/>
              </a:rPr>
              <a:t>遗传算法应用举例</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431800">
              <a:spcBef>
                <a:spcPts val="600"/>
              </a:spcBef>
              <a:spcAft>
                <a:spcPts val="600"/>
              </a:spcAft>
            </a:pPr>
            <a:r>
              <a:rPr lang="en-US" altLang="zh-CN" sz="2400" b="1" dirty="0" smtClean="0">
                <a:solidFill>
                  <a:srgbClr val="FF0000"/>
                </a:solidFill>
                <a:latin typeface="华文楷体" panose="02010600040101010101" pitchFamily="2" charset="-122"/>
                <a:ea typeface="华文楷体" panose="02010600040101010101" pitchFamily="2" charset="-122"/>
              </a:rPr>
              <a:t>2.5 </a:t>
            </a:r>
            <a:r>
              <a:rPr lang="zh-CN" altLang="en-US" sz="2400" b="1" dirty="0">
                <a:solidFill>
                  <a:srgbClr val="FF0000"/>
                </a:solidFill>
                <a:latin typeface="华文楷体" panose="02010600040101010101" pitchFamily="2" charset="-122"/>
                <a:ea typeface="华文楷体" panose="02010600040101010101" pitchFamily="2" charset="-122"/>
              </a:rPr>
              <a:t>遗传算法的设计与实现</a:t>
            </a:r>
            <a:endParaRPr lang="en-US" altLang="zh-CN"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64</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Rectangle 7"/>
          <p:cNvSpPr>
            <a:spLocks noRot="1" noChangeArrowheads="1"/>
          </p:cNvSpPr>
          <p:nvPr/>
        </p:nvSpPr>
        <p:spPr bwMode="auto">
          <a:xfrm>
            <a:off x="395288" y="469924"/>
            <a:ext cx="8540750" cy="475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444500" indent="-4445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1177925"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58623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9939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402205"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8594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33166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7738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4231005"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lnSpc>
                <a:spcPct val="120000"/>
              </a:lnSpc>
              <a:spcBef>
                <a:spcPct val="10000"/>
              </a:spcBef>
              <a:buClr>
                <a:srgbClr val="FF00FF"/>
              </a:buClr>
              <a:buSzPct val="50000"/>
              <a:buFont typeface="Wingdings" panose="05000000000000000000" pitchFamily="2" charset="2"/>
              <a:buNone/>
            </a:pPr>
            <a:r>
              <a:rPr lang="zh-CN" altLang="en-US" sz="2400" b="1" dirty="0" smtClean="0">
                <a:solidFill>
                  <a:srgbClr val="FF0000"/>
                </a:solidFill>
                <a:latin typeface="Times New Roman" panose="02020603050405020304" pitchFamily="18" charset="0"/>
                <a:ea typeface="楷体_GB2312" pitchFamily="49" charset="-122"/>
              </a:rPr>
              <a:t>实验：编程，用遗传算法，计算该函数的最大值     </a:t>
            </a:r>
            <a:endParaRPr lang="zh-CN" altLang="en-US" sz="2400" b="1" i="1" dirty="0">
              <a:solidFill>
                <a:srgbClr val="FF0000"/>
              </a:solidFill>
              <a:latin typeface="Times New Roman" panose="02020603050405020304" pitchFamily="18" charset="0"/>
              <a:ea typeface="楷体_GB2312" pitchFamily="49" charset="-122"/>
            </a:endParaRPr>
          </a:p>
        </p:txBody>
      </p:sp>
      <p:sp>
        <p:nvSpPr>
          <p:cNvPr id="10" name="矩形 9"/>
          <p:cNvSpPr/>
          <p:nvPr/>
        </p:nvSpPr>
        <p:spPr>
          <a:xfrm>
            <a:off x="357158" y="2071678"/>
            <a:ext cx="8501122" cy="2308324"/>
          </a:xfrm>
          <a:prstGeom prst="rect">
            <a:avLst/>
          </a:prstGeom>
        </p:spPr>
        <p:txBody>
          <a:bodyPr wrap="square">
            <a:spAutoFit/>
          </a:bodyPr>
          <a:lstStyle/>
          <a:p>
            <a:r>
              <a:rPr lang="zh-CN" altLang="en-US" sz="3600" dirty="0" smtClean="0">
                <a:solidFill>
                  <a:srgbClr val="FF0000"/>
                </a:solidFill>
                <a:latin typeface="Times New Roman" panose="02020603050405020304" pitchFamily="18" charset="0"/>
                <a:cs typeface="Times New Roman" panose="02020603050405020304" pitchFamily="18" charset="0"/>
              </a:rPr>
              <a:t>用标准遗传算法求函数</a:t>
            </a:r>
            <a:endParaRPr lang="en-US" altLang="zh-CN" sz="3600" dirty="0" smtClean="0">
              <a:solidFill>
                <a:srgbClr val="FF0000"/>
              </a:solidFill>
              <a:latin typeface="Times New Roman" panose="02020603050405020304" pitchFamily="18" charset="0"/>
              <a:cs typeface="Times New Roman" panose="02020603050405020304" pitchFamily="18" charset="0"/>
            </a:endParaRPr>
          </a:p>
          <a:p>
            <a:r>
              <a:rPr lang="en-US" altLang="zh-CN" sz="3600" dirty="0" smtClean="0">
                <a:solidFill>
                  <a:srgbClr val="FF0000"/>
                </a:solidFill>
                <a:latin typeface="Times New Roman" panose="02020603050405020304" pitchFamily="18" charset="0"/>
                <a:cs typeface="Times New Roman" panose="02020603050405020304" pitchFamily="18" charset="0"/>
              </a:rPr>
              <a:t>f ( x ) =sum(x</a:t>
            </a:r>
            <a:r>
              <a:rPr lang="zh-CN" altLang="en-US" sz="3600" dirty="0" smtClean="0">
                <a:solidFill>
                  <a:srgbClr val="FF0000"/>
                </a:solidFill>
                <a:latin typeface="Times New Roman" panose="02020603050405020304" pitchFamily="18" charset="0"/>
                <a:cs typeface="Times New Roman" panose="02020603050405020304" pitchFamily="18" charset="0"/>
              </a:rPr>
              <a:t>）的最小值，其中</a:t>
            </a:r>
            <a:r>
              <a:rPr lang="en-US" altLang="zh-CN" sz="3600" dirty="0" smtClean="0">
                <a:solidFill>
                  <a:srgbClr val="FF0000"/>
                </a:solidFill>
                <a:latin typeface="Times New Roman" panose="02020603050405020304" pitchFamily="18" charset="0"/>
                <a:cs typeface="Times New Roman" panose="02020603050405020304" pitchFamily="18" charset="0"/>
              </a:rPr>
              <a:t>x</a:t>
            </a:r>
            <a:r>
              <a:rPr lang="zh-CN" altLang="en-US" sz="3600" dirty="0" smtClean="0">
                <a:solidFill>
                  <a:srgbClr val="FF0000"/>
                </a:solidFill>
                <a:latin typeface="Times New Roman" panose="02020603050405020304" pitchFamily="18" charset="0"/>
                <a:cs typeface="Times New Roman" panose="02020603050405020304" pitchFamily="18" charset="0"/>
              </a:rPr>
              <a:t>的取值范围为</a:t>
            </a:r>
            <a:r>
              <a:rPr lang="en-US" altLang="zh-CN" sz="3600" dirty="0" smtClean="0">
                <a:solidFill>
                  <a:srgbClr val="FF0000"/>
                </a:solidFill>
                <a:latin typeface="Times New Roman" panose="02020603050405020304" pitchFamily="18" charset="0"/>
                <a:cs typeface="Times New Roman" panose="02020603050405020304" pitchFamily="18" charset="0"/>
              </a:rPr>
              <a:t>【0,1】</a:t>
            </a:r>
            <a:r>
              <a:rPr lang="zh-CN" altLang="en-US" sz="3600" dirty="0" smtClean="0">
                <a:solidFill>
                  <a:srgbClr val="FF0000"/>
                </a:solidFill>
                <a:latin typeface="Times New Roman" panose="02020603050405020304" pitchFamily="18" charset="0"/>
                <a:cs typeface="Times New Roman" panose="02020603050405020304" pitchFamily="18" charset="0"/>
              </a:rPr>
              <a:t>区间的正整数，</a:t>
            </a:r>
            <a:r>
              <a:rPr lang="en-US" altLang="zh-CN" sz="3600" dirty="0" smtClean="0">
                <a:solidFill>
                  <a:srgbClr val="FF0000"/>
                </a:solidFill>
                <a:latin typeface="Times New Roman" panose="02020603050405020304" pitchFamily="18" charset="0"/>
                <a:cs typeface="Times New Roman" panose="02020603050405020304" pitchFamily="18" charset="0"/>
              </a:rPr>
              <a:t>x</a:t>
            </a:r>
            <a:r>
              <a:rPr lang="zh-CN" altLang="en-US" sz="3600" dirty="0" smtClean="0">
                <a:solidFill>
                  <a:srgbClr val="FF0000"/>
                </a:solidFill>
                <a:latin typeface="Times New Roman" panose="02020603050405020304" pitchFamily="18" charset="0"/>
                <a:cs typeface="Times New Roman" panose="02020603050405020304" pitchFamily="18" charset="0"/>
              </a:rPr>
              <a:t>的个数为</a:t>
            </a:r>
            <a:r>
              <a:rPr lang="en-US" altLang="zh-CN" sz="3600" dirty="0" smtClean="0">
                <a:solidFill>
                  <a:srgbClr val="FF0000"/>
                </a:solidFill>
                <a:latin typeface="Times New Roman" panose="02020603050405020304" pitchFamily="18" charset="0"/>
                <a:cs typeface="Times New Roman" panose="02020603050405020304" pitchFamily="18" charset="0"/>
              </a:rPr>
              <a:t>100</a:t>
            </a:r>
            <a:r>
              <a:rPr lang="zh-CN" altLang="en-US" sz="3600" dirty="0" smtClean="0">
                <a:solidFill>
                  <a:srgbClr val="FF0000"/>
                </a:solidFill>
                <a:latin typeface="Times New Roman" panose="02020603050405020304" pitchFamily="18" charset="0"/>
                <a:cs typeface="Times New Roman" panose="02020603050405020304" pitchFamily="18" charset="0"/>
              </a:rPr>
              <a:t>个。</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65</a:t>
            </a:fld>
            <a:endParaRPr lang="zh-CN" altLang="en-US"/>
          </a:p>
        </p:txBody>
      </p:sp>
      <p:sp>
        <p:nvSpPr>
          <p:cNvPr id="6" name="文本框 5"/>
          <p:cNvSpPr txBox="1"/>
          <p:nvPr/>
        </p:nvSpPr>
        <p:spPr>
          <a:xfrm>
            <a:off x="35496" y="-5898"/>
            <a:ext cx="5040560" cy="369332"/>
          </a:xfrm>
          <a:prstGeom prst="rect">
            <a:avLst/>
          </a:prstGeom>
          <a:noFill/>
        </p:spPr>
        <p:txBody>
          <a:bodyPr wrap="square" rtlCol="0">
            <a:spAutoFit/>
          </a:bodyPr>
          <a:lstStyle/>
          <a:p>
            <a:r>
              <a:rPr lang="zh-CN" altLang="en-US" dirty="0" smtClean="0">
                <a:solidFill>
                  <a:srgbClr val="FF0000"/>
                </a:solidFill>
                <a:latin typeface="华文新魏" panose="02010800040101010101" pitchFamily="2" charset="-122"/>
                <a:ea typeface="华文新魏" panose="02010800040101010101" pitchFamily="2" charset="-122"/>
              </a:rPr>
              <a:t>选择函数</a:t>
            </a:r>
            <a:endParaRPr lang="zh-CN" altLang="en-US"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571472" y="642918"/>
            <a:ext cx="7572428" cy="5016758"/>
          </a:xfrm>
          <a:prstGeom prst="rect">
            <a:avLst/>
          </a:prstGeom>
        </p:spPr>
        <p:txBody>
          <a:bodyPr wrap="square">
            <a:spAutoFit/>
          </a:bodyPr>
          <a:lstStyle/>
          <a:p>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zh-CN" altLang="en-US" sz="2000" dirty="0" smtClean="0">
                <a:solidFill>
                  <a:srgbClr val="0000FF"/>
                </a:solidFill>
                <a:latin typeface="Times New Roman" panose="02020603050405020304" pitchFamily="18" charset="0"/>
                <a:cs typeface="Times New Roman" panose="02020603050405020304" pitchFamily="18" charset="0"/>
              </a:rPr>
              <a:t>选择函数</a:t>
            </a:r>
          </a:p>
          <a:p>
            <a:r>
              <a:rPr lang="en-US" altLang="zh-CN" sz="2000" dirty="0" smtClean="0">
                <a:solidFill>
                  <a:srgbClr val="0000FF"/>
                </a:solidFill>
                <a:latin typeface="Times New Roman" panose="02020603050405020304" pitchFamily="18" charset="0"/>
                <a:cs typeface="Times New Roman" panose="02020603050405020304" pitchFamily="18" charset="0"/>
              </a:rPr>
              <a:t>function p = </a:t>
            </a:r>
            <a:r>
              <a:rPr lang="en-US" altLang="zh-CN" sz="2000" dirty="0" err="1" smtClean="0">
                <a:solidFill>
                  <a:srgbClr val="0000FF"/>
                </a:solidFill>
                <a:latin typeface="Times New Roman" panose="02020603050405020304" pitchFamily="18" charset="0"/>
                <a:cs typeface="Times New Roman" panose="02020603050405020304" pitchFamily="18" charset="0"/>
              </a:rPr>
              <a:t>SelectPop</a:t>
            </a:r>
            <a:r>
              <a:rPr lang="en-US" altLang="zh-CN" sz="2000" dirty="0" smtClean="0">
                <a:solidFill>
                  <a:srgbClr val="0000FF"/>
                </a:solidFill>
                <a:latin typeface="Times New Roman" panose="02020603050405020304" pitchFamily="18" charset="0"/>
                <a:cs typeface="Times New Roman" panose="02020603050405020304" pitchFamily="18" charset="0"/>
              </a:rPr>
              <a:t>(Parent)</a:t>
            </a:r>
          </a:p>
          <a:p>
            <a:r>
              <a:rPr lang="en-US" altLang="zh-CN" sz="2000" dirty="0" smtClean="0">
                <a:solidFill>
                  <a:srgbClr val="0000FF"/>
                </a:solidFill>
                <a:latin typeface="Times New Roman" panose="02020603050405020304" pitchFamily="18" charset="0"/>
                <a:cs typeface="Times New Roman" panose="02020603050405020304" pitchFamily="18" charset="0"/>
              </a:rPr>
              <a:t>    % </a:t>
            </a:r>
            <a:r>
              <a:rPr lang="zh-CN" altLang="en-US" sz="2000" dirty="0" smtClean="0">
                <a:solidFill>
                  <a:srgbClr val="0000FF"/>
                </a:solidFill>
                <a:latin typeface="Times New Roman" panose="02020603050405020304" pitchFamily="18" charset="0"/>
                <a:cs typeface="Times New Roman" panose="02020603050405020304" pitchFamily="18" charset="0"/>
              </a:rPr>
              <a:t>锦标赛选择法</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zh-CN" altLang="en-US" sz="2000" dirty="0" smtClean="0">
                <a:solidFill>
                  <a:srgbClr val="0000FF"/>
                </a:solidFill>
                <a:latin typeface="Times New Roman" panose="02020603050405020304" pitchFamily="18" charset="0"/>
                <a:cs typeface="Times New Roman" panose="02020603050405020304" pitchFamily="18" charset="0"/>
              </a:rPr>
              <a:t>锦标赛方法选择策略每次从种群中取出一定数量个体，然后选择其中最好的一个进入子代种群</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zh-CN" altLang="en-US" sz="2000" dirty="0" smtClean="0">
                <a:solidFill>
                  <a:srgbClr val="0000FF"/>
                </a:solidFill>
                <a:latin typeface="Times New Roman" panose="02020603050405020304" pitchFamily="18" charset="0"/>
                <a:cs typeface="Times New Roman" panose="02020603050405020304" pitchFamily="18" charset="0"/>
              </a:rPr>
              <a:t>重复该操作，直到新的种群规模达到原来的种群规模</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n = </a:t>
            </a:r>
            <a:r>
              <a:rPr lang="en-US" altLang="zh-CN" sz="2000" dirty="0" err="1" smtClean="0">
                <a:solidFill>
                  <a:srgbClr val="0000FF"/>
                </a:solidFill>
                <a:latin typeface="Times New Roman" panose="02020603050405020304" pitchFamily="18" charset="0"/>
                <a:cs typeface="Times New Roman" panose="02020603050405020304" pitchFamily="18" charset="0"/>
              </a:rPr>
              <a:t>numel</a:t>
            </a:r>
            <a:r>
              <a:rPr lang="en-US" altLang="zh-CN" sz="2000" dirty="0" smtClean="0">
                <a:solidFill>
                  <a:srgbClr val="0000FF"/>
                </a:solidFill>
                <a:latin typeface="Times New Roman" panose="02020603050405020304" pitchFamily="18" charset="0"/>
                <a:cs typeface="Times New Roman" panose="02020603050405020304" pitchFamily="18" charset="0"/>
              </a:rPr>
              <a:t>(Parent); % </a:t>
            </a:r>
            <a:r>
              <a:rPr lang="zh-CN" altLang="en-US" sz="2000" dirty="0" smtClean="0">
                <a:solidFill>
                  <a:srgbClr val="0000FF"/>
                </a:solidFill>
                <a:latin typeface="Times New Roman" panose="02020603050405020304" pitchFamily="18" charset="0"/>
                <a:cs typeface="Times New Roman" panose="02020603050405020304" pitchFamily="18" charset="0"/>
              </a:rPr>
              <a:t>父代种群的个数</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index = </a:t>
            </a:r>
            <a:r>
              <a:rPr lang="en-US" altLang="zh-CN" sz="2000" dirty="0" err="1" smtClean="0">
                <a:solidFill>
                  <a:srgbClr val="0000FF"/>
                </a:solidFill>
                <a:latin typeface="Times New Roman" panose="02020603050405020304" pitchFamily="18" charset="0"/>
                <a:cs typeface="Times New Roman" panose="02020603050405020304" pitchFamily="18" charset="0"/>
              </a:rPr>
              <a:t>randperm</a:t>
            </a:r>
            <a:r>
              <a:rPr lang="en-US" altLang="zh-CN" sz="2000" dirty="0" smtClean="0">
                <a:solidFill>
                  <a:srgbClr val="0000FF"/>
                </a:solidFill>
                <a:latin typeface="Times New Roman" panose="02020603050405020304" pitchFamily="18" charset="0"/>
                <a:cs typeface="Times New Roman" panose="02020603050405020304" pitchFamily="18" charset="0"/>
              </a:rPr>
              <a:t>(n); % </a:t>
            </a:r>
            <a:r>
              <a:rPr lang="zh-CN" altLang="en-US" sz="2000" dirty="0" smtClean="0">
                <a:solidFill>
                  <a:srgbClr val="0000FF"/>
                </a:solidFill>
                <a:latin typeface="Times New Roman" panose="02020603050405020304" pitchFamily="18" charset="0"/>
                <a:cs typeface="Times New Roman" panose="02020603050405020304" pitchFamily="18" charset="0"/>
              </a:rPr>
              <a:t>随机打乱序列，选中前两个</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p1 = Parent(index(1));% </a:t>
            </a:r>
            <a:r>
              <a:rPr lang="zh-CN" altLang="en-US" sz="2000" dirty="0" smtClean="0">
                <a:solidFill>
                  <a:srgbClr val="0000FF"/>
                </a:solidFill>
                <a:latin typeface="Times New Roman" panose="02020603050405020304" pitchFamily="18" charset="0"/>
                <a:cs typeface="Times New Roman" panose="02020603050405020304" pitchFamily="18" charset="0"/>
              </a:rPr>
              <a:t>第一个</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p2 = Parent(index(2));% </a:t>
            </a:r>
            <a:r>
              <a:rPr lang="zh-CN" altLang="en-US" sz="2000" dirty="0" smtClean="0">
                <a:solidFill>
                  <a:srgbClr val="0000FF"/>
                </a:solidFill>
                <a:latin typeface="Times New Roman" panose="02020603050405020304" pitchFamily="18" charset="0"/>
                <a:cs typeface="Times New Roman" panose="02020603050405020304" pitchFamily="18" charset="0"/>
              </a:rPr>
              <a:t>第二个</a:t>
            </a:r>
          </a:p>
          <a:p>
            <a:r>
              <a:rPr lang="zh-CN" altLang="en-US"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if p1.y &lt; p2.y</a:t>
            </a:r>
          </a:p>
          <a:p>
            <a:r>
              <a:rPr lang="en-US" altLang="zh-CN" sz="2000" dirty="0" smtClean="0">
                <a:solidFill>
                  <a:srgbClr val="0000FF"/>
                </a:solidFill>
                <a:latin typeface="Times New Roman" panose="02020603050405020304" pitchFamily="18" charset="0"/>
                <a:cs typeface="Times New Roman" panose="02020603050405020304" pitchFamily="18" charset="0"/>
              </a:rPr>
              <a:t>        p = p1;</a:t>
            </a:r>
          </a:p>
          <a:p>
            <a:r>
              <a:rPr lang="en-US" altLang="zh-CN" sz="2000" dirty="0" smtClean="0">
                <a:solidFill>
                  <a:srgbClr val="0000FF"/>
                </a:solidFill>
                <a:latin typeface="Times New Roman" panose="02020603050405020304" pitchFamily="18" charset="0"/>
                <a:cs typeface="Times New Roman" panose="02020603050405020304" pitchFamily="18" charset="0"/>
              </a:rPr>
              <a:t>    else</a:t>
            </a:r>
          </a:p>
          <a:p>
            <a:r>
              <a:rPr lang="en-US" altLang="zh-CN" sz="2000" dirty="0" smtClean="0">
                <a:solidFill>
                  <a:srgbClr val="0000FF"/>
                </a:solidFill>
                <a:latin typeface="Times New Roman" panose="02020603050405020304" pitchFamily="18" charset="0"/>
                <a:cs typeface="Times New Roman" panose="02020603050405020304" pitchFamily="18" charset="0"/>
              </a:rPr>
              <a:t>        p = p2;</a:t>
            </a:r>
          </a:p>
          <a:p>
            <a:r>
              <a:rPr lang="en-US" altLang="zh-CN" sz="2000" dirty="0" smtClean="0">
                <a:solidFill>
                  <a:srgbClr val="0000FF"/>
                </a:solidFill>
                <a:latin typeface="Times New Roman" panose="02020603050405020304" pitchFamily="18" charset="0"/>
                <a:cs typeface="Times New Roman" panose="02020603050405020304" pitchFamily="18" charset="0"/>
              </a:rPr>
              <a:t>    end</a:t>
            </a:r>
          </a:p>
          <a:p>
            <a:r>
              <a:rPr lang="en-US" altLang="zh-CN" sz="2000" dirty="0" smtClean="0">
                <a:solidFill>
                  <a:srgbClr val="0000FF"/>
                </a:solidFill>
                <a:latin typeface="Times New Roman" panose="02020603050405020304" pitchFamily="18" charset="0"/>
                <a:cs typeface="Times New Roman" panose="02020603050405020304" pitchFamily="18" charset="0"/>
              </a:rPr>
              <a:t>end</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66</a:t>
            </a:fld>
            <a:endParaRPr lang="zh-CN" altLang="en-US"/>
          </a:p>
        </p:txBody>
      </p:sp>
      <p:sp>
        <p:nvSpPr>
          <p:cNvPr id="6" name="文本框 5"/>
          <p:cNvSpPr txBox="1"/>
          <p:nvPr/>
        </p:nvSpPr>
        <p:spPr>
          <a:xfrm>
            <a:off x="35496" y="-5898"/>
            <a:ext cx="5040560" cy="400110"/>
          </a:xfrm>
          <a:prstGeom prst="rect">
            <a:avLst/>
          </a:prstGeom>
          <a:noFill/>
        </p:spPr>
        <p:txBody>
          <a:bodyPr wrap="square" rtlCol="0">
            <a:spAutoFit/>
          </a:bodyPr>
          <a:lstStyle/>
          <a:p>
            <a:r>
              <a:rPr lang="zh-CN" altLang="en-US" sz="2000" dirty="0" smtClean="0">
                <a:solidFill>
                  <a:srgbClr val="FF0000"/>
                </a:solidFill>
                <a:latin typeface="华文新魏" panose="02010800040101010101" pitchFamily="2" charset="-122"/>
                <a:ea typeface="华文新魏" panose="02010800040101010101" pitchFamily="2" charset="-122"/>
              </a:rPr>
              <a:t>交叉函数</a:t>
            </a:r>
            <a:endParaRPr lang="zh-CN" altLang="en-US" sz="20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928662" y="1571612"/>
            <a:ext cx="7072362" cy="4154984"/>
          </a:xfrm>
          <a:prstGeom prst="rect">
            <a:avLst/>
          </a:prstGeom>
        </p:spPr>
        <p:txBody>
          <a:bodyPr wrap="square">
            <a:spAutoFit/>
          </a:bodyPr>
          <a:lstStyle/>
          <a:p>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交叉函数</a:t>
            </a:r>
          </a:p>
          <a:p>
            <a:r>
              <a:rPr lang="en-US" altLang="zh-CN" sz="2400" dirty="0" smtClean="0">
                <a:solidFill>
                  <a:srgbClr val="0000FF"/>
                </a:solidFill>
                <a:latin typeface="Times New Roman" panose="02020603050405020304" pitchFamily="18" charset="0"/>
                <a:cs typeface="Times New Roman" panose="02020603050405020304" pitchFamily="18" charset="0"/>
              </a:rPr>
              <a:t>function [y1,y2] = </a:t>
            </a:r>
            <a:r>
              <a:rPr lang="en-US" altLang="zh-CN" sz="2400" dirty="0" err="1" smtClean="0">
                <a:solidFill>
                  <a:srgbClr val="0000FF"/>
                </a:solidFill>
                <a:latin typeface="Times New Roman" panose="02020603050405020304" pitchFamily="18" charset="0"/>
                <a:cs typeface="Times New Roman" panose="02020603050405020304" pitchFamily="18" charset="0"/>
              </a:rPr>
              <a:t>crossPop</a:t>
            </a:r>
            <a:r>
              <a:rPr lang="en-US" altLang="zh-CN" sz="2400" dirty="0" smtClean="0">
                <a:solidFill>
                  <a:srgbClr val="0000FF"/>
                </a:solidFill>
                <a:latin typeface="Times New Roman" panose="02020603050405020304" pitchFamily="18" charset="0"/>
                <a:cs typeface="Times New Roman" panose="02020603050405020304" pitchFamily="18" charset="0"/>
              </a:rPr>
              <a:t>(x1, x2)</a:t>
            </a:r>
          </a:p>
          <a:p>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单点交叉</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n = </a:t>
            </a:r>
            <a:r>
              <a:rPr lang="en-US" altLang="zh-CN" sz="2400" dirty="0" err="1" smtClean="0">
                <a:solidFill>
                  <a:srgbClr val="0000FF"/>
                </a:solidFill>
                <a:latin typeface="Times New Roman" panose="02020603050405020304" pitchFamily="18" charset="0"/>
                <a:cs typeface="Times New Roman" panose="02020603050405020304" pitchFamily="18" charset="0"/>
              </a:rPr>
              <a:t>numel</a:t>
            </a:r>
            <a:r>
              <a:rPr lang="en-US" altLang="zh-CN" sz="2400" dirty="0" smtClean="0">
                <a:solidFill>
                  <a:srgbClr val="0000FF"/>
                </a:solidFill>
                <a:latin typeface="Times New Roman" panose="02020603050405020304" pitchFamily="18" charset="0"/>
                <a:cs typeface="Times New Roman" panose="02020603050405020304" pitchFamily="18" charset="0"/>
              </a:rPr>
              <a:t>(x1);% </a:t>
            </a:r>
            <a:r>
              <a:rPr lang="zh-CN" altLang="en-US" sz="2400" dirty="0" smtClean="0">
                <a:solidFill>
                  <a:srgbClr val="0000FF"/>
                </a:solidFill>
                <a:latin typeface="Times New Roman" panose="02020603050405020304" pitchFamily="18" charset="0"/>
                <a:cs typeface="Times New Roman" panose="02020603050405020304" pitchFamily="18" charset="0"/>
              </a:rPr>
              <a:t>算出</a:t>
            </a:r>
            <a:r>
              <a:rPr lang="en-US" altLang="zh-CN" sz="2400" dirty="0" smtClean="0">
                <a:solidFill>
                  <a:srgbClr val="0000FF"/>
                </a:solidFill>
                <a:latin typeface="Times New Roman" panose="02020603050405020304" pitchFamily="18" charset="0"/>
                <a:cs typeface="Times New Roman" panose="02020603050405020304" pitchFamily="18" charset="0"/>
              </a:rPr>
              <a:t>x1</a:t>
            </a:r>
            <a:r>
              <a:rPr lang="zh-CN" altLang="en-US" sz="2400" dirty="0" smtClean="0">
                <a:solidFill>
                  <a:srgbClr val="0000FF"/>
                </a:solidFill>
                <a:latin typeface="Times New Roman" panose="02020603050405020304" pitchFamily="18" charset="0"/>
                <a:cs typeface="Times New Roman" panose="02020603050405020304" pitchFamily="18" charset="0"/>
              </a:rPr>
              <a:t>的长度</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s = </a:t>
            </a:r>
            <a:r>
              <a:rPr lang="en-US" altLang="zh-CN" sz="2400" dirty="0" err="1" smtClean="0">
                <a:solidFill>
                  <a:srgbClr val="0000FF"/>
                </a:solidFill>
                <a:latin typeface="Times New Roman" panose="02020603050405020304" pitchFamily="18" charset="0"/>
                <a:cs typeface="Times New Roman" panose="02020603050405020304" pitchFamily="18" charset="0"/>
              </a:rPr>
              <a:t>randi</a:t>
            </a:r>
            <a:r>
              <a:rPr lang="en-US" altLang="zh-CN" sz="2400" dirty="0" smtClean="0">
                <a:solidFill>
                  <a:srgbClr val="0000FF"/>
                </a:solidFill>
                <a:latin typeface="Times New Roman" panose="02020603050405020304" pitchFamily="18" charset="0"/>
                <a:cs typeface="Times New Roman" panose="02020603050405020304" pitchFamily="18" charset="0"/>
              </a:rPr>
              <a:t>([1, n-1]);% </a:t>
            </a:r>
            <a:r>
              <a:rPr lang="zh-CN" altLang="en-US" sz="2400" dirty="0" smtClean="0">
                <a:solidFill>
                  <a:srgbClr val="0000FF"/>
                </a:solidFill>
                <a:latin typeface="Times New Roman" panose="02020603050405020304" pitchFamily="18" charset="0"/>
                <a:cs typeface="Times New Roman" panose="02020603050405020304" pitchFamily="18" charset="0"/>
              </a:rPr>
              <a:t>随机选出一个交叉点，</a:t>
            </a:r>
            <a:r>
              <a:rPr lang="en-US" altLang="zh-CN" sz="2400" dirty="0" smtClean="0">
                <a:solidFill>
                  <a:srgbClr val="0000FF"/>
                </a:solidFill>
                <a:latin typeface="Times New Roman" panose="02020603050405020304" pitchFamily="18" charset="0"/>
                <a:cs typeface="Times New Roman" panose="02020603050405020304" pitchFamily="18" charset="0"/>
              </a:rPr>
              <a:t>-1</a:t>
            </a:r>
            <a:r>
              <a:rPr lang="zh-CN" altLang="en-US" sz="2400" dirty="0" smtClean="0">
                <a:solidFill>
                  <a:srgbClr val="0000FF"/>
                </a:solidFill>
                <a:latin typeface="Times New Roman" panose="02020603050405020304" pitchFamily="18" charset="0"/>
                <a:cs typeface="Times New Roman" panose="02020603050405020304" pitchFamily="18" charset="0"/>
              </a:rPr>
              <a:t>操作是因为如果选择最后一位，就相当于没有交叉</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y1 = [x1(1:s) x2(s+1:end)];% </a:t>
            </a:r>
            <a:r>
              <a:rPr lang="zh-CN" altLang="en-US" sz="2400" dirty="0" smtClean="0">
                <a:solidFill>
                  <a:srgbClr val="0000FF"/>
                </a:solidFill>
                <a:latin typeface="Times New Roman" panose="02020603050405020304" pitchFamily="18" charset="0"/>
                <a:cs typeface="Times New Roman" panose="02020603050405020304" pitchFamily="18" charset="0"/>
              </a:rPr>
              <a:t>重组</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y2 = [x2(1:s) x1(s+1:end)];% </a:t>
            </a:r>
            <a:r>
              <a:rPr lang="zh-CN" altLang="en-US" sz="2400" dirty="0" smtClean="0">
                <a:solidFill>
                  <a:srgbClr val="0000FF"/>
                </a:solidFill>
                <a:latin typeface="Times New Roman" panose="02020603050405020304" pitchFamily="18" charset="0"/>
                <a:cs typeface="Times New Roman" panose="02020603050405020304" pitchFamily="18" charset="0"/>
              </a:rPr>
              <a:t>重组</a:t>
            </a:r>
          </a:p>
          <a:p>
            <a:r>
              <a:rPr lang="en-US" altLang="zh-CN" sz="2400" dirty="0" smtClean="0">
                <a:solidFill>
                  <a:srgbClr val="0000FF"/>
                </a:solidFill>
                <a:latin typeface="Times New Roman" panose="02020603050405020304" pitchFamily="18" charset="0"/>
                <a:cs typeface="Times New Roman" panose="02020603050405020304" pitchFamily="18" charset="0"/>
              </a:rPr>
              <a:t>end</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67</a:t>
            </a:fld>
            <a:endParaRPr lang="zh-CN" altLang="en-US"/>
          </a:p>
        </p:txBody>
      </p:sp>
      <p:sp>
        <p:nvSpPr>
          <p:cNvPr id="6" name="文本框 5"/>
          <p:cNvSpPr txBox="1"/>
          <p:nvPr/>
        </p:nvSpPr>
        <p:spPr>
          <a:xfrm>
            <a:off x="0" y="0"/>
            <a:ext cx="5040560" cy="523220"/>
          </a:xfrm>
          <a:prstGeom prst="rect">
            <a:avLst/>
          </a:prstGeom>
          <a:noFill/>
        </p:spPr>
        <p:txBody>
          <a:bodyPr wrap="square" rtlCol="0">
            <a:spAutoFit/>
          </a:bodyPr>
          <a:lstStyle/>
          <a:p>
            <a:r>
              <a:rPr lang="zh-CN" altLang="en-US" sz="2800" dirty="0" smtClean="0">
                <a:solidFill>
                  <a:srgbClr val="FF0000"/>
                </a:solidFill>
                <a:latin typeface="华文新魏" panose="02010800040101010101" pitchFamily="2" charset="-122"/>
                <a:ea typeface="华文新魏" panose="02010800040101010101" pitchFamily="2" charset="-122"/>
              </a:rPr>
              <a:t>变异函数</a:t>
            </a:r>
            <a:endParaRPr lang="zh-CN" altLang="en-US" sz="28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714348" y="571480"/>
            <a:ext cx="7858180" cy="6001643"/>
          </a:xfrm>
          <a:prstGeom prst="rect">
            <a:avLst/>
          </a:prstGeom>
        </p:spPr>
        <p:txBody>
          <a:bodyPr wrap="square">
            <a:spAutoFit/>
          </a:bodyPr>
          <a:lstStyle/>
          <a:p>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变异函数</a:t>
            </a:r>
          </a:p>
          <a:p>
            <a:r>
              <a:rPr lang="en-US" altLang="zh-CN" sz="2400" dirty="0" smtClean="0">
                <a:solidFill>
                  <a:srgbClr val="0000FF"/>
                </a:solidFill>
                <a:latin typeface="Times New Roman" panose="02020603050405020304" pitchFamily="18" charset="0"/>
                <a:cs typeface="Times New Roman" panose="02020603050405020304" pitchFamily="18" charset="0"/>
              </a:rPr>
              <a:t>function p = </a:t>
            </a:r>
            <a:r>
              <a:rPr lang="en-US" altLang="zh-CN" sz="2400" dirty="0" err="1" smtClean="0">
                <a:solidFill>
                  <a:srgbClr val="0000FF"/>
                </a:solidFill>
                <a:latin typeface="Times New Roman" panose="02020603050405020304" pitchFamily="18" charset="0"/>
                <a:cs typeface="Times New Roman" panose="02020603050405020304" pitchFamily="18" charset="0"/>
              </a:rPr>
              <a:t>mutatePop</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en-US" altLang="zh-CN" sz="2400" dirty="0" err="1" smtClean="0">
                <a:solidFill>
                  <a:srgbClr val="0000FF"/>
                </a:solidFill>
                <a:latin typeface="Times New Roman" panose="02020603050405020304" pitchFamily="18" charset="0"/>
                <a:cs typeface="Times New Roman" panose="02020603050405020304" pitchFamily="18" charset="0"/>
              </a:rPr>
              <a:t>x,mu</a:t>
            </a:r>
            <a:r>
              <a:rPr lang="en-US" altLang="zh-CN" sz="2400" dirty="0" smtClean="0">
                <a:solidFill>
                  <a:srgbClr val="0000FF"/>
                </a:solidFill>
                <a:latin typeface="Times New Roman" panose="02020603050405020304" pitchFamily="18" charset="0"/>
                <a:cs typeface="Times New Roman" panose="02020603050405020304" pitchFamily="18" charset="0"/>
              </a:rPr>
              <a:t>)</a:t>
            </a:r>
          </a:p>
          <a:p>
            <a:r>
              <a:rPr lang="en-US" altLang="zh-CN" sz="2400" dirty="0" smtClean="0">
                <a:solidFill>
                  <a:srgbClr val="0000FF"/>
                </a:solidFill>
                <a:latin typeface="Times New Roman" panose="02020603050405020304" pitchFamily="18" charset="0"/>
                <a:cs typeface="Times New Roman" panose="02020603050405020304" pitchFamily="18" charset="0"/>
              </a:rPr>
              <a:t>   % </a:t>
            </a:r>
            <a:r>
              <a:rPr lang="zh-CN" altLang="en-US" sz="2400" dirty="0" smtClean="0">
                <a:solidFill>
                  <a:srgbClr val="0000FF"/>
                </a:solidFill>
                <a:latin typeface="Times New Roman" panose="02020603050405020304" pitchFamily="18" charset="0"/>
                <a:cs typeface="Times New Roman" panose="02020603050405020304" pitchFamily="18" charset="0"/>
              </a:rPr>
              <a:t>单点变异</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if rand &lt;= mu % </a:t>
            </a:r>
            <a:r>
              <a:rPr lang="zh-CN" altLang="en-US" sz="2400" dirty="0" smtClean="0">
                <a:solidFill>
                  <a:srgbClr val="0000FF"/>
                </a:solidFill>
                <a:latin typeface="Times New Roman" panose="02020603050405020304" pitchFamily="18" charset="0"/>
                <a:cs typeface="Times New Roman" panose="02020603050405020304" pitchFamily="18" charset="0"/>
              </a:rPr>
              <a:t>单独一个</a:t>
            </a:r>
            <a:r>
              <a:rPr lang="en-US" altLang="zh-CN" sz="2400" dirty="0" smtClean="0">
                <a:solidFill>
                  <a:srgbClr val="0000FF"/>
                </a:solidFill>
                <a:latin typeface="Times New Roman" panose="02020603050405020304" pitchFamily="18" charset="0"/>
                <a:cs typeface="Times New Roman" panose="02020603050405020304" pitchFamily="18" charset="0"/>
              </a:rPr>
              <a:t>rand</a:t>
            </a:r>
            <a:r>
              <a:rPr lang="zh-CN" altLang="en-US" sz="2400" dirty="0" smtClean="0">
                <a:solidFill>
                  <a:srgbClr val="0000FF"/>
                </a:solidFill>
                <a:latin typeface="Times New Roman" panose="02020603050405020304" pitchFamily="18" charset="0"/>
                <a:cs typeface="Times New Roman" panose="02020603050405020304" pitchFamily="18" charset="0"/>
              </a:rPr>
              <a:t>是得到一个在</a:t>
            </a:r>
            <a:r>
              <a:rPr lang="en-US" altLang="zh-CN" sz="2400" dirty="0" smtClean="0">
                <a:solidFill>
                  <a:srgbClr val="0000FF"/>
                </a:solidFill>
                <a:latin typeface="Times New Roman" panose="02020603050405020304" pitchFamily="18" charset="0"/>
                <a:cs typeface="Times New Roman" panose="02020603050405020304" pitchFamily="18" charset="0"/>
              </a:rPr>
              <a:t>(0,1)</a:t>
            </a:r>
            <a:r>
              <a:rPr lang="zh-CN" altLang="en-US" sz="2400" dirty="0" smtClean="0">
                <a:solidFill>
                  <a:srgbClr val="0000FF"/>
                </a:solidFill>
                <a:latin typeface="Times New Roman" panose="02020603050405020304" pitchFamily="18" charset="0"/>
                <a:cs typeface="Times New Roman" panose="02020603050405020304" pitchFamily="18" charset="0"/>
              </a:rPr>
              <a:t>之间均匀分布的伪随机数</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n = </a:t>
            </a:r>
            <a:r>
              <a:rPr lang="en-US" altLang="zh-CN" sz="2400" dirty="0" err="1" smtClean="0">
                <a:solidFill>
                  <a:srgbClr val="0000FF"/>
                </a:solidFill>
                <a:latin typeface="Times New Roman" panose="02020603050405020304" pitchFamily="18" charset="0"/>
                <a:cs typeface="Times New Roman" panose="02020603050405020304" pitchFamily="18" charset="0"/>
              </a:rPr>
              <a:t>numel</a:t>
            </a:r>
            <a:r>
              <a:rPr lang="en-US" altLang="zh-CN" sz="2400" dirty="0" smtClean="0">
                <a:solidFill>
                  <a:srgbClr val="0000FF"/>
                </a:solidFill>
                <a:latin typeface="Times New Roman" panose="02020603050405020304" pitchFamily="18" charset="0"/>
                <a:cs typeface="Times New Roman" panose="02020603050405020304" pitchFamily="18" charset="0"/>
              </a:rPr>
              <a:t>(x);</a:t>
            </a:r>
          </a:p>
          <a:p>
            <a:r>
              <a:rPr lang="en-US" altLang="zh-CN" sz="2400" dirty="0" smtClean="0">
                <a:solidFill>
                  <a:srgbClr val="0000FF"/>
                </a:solidFill>
                <a:latin typeface="Times New Roman" panose="02020603050405020304" pitchFamily="18" charset="0"/>
                <a:cs typeface="Times New Roman" panose="02020603050405020304" pitchFamily="18" charset="0"/>
              </a:rPr>
              <a:t>       s = </a:t>
            </a:r>
            <a:r>
              <a:rPr lang="en-US" altLang="zh-CN" sz="2400" dirty="0" err="1" smtClean="0">
                <a:solidFill>
                  <a:srgbClr val="0000FF"/>
                </a:solidFill>
                <a:latin typeface="Times New Roman" panose="02020603050405020304" pitchFamily="18" charset="0"/>
                <a:cs typeface="Times New Roman" panose="02020603050405020304" pitchFamily="18" charset="0"/>
              </a:rPr>
              <a:t>randi</a:t>
            </a:r>
            <a:r>
              <a:rPr lang="en-US" altLang="zh-CN" sz="2400" dirty="0" smtClean="0">
                <a:solidFill>
                  <a:srgbClr val="0000FF"/>
                </a:solidFill>
                <a:latin typeface="Times New Roman" panose="02020603050405020304" pitchFamily="18" charset="0"/>
                <a:cs typeface="Times New Roman" panose="02020603050405020304" pitchFamily="18" charset="0"/>
              </a:rPr>
              <a:t>([1,n]);</a:t>
            </a:r>
          </a:p>
          <a:p>
            <a:r>
              <a:rPr lang="en-US" altLang="zh-CN" sz="2400" dirty="0" smtClean="0">
                <a:solidFill>
                  <a:srgbClr val="0000FF"/>
                </a:solidFill>
                <a:latin typeface="Times New Roman" panose="02020603050405020304" pitchFamily="18" charset="0"/>
                <a:cs typeface="Times New Roman" panose="02020603050405020304" pitchFamily="18" charset="0"/>
              </a:rPr>
              <a:t>       if x(s) == 0</a:t>
            </a:r>
          </a:p>
          <a:p>
            <a:r>
              <a:rPr lang="en-US" altLang="zh-CN" sz="2400" dirty="0" smtClean="0">
                <a:solidFill>
                  <a:srgbClr val="0000FF"/>
                </a:solidFill>
                <a:latin typeface="Times New Roman" panose="02020603050405020304" pitchFamily="18" charset="0"/>
                <a:cs typeface="Times New Roman" panose="02020603050405020304" pitchFamily="18" charset="0"/>
              </a:rPr>
              <a:t>           x(s) = 1;</a:t>
            </a:r>
          </a:p>
          <a:p>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elseif</a:t>
            </a:r>
            <a:r>
              <a:rPr lang="en-US" altLang="zh-CN" sz="2400" dirty="0" smtClean="0">
                <a:solidFill>
                  <a:srgbClr val="0000FF"/>
                </a:solidFill>
                <a:latin typeface="Times New Roman" panose="02020603050405020304" pitchFamily="18" charset="0"/>
                <a:cs typeface="Times New Roman" panose="02020603050405020304" pitchFamily="18" charset="0"/>
              </a:rPr>
              <a:t> x(s) ==1</a:t>
            </a:r>
          </a:p>
          <a:p>
            <a:r>
              <a:rPr lang="en-US" altLang="zh-CN" sz="2400" dirty="0" smtClean="0">
                <a:solidFill>
                  <a:srgbClr val="0000FF"/>
                </a:solidFill>
                <a:latin typeface="Times New Roman" panose="02020603050405020304" pitchFamily="18" charset="0"/>
                <a:cs typeface="Times New Roman" panose="02020603050405020304" pitchFamily="18" charset="0"/>
              </a:rPr>
              <a:t>           x(s) = 0;</a:t>
            </a:r>
          </a:p>
          <a:p>
            <a:r>
              <a:rPr lang="en-US" altLang="zh-CN" sz="2400" dirty="0" smtClean="0">
                <a:solidFill>
                  <a:srgbClr val="0000FF"/>
                </a:solidFill>
                <a:latin typeface="Times New Roman" panose="02020603050405020304" pitchFamily="18" charset="0"/>
                <a:cs typeface="Times New Roman" panose="02020603050405020304" pitchFamily="18" charset="0"/>
              </a:rPr>
              <a:t>       end</a:t>
            </a:r>
          </a:p>
          <a:p>
            <a:r>
              <a:rPr lang="en-US" altLang="zh-CN" sz="2400" dirty="0" smtClean="0">
                <a:solidFill>
                  <a:srgbClr val="0000FF"/>
                </a:solidFill>
                <a:latin typeface="Times New Roman" panose="02020603050405020304" pitchFamily="18" charset="0"/>
                <a:cs typeface="Times New Roman" panose="02020603050405020304" pitchFamily="18" charset="0"/>
              </a:rPr>
              <a:t>   end</a:t>
            </a:r>
          </a:p>
          <a:p>
            <a:r>
              <a:rPr lang="en-US" altLang="zh-CN" sz="2400" dirty="0" smtClean="0">
                <a:solidFill>
                  <a:srgbClr val="0000FF"/>
                </a:solidFill>
                <a:latin typeface="Times New Roman" panose="02020603050405020304" pitchFamily="18" charset="0"/>
                <a:cs typeface="Times New Roman" panose="02020603050405020304" pitchFamily="18" charset="0"/>
              </a:rPr>
              <a:t>   p = x;</a:t>
            </a:r>
          </a:p>
          <a:p>
            <a:r>
              <a:rPr lang="en-US" altLang="zh-CN" sz="2400" dirty="0" smtClean="0">
                <a:solidFill>
                  <a:srgbClr val="0000FF"/>
                </a:solidFill>
                <a:latin typeface="Times New Roman" panose="02020603050405020304" pitchFamily="18" charset="0"/>
                <a:cs typeface="Times New Roman" panose="02020603050405020304" pitchFamily="18" charset="0"/>
              </a:rPr>
              <a:t>   </a:t>
            </a:r>
          </a:p>
          <a:p>
            <a:r>
              <a:rPr lang="en-US" altLang="zh-CN" sz="2400" dirty="0" smtClean="0">
                <a:solidFill>
                  <a:srgbClr val="0000FF"/>
                </a:solidFill>
                <a:latin typeface="Times New Roman" panose="02020603050405020304" pitchFamily="18" charset="0"/>
                <a:cs typeface="Times New Roman" panose="02020603050405020304" pitchFamily="18" charset="0"/>
              </a:rPr>
              <a:t>end</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68</a:t>
            </a:fld>
            <a:endParaRPr lang="zh-CN" altLang="en-US"/>
          </a:p>
        </p:txBody>
      </p:sp>
      <p:sp>
        <p:nvSpPr>
          <p:cNvPr id="6" name="文本框 5"/>
          <p:cNvSpPr txBox="1"/>
          <p:nvPr/>
        </p:nvSpPr>
        <p:spPr>
          <a:xfrm>
            <a:off x="0" y="357166"/>
            <a:ext cx="5040560"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适应度函数</a:t>
            </a:r>
            <a:endParaRPr lang="zh-CN" altLang="en-US" sz="24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1285852" y="1643050"/>
            <a:ext cx="6143668" cy="4832092"/>
          </a:xfrm>
          <a:prstGeom prst="rect">
            <a:avLst/>
          </a:prstGeom>
        </p:spPr>
        <p:txBody>
          <a:bodyPr wrap="square">
            <a:spAutoFit/>
          </a:bodyPr>
          <a:lstStyle/>
          <a:p>
            <a:r>
              <a:rPr lang="en-US" altLang="zh-CN" sz="2800" dirty="0" smtClean="0">
                <a:solidFill>
                  <a:srgbClr val="0000FF"/>
                </a:solidFill>
                <a:latin typeface="Times New Roman" panose="02020603050405020304" pitchFamily="18" charset="0"/>
                <a:cs typeface="Times New Roman" panose="02020603050405020304" pitchFamily="18" charset="0"/>
              </a:rPr>
              <a:t>function y = fun(x)%%%%</a:t>
            </a:r>
            <a:r>
              <a:rPr lang="zh-CN" altLang="en-US" sz="2800" dirty="0" smtClean="0">
                <a:solidFill>
                  <a:srgbClr val="FF0000"/>
                </a:solidFill>
                <a:latin typeface="Times New Roman" panose="02020603050405020304" pitchFamily="18" charset="0"/>
                <a:cs typeface="Times New Roman" panose="02020603050405020304" pitchFamily="18" charset="0"/>
              </a:rPr>
              <a:t>单独一个文件</a:t>
            </a:r>
            <a:endParaRPr lang="en-US" altLang="zh-CN" sz="2800" dirty="0" smtClean="0">
              <a:solidFill>
                <a:srgbClr val="0000FF"/>
              </a:solidFill>
              <a:latin typeface="Times New Roman" panose="02020603050405020304" pitchFamily="18" charset="0"/>
              <a:cs typeface="Times New Roman" panose="02020603050405020304" pitchFamily="18" charset="0"/>
            </a:endParaRPr>
          </a:p>
          <a:p>
            <a:r>
              <a:rPr lang="en-US" altLang="zh-CN" sz="2800" dirty="0" smtClean="0">
                <a:solidFill>
                  <a:srgbClr val="0000FF"/>
                </a:solidFill>
                <a:latin typeface="Times New Roman" panose="02020603050405020304" pitchFamily="18" charset="0"/>
                <a:cs typeface="Times New Roman" panose="02020603050405020304" pitchFamily="18" charset="0"/>
              </a:rPr>
              <a:t>    % </a:t>
            </a:r>
            <a:r>
              <a:rPr lang="zh-CN" altLang="en-US" sz="2800" dirty="0" smtClean="0">
                <a:solidFill>
                  <a:srgbClr val="0000FF"/>
                </a:solidFill>
                <a:latin typeface="Times New Roman" panose="02020603050405020304" pitchFamily="18" charset="0"/>
                <a:cs typeface="Times New Roman" panose="02020603050405020304" pitchFamily="18" charset="0"/>
              </a:rPr>
              <a:t>计算输入</a:t>
            </a:r>
            <a:r>
              <a:rPr lang="en-US" altLang="zh-CN" sz="2800" dirty="0" smtClean="0">
                <a:solidFill>
                  <a:srgbClr val="0000FF"/>
                </a:solidFill>
                <a:latin typeface="Times New Roman" panose="02020603050405020304" pitchFamily="18" charset="0"/>
                <a:cs typeface="Times New Roman" panose="02020603050405020304" pitchFamily="18" charset="0"/>
              </a:rPr>
              <a:t>x</a:t>
            </a:r>
            <a:r>
              <a:rPr lang="zh-CN" altLang="en-US" sz="2800" dirty="0" smtClean="0">
                <a:solidFill>
                  <a:srgbClr val="0000FF"/>
                </a:solidFill>
                <a:latin typeface="Times New Roman" panose="02020603050405020304" pitchFamily="18" charset="0"/>
                <a:cs typeface="Times New Roman" panose="02020603050405020304" pitchFamily="18" charset="0"/>
              </a:rPr>
              <a:t>的和，</a:t>
            </a:r>
            <a:r>
              <a:rPr lang="en-US" altLang="zh-CN" sz="2800" dirty="0" smtClean="0">
                <a:solidFill>
                  <a:srgbClr val="0000FF"/>
                </a:solidFill>
                <a:latin typeface="Times New Roman" panose="02020603050405020304" pitchFamily="18" charset="0"/>
                <a:cs typeface="Times New Roman" panose="02020603050405020304" pitchFamily="18" charset="0"/>
              </a:rPr>
              <a:t>x</a:t>
            </a:r>
            <a:r>
              <a:rPr lang="zh-CN" altLang="en-US" sz="2800" dirty="0" smtClean="0">
                <a:solidFill>
                  <a:srgbClr val="0000FF"/>
                </a:solidFill>
                <a:latin typeface="Times New Roman" panose="02020603050405020304" pitchFamily="18" charset="0"/>
                <a:cs typeface="Times New Roman" panose="02020603050405020304" pitchFamily="18" charset="0"/>
              </a:rPr>
              <a:t>是</a:t>
            </a:r>
            <a:r>
              <a:rPr lang="en-US" altLang="zh-CN" sz="2800" dirty="0" smtClean="0">
                <a:solidFill>
                  <a:srgbClr val="0000FF"/>
                </a:solidFill>
                <a:latin typeface="Times New Roman" panose="02020603050405020304" pitchFamily="18" charset="0"/>
                <a:cs typeface="Times New Roman" panose="02020603050405020304" pitchFamily="18" charset="0"/>
              </a:rPr>
              <a:t>【0,1】</a:t>
            </a:r>
            <a:r>
              <a:rPr lang="zh-CN" altLang="en-US" sz="2800" dirty="0" smtClean="0">
                <a:solidFill>
                  <a:srgbClr val="0000FF"/>
                </a:solidFill>
                <a:latin typeface="Times New Roman" panose="02020603050405020304" pitchFamily="18" charset="0"/>
                <a:cs typeface="Times New Roman" panose="02020603050405020304" pitchFamily="18" charset="0"/>
              </a:rPr>
              <a:t>区间的正整数</a:t>
            </a:r>
          </a:p>
          <a:p>
            <a:r>
              <a:rPr lang="zh-CN" altLang="en-US" sz="2800" dirty="0" smtClean="0">
                <a:solidFill>
                  <a:srgbClr val="0000FF"/>
                </a:solidFill>
                <a:latin typeface="Times New Roman" panose="02020603050405020304" pitchFamily="18" charset="0"/>
                <a:cs typeface="Times New Roman" panose="02020603050405020304" pitchFamily="18" charset="0"/>
              </a:rPr>
              <a:t>    </a:t>
            </a:r>
            <a:r>
              <a:rPr lang="en-US" altLang="zh-CN" sz="2800" dirty="0" smtClean="0">
                <a:solidFill>
                  <a:srgbClr val="0000FF"/>
                </a:solidFill>
                <a:latin typeface="Times New Roman" panose="02020603050405020304" pitchFamily="18" charset="0"/>
                <a:cs typeface="Times New Roman" panose="02020603050405020304" pitchFamily="18" charset="0"/>
              </a:rPr>
              <a:t>y = sum(x);    </a:t>
            </a:r>
          </a:p>
          <a:p>
            <a:r>
              <a:rPr lang="en-US" altLang="zh-CN" sz="2800" dirty="0" smtClean="0">
                <a:solidFill>
                  <a:srgbClr val="0000FF"/>
                </a:solidFill>
                <a:latin typeface="Times New Roman" panose="02020603050405020304" pitchFamily="18" charset="0"/>
                <a:cs typeface="Times New Roman" panose="02020603050405020304" pitchFamily="18" charset="0"/>
              </a:rPr>
              <a:t>end</a:t>
            </a:r>
          </a:p>
          <a:p>
            <a:endParaRPr lang="en-US" altLang="zh-CN" sz="2800" dirty="0" smtClean="0">
              <a:solidFill>
                <a:srgbClr val="0000FF"/>
              </a:solidFill>
              <a:latin typeface="Times New Roman" panose="02020603050405020304" pitchFamily="18" charset="0"/>
              <a:cs typeface="Times New Roman" panose="02020603050405020304" pitchFamily="18" charset="0"/>
            </a:endParaRPr>
          </a:p>
          <a:p>
            <a:r>
              <a:rPr lang="en-US" altLang="zh-CN" sz="2800" dirty="0" smtClean="0">
                <a:solidFill>
                  <a:srgbClr val="0000FF"/>
                </a:solidFill>
                <a:latin typeface="Times New Roman" panose="02020603050405020304" pitchFamily="18" charset="0"/>
                <a:cs typeface="Times New Roman" panose="02020603050405020304" pitchFamily="18" charset="0"/>
              </a:rPr>
              <a:t>% </a:t>
            </a:r>
            <a:r>
              <a:rPr lang="en-US" altLang="zh-CN" sz="2800" dirty="0" err="1" smtClean="0">
                <a:solidFill>
                  <a:srgbClr val="0000FF"/>
                </a:solidFill>
                <a:latin typeface="Times New Roman" panose="02020603050405020304" pitchFamily="18" charset="0"/>
                <a:cs typeface="Times New Roman" panose="02020603050405020304" pitchFamily="18" charset="0"/>
              </a:rPr>
              <a:t>randi</a:t>
            </a:r>
            <a:r>
              <a:rPr lang="en-US" altLang="zh-CN" sz="2800" dirty="0" smtClean="0">
                <a:solidFill>
                  <a:srgbClr val="0000FF"/>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函数</a:t>
            </a:r>
          </a:p>
          <a:p>
            <a:r>
              <a:rPr lang="en-US" altLang="zh-CN" sz="2800" dirty="0" smtClean="0">
                <a:solidFill>
                  <a:srgbClr val="0000FF"/>
                </a:solidFill>
                <a:latin typeface="Times New Roman" panose="02020603050405020304" pitchFamily="18" charset="0"/>
                <a:cs typeface="Times New Roman" panose="02020603050405020304" pitchFamily="18" charset="0"/>
              </a:rPr>
              <a:t>% </a:t>
            </a:r>
            <a:r>
              <a:rPr lang="en-US" altLang="zh-CN" sz="2800" dirty="0" err="1" smtClean="0">
                <a:solidFill>
                  <a:srgbClr val="0000FF"/>
                </a:solidFill>
                <a:latin typeface="Times New Roman" panose="02020603050405020304" pitchFamily="18" charset="0"/>
                <a:cs typeface="Times New Roman" panose="02020603050405020304" pitchFamily="18" charset="0"/>
              </a:rPr>
              <a:t>randi</a:t>
            </a:r>
            <a:r>
              <a:rPr lang="en-US" altLang="zh-CN"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err="1" smtClean="0">
                <a:solidFill>
                  <a:srgbClr val="0000FF"/>
                </a:solidFill>
                <a:latin typeface="Times New Roman" panose="02020603050405020304" pitchFamily="18" charset="0"/>
                <a:cs typeface="Times New Roman" panose="02020603050405020304" pitchFamily="18" charset="0"/>
              </a:rPr>
              <a:t>limin,imax</a:t>
            </a:r>
            <a:r>
              <a:rPr lang="en-US" altLang="zh-CN" sz="2800" dirty="0" smtClean="0">
                <a:solidFill>
                  <a:srgbClr val="0000FF"/>
                </a:solidFill>
                <a:latin typeface="Times New Roman" panose="02020603050405020304" pitchFamily="18" charset="0"/>
                <a:cs typeface="Times New Roman" panose="02020603050405020304" pitchFamily="18" charset="0"/>
              </a:rPr>
              <a:t>].[m n])</a:t>
            </a:r>
          </a:p>
          <a:p>
            <a:r>
              <a:rPr lang="en-US" altLang="zh-CN" sz="2800" dirty="0" smtClean="0">
                <a:solidFill>
                  <a:srgbClr val="0000FF"/>
                </a:solidFill>
                <a:latin typeface="Times New Roman" panose="02020603050405020304" pitchFamily="18" charset="0"/>
                <a:cs typeface="Times New Roman" panose="02020603050405020304" pitchFamily="18" charset="0"/>
              </a:rPr>
              <a:t>% </a:t>
            </a:r>
            <a:r>
              <a:rPr lang="zh-CN" altLang="en-US" sz="2800" dirty="0" smtClean="0">
                <a:solidFill>
                  <a:srgbClr val="0000FF"/>
                </a:solidFill>
                <a:latin typeface="Times New Roman" panose="02020603050405020304" pitchFamily="18" charset="0"/>
                <a:cs typeface="Times New Roman" panose="02020603050405020304" pitchFamily="18" charset="0"/>
              </a:rPr>
              <a:t>产生</a:t>
            </a:r>
            <a:r>
              <a:rPr lang="en-US" altLang="zh-CN" sz="2800" dirty="0" smtClean="0">
                <a:solidFill>
                  <a:srgbClr val="0000FF"/>
                </a:solidFill>
                <a:latin typeface="Times New Roman" panose="02020603050405020304" pitchFamily="18" charset="0"/>
                <a:cs typeface="Times New Roman" panose="02020603050405020304" pitchFamily="18" charset="0"/>
              </a:rPr>
              <a:t>m*n</a:t>
            </a:r>
            <a:r>
              <a:rPr lang="zh-CN" altLang="en-US" sz="2800" dirty="0" smtClean="0">
                <a:solidFill>
                  <a:srgbClr val="0000FF"/>
                </a:solidFill>
                <a:latin typeface="Times New Roman" panose="02020603050405020304" pitchFamily="18" charset="0"/>
                <a:cs typeface="Times New Roman" panose="02020603050405020304" pitchFamily="18" charset="0"/>
              </a:rPr>
              <a:t>矩阵，这个矩阵的元素都是处于</a:t>
            </a:r>
            <a:r>
              <a:rPr lang="en-US" altLang="zh-CN" sz="2800" dirty="0" err="1" smtClean="0">
                <a:solidFill>
                  <a:srgbClr val="0000FF"/>
                </a:solidFill>
                <a:latin typeface="Times New Roman" panose="02020603050405020304" pitchFamily="18" charset="0"/>
                <a:cs typeface="Times New Roman" panose="02020603050405020304" pitchFamily="18" charset="0"/>
              </a:rPr>
              <a:t>imin</a:t>
            </a:r>
            <a:r>
              <a:rPr lang="zh-CN" altLang="en-US" sz="2800" dirty="0" smtClean="0">
                <a:solidFill>
                  <a:srgbClr val="0000FF"/>
                </a:solidFill>
                <a:latin typeface="Times New Roman" panose="02020603050405020304" pitchFamily="18" charset="0"/>
                <a:cs typeface="Times New Roman" panose="02020603050405020304" pitchFamily="18" charset="0"/>
              </a:rPr>
              <a:t>和</a:t>
            </a:r>
            <a:r>
              <a:rPr lang="en-US" altLang="zh-CN" sz="2800" dirty="0" err="1" smtClean="0">
                <a:solidFill>
                  <a:srgbClr val="0000FF"/>
                </a:solidFill>
                <a:latin typeface="Times New Roman" panose="02020603050405020304" pitchFamily="18" charset="0"/>
                <a:cs typeface="Times New Roman" panose="02020603050405020304" pitchFamily="18" charset="0"/>
              </a:rPr>
              <a:t>imax</a:t>
            </a:r>
            <a:r>
              <a:rPr lang="zh-CN" altLang="en-US" sz="2800" dirty="0" smtClean="0">
                <a:solidFill>
                  <a:srgbClr val="0000FF"/>
                </a:solidFill>
                <a:latin typeface="Times New Roman" panose="02020603050405020304" pitchFamily="18" charset="0"/>
                <a:cs typeface="Times New Roman" panose="02020603050405020304" pitchFamily="18" charset="0"/>
              </a:rPr>
              <a:t>之间的整数</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69</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zh-CN" altLang="en-US" sz="1600" dirty="0" smtClean="0">
                <a:solidFill>
                  <a:srgbClr val="FF0000"/>
                </a:solidFill>
                <a:latin typeface="华文新魏" panose="02010800040101010101" pitchFamily="2" charset="-122"/>
                <a:ea typeface="华文新魏" panose="02010800040101010101" pitchFamily="2" charset="-122"/>
              </a:rPr>
              <a:t>主函数</a:t>
            </a:r>
            <a:endParaRPr lang="zh-CN" altLang="en-US" sz="16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285720" y="857232"/>
            <a:ext cx="8858280" cy="4801314"/>
          </a:xfrm>
          <a:prstGeom prst="rect">
            <a:avLst/>
          </a:prstGeom>
        </p:spPr>
        <p:txBody>
          <a:bodyPr wrap="square">
            <a:spAutoFit/>
          </a:bodyPr>
          <a:lstStyle/>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遗传算法 </a:t>
            </a:r>
          </a:p>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求</a:t>
            </a:r>
            <a:r>
              <a:rPr lang="en-US" altLang="zh-CN" dirty="0" smtClean="0">
                <a:solidFill>
                  <a:srgbClr val="0000FF"/>
                </a:solidFill>
                <a:latin typeface="Times New Roman" panose="02020603050405020304" pitchFamily="18" charset="0"/>
                <a:cs typeface="Times New Roman" panose="02020603050405020304" pitchFamily="18" charset="0"/>
              </a:rPr>
              <a:t>sum(x)</a:t>
            </a:r>
            <a:r>
              <a:rPr lang="zh-CN" altLang="en-US" dirty="0" smtClean="0">
                <a:solidFill>
                  <a:srgbClr val="0000FF"/>
                </a:solidFill>
                <a:latin typeface="Times New Roman" panose="02020603050405020304" pitchFamily="18" charset="0"/>
                <a:cs typeface="Times New Roman" panose="02020603050405020304" pitchFamily="18" charset="0"/>
              </a:rPr>
              <a:t>的最小值（具体要求见</a:t>
            </a:r>
            <a:r>
              <a:rPr lang="en-US" altLang="zh-CN" dirty="0" err="1" smtClean="0">
                <a:solidFill>
                  <a:srgbClr val="0000FF"/>
                </a:solidFill>
                <a:latin typeface="Times New Roman" panose="02020603050405020304" pitchFamily="18" charset="0"/>
                <a:cs typeface="Times New Roman" panose="02020603050405020304" pitchFamily="18" charset="0"/>
              </a:rPr>
              <a:t>fun.m</a:t>
            </a:r>
            <a:r>
              <a:rPr lang="zh-CN" altLang="en-US" dirty="0" smtClean="0">
                <a:solidFill>
                  <a:srgbClr val="0000FF"/>
                </a:solidFill>
                <a:latin typeface="Times New Roman" panose="02020603050405020304" pitchFamily="18" charset="0"/>
                <a:cs typeface="Times New Roman" panose="02020603050405020304" pitchFamily="18" charset="0"/>
              </a:rPr>
              <a:t>）</a:t>
            </a:r>
          </a:p>
          <a:p>
            <a:r>
              <a:rPr lang="en-US" altLang="zh-CN" dirty="0" err="1" smtClean="0">
                <a:solidFill>
                  <a:srgbClr val="0000FF"/>
                </a:solidFill>
                <a:latin typeface="Times New Roman" panose="02020603050405020304" pitchFamily="18" charset="0"/>
                <a:cs typeface="Times New Roman" panose="02020603050405020304" pitchFamily="18" charset="0"/>
              </a:rPr>
              <a:t>clc;clear</a:t>
            </a:r>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err="1" smtClean="0">
                <a:solidFill>
                  <a:srgbClr val="0000FF"/>
                </a:solidFill>
                <a:latin typeface="Times New Roman" panose="02020603050405020304" pitchFamily="18" charset="0"/>
                <a:cs typeface="Times New Roman" panose="02020603050405020304" pitchFamily="18" charset="0"/>
              </a:rPr>
              <a:t>nVar</a:t>
            </a:r>
            <a:r>
              <a:rPr lang="en-US" altLang="zh-CN" dirty="0" smtClean="0">
                <a:solidFill>
                  <a:srgbClr val="0000FF"/>
                </a:solidFill>
                <a:latin typeface="Times New Roman" panose="02020603050405020304" pitchFamily="18" charset="0"/>
                <a:cs typeface="Times New Roman" panose="02020603050405020304" pitchFamily="18" charset="0"/>
              </a:rPr>
              <a:t> = 100; % x</a:t>
            </a:r>
            <a:r>
              <a:rPr lang="zh-CN" altLang="en-US" dirty="0" smtClean="0">
                <a:solidFill>
                  <a:srgbClr val="0000FF"/>
                </a:solidFill>
                <a:latin typeface="Times New Roman" panose="02020603050405020304" pitchFamily="18" charset="0"/>
                <a:cs typeface="Times New Roman" panose="02020603050405020304" pitchFamily="18" charset="0"/>
              </a:rPr>
              <a:t>的长度</a:t>
            </a:r>
          </a:p>
          <a:p>
            <a:r>
              <a:rPr lang="en-US" altLang="zh-CN" dirty="0" err="1" smtClean="0">
                <a:solidFill>
                  <a:srgbClr val="0000FF"/>
                </a:solidFill>
                <a:latin typeface="Times New Roman" panose="02020603050405020304" pitchFamily="18" charset="0"/>
                <a:cs typeface="Times New Roman" panose="02020603050405020304" pitchFamily="18" charset="0"/>
              </a:rPr>
              <a:t>nPop</a:t>
            </a:r>
            <a:r>
              <a:rPr lang="en-US" altLang="zh-CN" dirty="0" smtClean="0">
                <a:solidFill>
                  <a:srgbClr val="0000FF"/>
                </a:solidFill>
                <a:latin typeface="Times New Roman" panose="02020603050405020304" pitchFamily="18" charset="0"/>
                <a:cs typeface="Times New Roman" panose="02020603050405020304" pitchFamily="18" charset="0"/>
              </a:rPr>
              <a:t> = 30;  % </a:t>
            </a:r>
            <a:r>
              <a:rPr lang="zh-CN" altLang="en-US" dirty="0" smtClean="0">
                <a:solidFill>
                  <a:srgbClr val="0000FF"/>
                </a:solidFill>
                <a:latin typeface="Times New Roman" panose="02020603050405020304" pitchFamily="18" charset="0"/>
                <a:cs typeface="Times New Roman" panose="02020603050405020304" pitchFamily="18" charset="0"/>
              </a:rPr>
              <a:t>种群规模大小为</a:t>
            </a:r>
            <a:r>
              <a:rPr lang="en-US" altLang="zh-CN" dirty="0" smtClean="0">
                <a:solidFill>
                  <a:srgbClr val="0000FF"/>
                </a:solidFill>
                <a:latin typeface="Times New Roman" panose="02020603050405020304" pitchFamily="18" charset="0"/>
                <a:cs typeface="Times New Roman" panose="02020603050405020304" pitchFamily="18" charset="0"/>
              </a:rPr>
              <a:t>30</a:t>
            </a:r>
          </a:p>
          <a:p>
            <a:r>
              <a:rPr lang="en-US" altLang="zh-CN" dirty="0" err="1" smtClean="0">
                <a:solidFill>
                  <a:srgbClr val="0000FF"/>
                </a:solidFill>
                <a:latin typeface="Times New Roman" panose="02020603050405020304" pitchFamily="18" charset="0"/>
                <a:cs typeface="Times New Roman" panose="02020603050405020304" pitchFamily="18" charset="0"/>
              </a:rPr>
              <a:t>maxIt</a:t>
            </a:r>
            <a:r>
              <a:rPr lang="en-US" altLang="zh-CN" dirty="0" smtClean="0">
                <a:solidFill>
                  <a:srgbClr val="0000FF"/>
                </a:solidFill>
                <a:latin typeface="Times New Roman" panose="02020603050405020304" pitchFamily="18" charset="0"/>
                <a:cs typeface="Times New Roman" panose="02020603050405020304" pitchFamily="18" charset="0"/>
              </a:rPr>
              <a:t> = 2000; % </a:t>
            </a:r>
            <a:r>
              <a:rPr lang="zh-CN" altLang="en-US" dirty="0" smtClean="0">
                <a:solidFill>
                  <a:srgbClr val="0000FF"/>
                </a:solidFill>
                <a:latin typeface="Times New Roman" panose="02020603050405020304" pitchFamily="18" charset="0"/>
                <a:cs typeface="Times New Roman" panose="02020603050405020304" pitchFamily="18" charset="0"/>
              </a:rPr>
              <a:t>最大迭代次数</a:t>
            </a:r>
          </a:p>
          <a:p>
            <a:r>
              <a:rPr lang="en-US" altLang="zh-CN" dirty="0" err="1" smtClean="0">
                <a:solidFill>
                  <a:srgbClr val="0000FF"/>
                </a:solidFill>
                <a:latin typeface="Times New Roman" panose="02020603050405020304" pitchFamily="18" charset="0"/>
                <a:cs typeface="Times New Roman" panose="02020603050405020304" pitchFamily="18" charset="0"/>
              </a:rPr>
              <a:t>nPc</a:t>
            </a:r>
            <a:r>
              <a:rPr lang="en-US" altLang="zh-CN" dirty="0" smtClean="0">
                <a:solidFill>
                  <a:srgbClr val="0000FF"/>
                </a:solidFill>
                <a:latin typeface="Times New Roman" panose="02020603050405020304" pitchFamily="18" charset="0"/>
                <a:cs typeface="Times New Roman" panose="02020603050405020304" pitchFamily="18" charset="0"/>
              </a:rPr>
              <a:t> = 0.8; % </a:t>
            </a:r>
            <a:r>
              <a:rPr lang="zh-CN" altLang="en-US" dirty="0" smtClean="0">
                <a:solidFill>
                  <a:srgbClr val="0000FF"/>
                </a:solidFill>
                <a:latin typeface="Times New Roman" panose="02020603050405020304" pitchFamily="18" charset="0"/>
                <a:cs typeface="Times New Roman" panose="02020603050405020304" pitchFamily="18" charset="0"/>
              </a:rPr>
              <a:t>子代规模的比例</a:t>
            </a:r>
          </a:p>
          <a:p>
            <a:r>
              <a:rPr lang="en-US" altLang="zh-CN" dirty="0" err="1" smtClean="0">
                <a:solidFill>
                  <a:srgbClr val="0000FF"/>
                </a:solidFill>
                <a:latin typeface="Times New Roman" panose="02020603050405020304" pitchFamily="18" charset="0"/>
                <a:cs typeface="Times New Roman" panose="02020603050405020304" pitchFamily="18" charset="0"/>
              </a:rPr>
              <a:t>nC</a:t>
            </a:r>
            <a:r>
              <a:rPr lang="en-US" altLang="zh-CN" dirty="0" smtClean="0">
                <a:solidFill>
                  <a:srgbClr val="0000FF"/>
                </a:solidFill>
                <a:latin typeface="Times New Roman" panose="02020603050405020304" pitchFamily="18" charset="0"/>
                <a:cs typeface="Times New Roman" panose="02020603050405020304" pitchFamily="18" charset="0"/>
              </a:rPr>
              <a:t> = round(</a:t>
            </a:r>
            <a:r>
              <a:rPr lang="en-US" altLang="zh-CN" dirty="0" err="1" smtClean="0">
                <a:solidFill>
                  <a:srgbClr val="0000FF"/>
                </a:solidFill>
                <a:latin typeface="Times New Roman" panose="02020603050405020304" pitchFamily="18" charset="0"/>
                <a:cs typeface="Times New Roman" panose="02020603050405020304" pitchFamily="18" charset="0"/>
              </a:rPr>
              <a:t>nPop</a:t>
            </a:r>
            <a:r>
              <a:rPr lang="en-US" altLang="zh-CN" dirty="0" smtClean="0">
                <a:solidFill>
                  <a:srgbClr val="0000FF"/>
                </a:solidFill>
                <a:latin typeface="Times New Roman" panose="02020603050405020304" pitchFamily="18" charset="0"/>
                <a:cs typeface="Times New Roman" panose="02020603050405020304" pitchFamily="18" charset="0"/>
              </a:rPr>
              <a:t> * </a:t>
            </a:r>
            <a:r>
              <a:rPr lang="en-US" altLang="zh-CN" dirty="0" err="1" smtClean="0">
                <a:solidFill>
                  <a:srgbClr val="0000FF"/>
                </a:solidFill>
                <a:latin typeface="Times New Roman" panose="02020603050405020304" pitchFamily="18" charset="0"/>
                <a:cs typeface="Times New Roman" panose="02020603050405020304" pitchFamily="18" charset="0"/>
              </a:rPr>
              <a:t>nPc</a:t>
            </a:r>
            <a:r>
              <a:rPr lang="en-US" altLang="zh-CN" dirty="0" smtClean="0">
                <a:solidFill>
                  <a:srgbClr val="0000FF"/>
                </a:solidFill>
                <a:latin typeface="Times New Roman" panose="02020603050405020304" pitchFamily="18" charset="0"/>
                <a:cs typeface="Times New Roman" panose="02020603050405020304" pitchFamily="18" charset="0"/>
              </a:rPr>
              <a:t>/2)*2;% </a:t>
            </a:r>
            <a:r>
              <a:rPr lang="zh-CN" altLang="en-US" dirty="0" smtClean="0">
                <a:solidFill>
                  <a:srgbClr val="0000FF"/>
                </a:solidFill>
                <a:latin typeface="Times New Roman" panose="02020603050405020304" pitchFamily="18" charset="0"/>
                <a:cs typeface="Times New Roman" panose="02020603050405020304" pitchFamily="18" charset="0"/>
              </a:rPr>
              <a:t>子代规模的大小 </a:t>
            </a:r>
            <a:r>
              <a:rPr lang="en-US" altLang="zh-CN" dirty="0" smtClean="0">
                <a:solidFill>
                  <a:srgbClr val="0000FF"/>
                </a:solidFill>
                <a:latin typeface="Times New Roman" panose="02020603050405020304" pitchFamily="18" charset="0"/>
                <a:cs typeface="Times New Roman" panose="02020603050405020304" pitchFamily="18" charset="0"/>
              </a:rPr>
              <a:t>round(</a:t>
            </a:r>
            <a:r>
              <a:rPr lang="zh-CN" altLang="en-US" dirty="0" smtClean="0">
                <a:solidFill>
                  <a:srgbClr val="0000FF"/>
                </a:solidFill>
                <a:latin typeface="Times New Roman" panose="02020603050405020304" pitchFamily="18" charset="0"/>
                <a:cs typeface="Times New Roman" panose="02020603050405020304" pitchFamily="18" charset="0"/>
              </a:rPr>
              <a:t>）得出最接近的整数</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同时进行偶数化操作</a:t>
            </a:r>
          </a:p>
          <a:p>
            <a:r>
              <a:rPr lang="en-US" altLang="zh-CN" dirty="0" err="1" smtClean="0">
                <a:solidFill>
                  <a:srgbClr val="0000FF"/>
                </a:solidFill>
                <a:latin typeface="Times New Roman" panose="02020603050405020304" pitchFamily="18" charset="0"/>
                <a:cs typeface="Times New Roman" panose="02020603050405020304" pitchFamily="18" charset="0"/>
              </a:rPr>
              <a:t>nMu</a:t>
            </a:r>
            <a:r>
              <a:rPr lang="en-US" altLang="zh-CN" dirty="0" smtClean="0">
                <a:solidFill>
                  <a:srgbClr val="0000FF"/>
                </a:solidFill>
                <a:latin typeface="Times New Roman" panose="02020603050405020304" pitchFamily="18" charset="0"/>
                <a:cs typeface="Times New Roman" panose="02020603050405020304" pitchFamily="18" charset="0"/>
              </a:rPr>
              <a:t> = 0.01; % </a:t>
            </a:r>
            <a:r>
              <a:rPr lang="zh-CN" altLang="en-US" dirty="0" smtClean="0">
                <a:solidFill>
                  <a:srgbClr val="0000FF"/>
                </a:solidFill>
                <a:latin typeface="Times New Roman" panose="02020603050405020304" pitchFamily="18" charset="0"/>
                <a:cs typeface="Times New Roman" panose="02020603050405020304" pitchFamily="18" charset="0"/>
              </a:rPr>
              <a:t>变异概率为</a:t>
            </a:r>
            <a:r>
              <a:rPr lang="en-US" altLang="zh-CN" dirty="0" smtClean="0">
                <a:solidFill>
                  <a:srgbClr val="0000FF"/>
                </a:solidFill>
                <a:latin typeface="Times New Roman" panose="02020603050405020304" pitchFamily="18" charset="0"/>
                <a:cs typeface="Times New Roman" panose="02020603050405020304" pitchFamily="18" charset="0"/>
              </a:rPr>
              <a:t>0.01</a:t>
            </a:r>
          </a:p>
          <a:p>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用结构体方式来存储变量，使得</a:t>
            </a:r>
            <a:r>
              <a:rPr lang="en-US" altLang="zh-CN" dirty="0" err="1" smtClean="0">
                <a:solidFill>
                  <a:srgbClr val="0000FF"/>
                </a:solidFill>
                <a:latin typeface="Times New Roman" panose="02020603050405020304" pitchFamily="18" charset="0"/>
                <a:cs typeface="Times New Roman" panose="02020603050405020304" pitchFamily="18" charset="0"/>
              </a:rPr>
              <a:t>x,y</a:t>
            </a:r>
            <a:r>
              <a:rPr lang="zh-CN" altLang="en-US" dirty="0" smtClean="0">
                <a:solidFill>
                  <a:srgbClr val="0000FF"/>
                </a:solidFill>
                <a:latin typeface="Times New Roman" panose="02020603050405020304" pitchFamily="18" charset="0"/>
                <a:cs typeface="Times New Roman" panose="02020603050405020304" pitchFamily="18" charset="0"/>
              </a:rPr>
              <a:t>有一个绑定的关系</a:t>
            </a:r>
          </a:p>
          <a:p>
            <a:r>
              <a:rPr lang="en-US" altLang="zh-CN" dirty="0" err="1" smtClean="0">
                <a:solidFill>
                  <a:srgbClr val="0000FF"/>
                </a:solidFill>
                <a:latin typeface="Times New Roman" panose="02020603050405020304" pitchFamily="18" charset="0"/>
                <a:cs typeface="Times New Roman" panose="02020603050405020304" pitchFamily="18" charset="0"/>
              </a:rPr>
              <a:t>template.x</a:t>
            </a:r>
            <a:r>
              <a:rPr lang="en-US" altLang="zh-CN" dirty="0" smtClean="0">
                <a:solidFill>
                  <a:srgbClr val="0000FF"/>
                </a:solidFill>
                <a:latin typeface="Times New Roman" panose="02020603050405020304" pitchFamily="18" charset="0"/>
                <a:cs typeface="Times New Roman" panose="02020603050405020304" pitchFamily="18" charset="0"/>
              </a:rPr>
              <a:t> = []; % </a:t>
            </a:r>
            <a:r>
              <a:rPr lang="zh-CN" altLang="en-US" dirty="0" smtClean="0">
                <a:solidFill>
                  <a:srgbClr val="0000FF"/>
                </a:solidFill>
                <a:latin typeface="Times New Roman" panose="02020603050405020304" pitchFamily="18" charset="0"/>
                <a:cs typeface="Times New Roman" panose="02020603050405020304" pitchFamily="18" charset="0"/>
              </a:rPr>
              <a:t>模板</a:t>
            </a:r>
          </a:p>
          <a:p>
            <a:r>
              <a:rPr lang="en-US" altLang="zh-CN" dirty="0" err="1" smtClean="0">
                <a:solidFill>
                  <a:srgbClr val="0000FF"/>
                </a:solidFill>
                <a:latin typeface="Times New Roman" panose="02020603050405020304" pitchFamily="18" charset="0"/>
                <a:cs typeface="Times New Roman" panose="02020603050405020304" pitchFamily="18" charset="0"/>
              </a:rPr>
              <a:t>template.y</a:t>
            </a:r>
            <a:r>
              <a:rPr lang="en-US" altLang="zh-CN" dirty="0" smtClean="0">
                <a:solidFill>
                  <a:srgbClr val="0000FF"/>
                </a:solidFill>
                <a:latin typeface="Times New Roman" panose="02020603050405020304" pitchFamily="18" charset="0"/>
                <a:cs typeface="Times New Roman" panose="02020603050405020304" pitchFamily="18" charset="0"/>
              </a:rPr>
              <a:t> = []; % </a:t>
            </a:r>
            <a:r>
              <a:rPr lang="zh-CN" altLang="en-US" dirty="0" smtClean="0">
                <a:solidFill>
                  <a:srgbClr val="0000FF"/>
                </a:solidFill>
                <a:latin typeface="Times New Roman" panose="02020603050405020304" pitchFamily="18" charset="0"/>
                <a:cs typeface="Times New Roman" panose="02020603050405020304" pitchFamily="18" charset="0"/>
              </a:rPr>
              <a:t>模板</a:t>
            </a:r>
          </a:p>
          <a:p>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repmat</a:t>
            </a:r>
            <a:r>
              <a:rPr lang="zh-CN" altLang="en-US" dirty="0" smtClean="0">
                <a:solidFill>
                  <a:srgbClr val="0000FF"/>
                </a:solidFill>
                <a:latin typeface="Times New Roman" panose="02020603050405020304" pitchFamily="18" charset="0"/>
                <a:cs typeface="Times New Roman" panose="02020603050405020304" pitchFamily="18" charset="0"/>
              </a:rPr>
              <a:t>函数主要是用于快速的产生一个大的矩阵</a:t>
            </a:r>
          </a:p>
          <a:p>
            <a:r>
              <a:rPr lang="en-US" altLang="zh-CN" dirty="0" smtClean="0">
                <a:solidFill>
                  <a:srgbClr val="0000FF"/>
                </a:solidFill>
                <a:latin typeface="Times New Roman" panose="02020603050405020304" pitchFamily="18" charset="0"/>
                <a:cs typeface="Times New Roman" panose="02020603050405020304" pitchFamily="18" charset="0"/>
              </a:rPr>
              <a:t>Parent = </a:t>
            </a:r>
            <a:r>
              <a:rPr lang="en-US" altLang="zh-CN" dirty="0" err="1" smtClean="0">
                <a:solidFill>
                  <a:srgbClr val="0000FF"/>
                </a:solidFill>
                <a:latin typeface="Times New Roman" panose="02020603050405020304" pitchFamily="18" charset="0"/>
                <a:cs typeface="Times New Roman" panose="02020603050405020304" pitchFamily="18" charset="0"/>
              </a:rPr>
              <a:t>repmat</a:t>
            </a:r>
            <a:r>
              <a:rPr lang="en-US" altLang="zh-CN" dirty="0" smtClean="0">
                <a:solidFill>
                  <a:srgbClr val="0000FF"/>
                </a:solidFill>
                <a:latin typeface="Times New Roman" panose="02020603050405020304" pitchFamily="18" charset="0"/>
                <a:cs typeface="Times New Roman" panose="02020603050405020304" pitchFamily="18" charset="0"/>
              </a:rPr>
              <a:t>(template,nPop,1); % </a:t>
            </a:r>
            <a:r>
              <a:rPr lang="zh-CN" altLang="en-US" dirty="0" smtClean="0">
                <a:solidFill>
                  <a:srgbClr val="0000FF"/>
                </a:solidFill>
                <a:latin typeface="Times New Roman" panose="02020603050405020304" pitchFamily="18" charset="0"/>
                <a:cs typeface="Times New Roman" panose="02020603050405020304" pitchFamily="18" charset="0"/>
              </a:rPr>
              <a:t>父染色体，产生一个</a:t>
            </a:r>
            <a:r>
              <a:rPr lang="en-US" altLang="zh-CN" dirty="0" smtClean="0">
                <a:solidFill>
                  <a:srgbClr val="0000FF"/>
                </a:solidFill>
                <a:latin typeface="Times New Roman" panose="02020603050405020304" pitchFamily="18" charset="0"/>
                <a:cs typeface="Times New Roman" panose="02020603050405020304" pitchFamily="18" charset="0"/>
              </a:rPr>
              <a:t>30*1</a:t>
            </a:r>
            <a:r>
              <a:rPr lang="zh-CN" altLang="en-US" dirty="0" smtClean="0">
                <a:solidFill>
                  <a:srgbClr val="0000FF"/>
                </a:solidFill>
                <a:latin typeface="Times New Roman" panose="02020603050405020304" pitchFamily="18" charset="0"/>
                <a:cs typeface="Times New Roman" panose="02020603050405020304" pitchFamily="18" charset="0"/>
              </a:rPr>
              <a:t>的矩阵，每行包括</a:t>
            </a:r>
            <a:r>
              <a:rPr lang="en-US" altLang="zh-CN" dirty="0" smtClean="0">
                <a:solidFill>
                  <a:srgbClr val="0000FF"/>
                </a:solidFill>
                <a:latin typeface="Times New Roman" panose="02020603050405020304" pitchFamily="18" charset="0"/>
                <a:cs typeface="Times New Roman" panose="02020603050405020304" pitchFamily="18" charset="0"/>
              </a:rPr>
              <a:t>x</a:t>
            </a:r>
            <a:r>
              <a:rPr lang="zh-CN" altLang="en-US" dirty="0" smtClean="0">
                <a:solidFill>
                  <a:srgbClr val="0000FF"/>
                </a:solidFill>
                <a:latin typeface="Times New Roman" panose="02020603050405020304" pitchFamily="18" charset="0"/>
                <a:cs typeface="Times New Roman" panose="02020603050405020304" pitchFamily="18" charset="0"/>
              </a:rPr>
              <a:t>和</a:t>
            </a:r>
            <a:r>
              <a:rPr lang="en-US" altLang="zh-CN" dirty="0" smtClean="0">
                <a:solidFill>
                  <a:srgbClr val="0000FF"/>
                </a:solidFill>
                <a:latin typeface="Times New Roman" panose="02020603050405020304" pitchFamily="18" charset="0"/>
                <a:cs typeface="Times New Roman" panose="02020603050405020304" pitchFamily="18" charset="0"/>
              </a:rPr>
              <a:t>y</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2.1.2 </a:t>
            </a:r>
            <a:r>
              <a:rPr lang="zh-CN" altLang="en-US" sz="2400" b="1" dirty="0" smtClean="0">
                <a:solidFill>
                  <a:srgbClr val="1A0780"/>
                </a:solidFill>
                <a:latin typeface="华文楷体" panose="02010600040101010101" pitchFamily="2" charset="-122"/>
                <a:ea typeface="华文楷体" panose="02010600040101010101" pitchFamily="2" charset="-122"/>
              </a:rPr>
              <a:t>遗传算法的生物学基础</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2" name="Rectangle 3"/>
          <p:cNvSpPr txBox="1">
            <a:spLocks noChangeArrowheads="1"/>
          </p:cNvSpPr>
          <p:nvPr/>
        </p:nvSpPr>
        <p:spPr>
          <a:xfrm>
            <a:off x="420687" y="1268760"/>
            <a:ext cx="8302625" cy="431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FF0000"/>
                </a:solidFill>
                <a:latin typeface="宋体" panose="02010600030101010101" pitchFamily="2" charset="-122"/>
              </a:rPr>
              <a:t>达尔文的进化论（自然选择学说）</a:t>
            </a:r>
            <a:endParaRPr lang="zh-CN" altLang="en-US" b="1" dirty="0">
              <a:solidFill>
                <a:srgbClr val="FF0000"/>
              </a:solidFill>
              <a:latin typeface="宋体" panose="02010600030101010101" pitchFamily="2" charset="-122"/>
            </a:endParaRPr>
          </a:p>
          <a:p>
            <a:pPr>
              <a:buFontTx/>
              <a:buNone/>
            </a:pPr>
            <a:endParaRPr lang="en-US" altLang="zh-CN" b="1" dirty="0" smtClean="0">
              <a:latin typeface="宋体" panose="02010600030101010101" pitchFamily="2" charset="-122"/>
            </a:endParaRPr>
          </a:p>
        </p:txBody>
      </p:sp>
      <p:sp>
        <p:nvSpPr>
          <p:cNvPr id="13" name="Text Box 3"/>
          <p:cNvSpPr txBox="1">
            <a:spLocks noChangeArrowheads="1"/>
          </p:cNvSpPr>
          <p:nvPr/>
        </p:nvSpPr>
        <p:spPr bwMode="auto">
          <a:xfrm>
            <a:off x="420687" y="1947604"/>
            <a:ext cx="8302626"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eaLnBrk="1" hangingPunct="1">
              <a:spcBef>
                <a:spcPct val="50000"/>
              </a:spcBef>
              <a:buClrTx/>
              <a:buSzTx/>
              <a:buFontTx/>
              <a:buNone/>
            </a:pPr>
            <a:r>
              <a:rPr lang="zh-CN" altLang="en-US" sz="2400" b="1" dirty="0" smtClean="0">
                <a:solidFill>
                  <a:srgbClr val="7030A0"/>
                </a:solidFill>
                <a:latin typeface="Times New Roman" panose="02020603050405020304" pitchFamily="18" charset="0"/>
                <a:ea typeface="+mn-ea"/>
                <a:cs typeface="Times New Roman" panose="02020603050405020304" pitchFamily="18" charset="0"/>
              </a:rPr>
              <a:t>（１）</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遗传</a:t>
            </a:r>
            <a:r>
              <a:rPr lang="en-US" altLang="zh-CN" sz="2400" b="1" dirty="0" smtClean="0">
                <a:solidFill>
                  <a:srgbClr val="0000FF"/>
                </a:solidFill>
                <a:latin typeface="Times New Roman" panose="02020603050405020304" pitchFamily="18" charset="0"/>
                <a:ea typeface="+mn-ea"/>
                <a:cs typeface="Times New Roman" panose="02020603050405020304" pitchFamily="18" charset="0"/>
              </a:rPr>
              <a:t>(heredity) </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0000FF"/>
                </a:solidFill>
                <a:latin typeface="Times New Roman" panose="02020603050405020304" pitchFamily="18" charset="0"/>
                <a:ea typeface="+mn-ea"/>
                <a:cs typeface="Times New Roman" panose="02020603050405020304" pitchFamily="18" charset="0"/>
              </a:rPr>
              <a:t> </a:t>
            </a:r>
            <a:r>
              <a:rPr lang="en-US" altLang="zh-CN" sz="2400" b="1" dirty="0" smtClean="0">
                <a:solidFill>
                  <a:srgbClr val="7030A0"/>
                </a:solidFill>
                <a:latin typeface="Times New Roman" panose="02020603050405020304" pitchFamily="18" charset="0"/>
                <a:ea typeface="+mn-ea"/>
                <a:cs typeface="Times New Roman" panose="02020603050405020304" pitchFamily="18" charset="0"/>
              </a:rPr>
              <a:t>“</a:t>
            </a:r>
            <a:r>
              <a:rPr lang="zh-CN" altLang="en-US" sz="2400" b="1" dirty="0" smtClean="0">
                <a:solidFill>
                  <a:srgbClr val="7030A0"/>
                </a:solidFill>
                <a:latin typeface="Times New Roman" panose="02020603050405020304" pitchFamily="18" charset="0"/>
                <a:ea typeface="+mn-ea"/>
                <a:cs typeface="Times New Roman" panose="02020603050405020304" pitchFamily="18" charset="0"/>
              </a:rPr>
              <a:t>种瓜得瓜，种豆得豆”，亲代把生物信息交给子代，子代按照所得信息而发育、分化，子代总是和亲代具有相同或相似的性状。</a:t>
            </a:r>
          </a:p>
          <a:p>
            <a:pPr algn="just" eaLnBrk="1" hangingPunct="1">
              <a:spcBef>
                <a:spcPct val="50000"/>
              </a:spcBef>
              <a:buClrTx/>
              <a:buSzTx/>
              <a:buFontTx/>
              <a:buNone/>
            </a:pPr>
            <a:r>
              <a:rPr lang="zh-CN" altLang="en-US" sz="2400" b="1" dirty="0" smtClean="0">
                <a:solidFill>
                  <a:srgbClr val="7030A0"/>
                </a:solidFill>
                <a:latin typeface="Times New Roman" panose="02020603050405020304" pitchFamily="18" charset="0"/>
                <a:ea typeface="+mn-ea"/>
                <a:cs typeface="Times New Roman" panose="02020603050405020304" pitchFamily="18" charset="0"/>
              </a:rPr>
              <a:t>（２）</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变异（</a:t>
            </a:r>
            <a:r>
              <a:rPr lang="en-US" altLang="zh-CN" sz="2400" b="1" dirty="0" smtClean="0">
                <a:solidFill>
                  <a:srgbClr val="0000FF"/>
                </a:solidFill>
                <a:latin typeface="Times New Roman" panose="02020603050405020304" pitchFamily="18" charset="0"/>
                <a:ea typeface="+mn-ea"/>
                <a:cs typeface="Times New Roman" panose="02020603050405020304" pitchFamily="18" charset="0"/>
              </a:rPr>
              <a:t>variation</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a:t>
            </a:r>
            <a:r>
              <a:rPr lang="zh-CN" altLang="en-US" sz="2400" b="1" dirty="0" smtClean="0">
                <a:solidFill>
                  <a:srgbClr val="7030A0"/>
                </a:solidFill>
                <a:latin typeface="Times New Roman" panose="02020603050405020304" pitchFamily="18" charset="0"/>
                <a:ea typeface="+mn-ea"/>
                <a:cs typeface="Times New Roman" panose="02020603050405020304" pitchFamily="18" charset="0"/>
              </a:rPr>
              <a:t>亲代和子代之间以及子代的不同个体之间总有差异。变异是随机发生的，变异的选择和积累是生命多样性的根源。</a:t>
            </a:r>
          </a:p>
          <a:p>
            <a:pPr algn="just" eaLnBrk="1" hangingPunct="1">
              <a:spcBef>
                <a:spcPct val="50000"/>
              </a:spcBef>
              <a:buClrTx/>
              <a:buSzTx/>
              <a:buFontTx/>
              <a:buNone/>
            </a:pPr>
            <a:r>
              <a:rPr lang="zh-CN" altLang="en-US" sz="2400" b="1" dirty="0" smtClean="0">
                <a:solidFill>
                  <a:srgbClr val="7030A0"/>
                </a:solidFill>
                <a:latin typeface="Times New Roman" panose="02020603050405020304" pitchFamily="18" charset="0"/>
                <a:ea typeface="+mn-ea"/>
                <a:cs typeface="Times New Roman" panose="02020603050405020304" pitchFamily="18" charset="0"/>
              </a:rPr>
              <a:t>（３）</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生存斗争和适者生存：</a:t>
            </a:r>
            <a:r>
              <a:rPr lang="zh-CN" altLang="en-US" sz="2400" b="1" dirty="0" smtClean="0">
                <a:solidFill>
                  <a:srgbClr val="7030A0"/>
                </a:solidFill>
                <a:latin typeface="Times New Roman" panose="02020603050405020304" pitchFamily="18" charset="0"/>
                <a:ea typeface="+mn-ea"/>
                <a:cs typeface="Times New Roman" panose="02020603050405020304" pitchFamily="18" charset="0"/>
              </a:rPr>
              <a:t>由于弱肉强食和生存斗争不断进行，其结果是适者生存，不适者被淘汰，通过一代代的选择作用，物种变异朝着一个方向积累，演变为新的物种。</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zh-CN" altLang="en-US" sz="1600" dirty="0" smtClean="0">
                <a:solidFill>
                  <a:srgbClr val="FF0000"/>
                </a:solidFill>
                <a:latin typeface="华文新魏" panose="02010800040101010101" pitchFamily="2" charset="-122"/>
                <a:ea typeface="华文新魏" panose="02010800040101010101" pitchFamily="2" charset="-122"/>
              </a:rPr>
              <a:t>主函数</a:t>
            </a:r>
            <a:endParaRPr lang="zh-CN" altLang="en-US" sz="16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0" y="571480"/>
            <a:ext cx="9144000" cy="5355312"/>
          </a:xfrm>
          <a:prstGeom prst="rect">
            <a:avLst/>
          </a:prstGeom>
        </p:spPr>
        <p:txBody>
          <a:bodyPr wrap="square">
            <a:spAutoFit/>
          </a:bodyPr>
          <a:lstStyle/>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初始化种群</a:t>
            </a:r>
          </a:p>
          <a:p>
            <a:r>
              <a:rPr lang="en-US" altLang="zh-CN" dirty="0" smtClean="0">
                <a:solidFill>
                  <a:srgbClr val="0000FF"/>
                </a:solidFill>
                <a:latin typeface="Times New Roman" panose="02020603050405020304" pitchFamily="18" charset="0"/>
                <a:cs typeface="Times New Roman" panose="02020603050405020304" pitchFamily="18" charset="0"/>
              </a:rPr>
              <a:t>for </a:t>
            </a:r>
            <a:r>
              <a:rPr lang="en-US" altLang="zh-CN" dirty="0" err="1" smtClean="0">
                <a:solidFill>
                  <a:srgbClr val="0000FF"/>
                </a:solidFill>
                <a:latin typeface="Times New Roman" panose="02020603050405020304" pitchFamily="18" charset="0"/>
                <a:cs typeface="Times New Roman" panose="02020603050405020304" pitchFamily="18" charset="0"/>
              </a:rPr>
              <a:t>i</a:t>
            </a:r>
            <a:r>
              <a:rPr lang="en-US" altLang="zh-CN" dirty="0" smtClean="0">
                <a:solidFill>
                  <a:srgbClr val="0000FF"/>
                </a:solidFill>
                <a:latin typeface="Times New Roman" panose="02020603050405020304" pitchFamily="18" charset="0"/>
                <a:cs typeface="Times New Roman" panose="02020603050405020304" pitchFamily="18" charset="0"/>
              </a:rPr>
              <a:t> = 1 : </a:t>
            </a:r>
            <a:r>
              <a:rPr lang="en-US" altLang="zh-CN" dirty="0" err="1" smtClean="0">
                <a:solidFill>
                  <a:srgbClr val="0000FF"/>
                </a:solidFill>
                <a:latin typeface="Times New Roman" panose="02020603050405020304" pitchFamily="18" charset="0"/>
                <a:cs typeface="Times New Roman" panose="02020603050405020304" pitchFamily="18" charset="0"/>
              </a:rPr>
              <a:t>nPop</a:t>
            </a:r>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    Parent(</a:t>
            </a:r>
            <a:r>
              <a:rPr lang="en-US" altLang="zh-CN" dirty="0" err="1" smtClean="0">
                <a:solidFill>
                  <a:srgbClr val="0000FF"/>
                </a:solidFill>
                <a:latin typeface="Times New Roman" panose="02020603050405020304" pitchFamily="18" charset="0"/>
                <a:cs typeface="Times New Roman" panose="02020603050405020304" pitchFamily="18" charset="0"/>
              </a:rPr>
              <a:t>i</a:t>
            </a:r>
            <a:r>
              <a:rPr lang="en-US" altLang="zh-CN" dirty="0" smtClean="0">
                <a:solidFill>
                  <a:srgbClr val="0000FF"/>
                </a:solidFill>
                <a:latin typeface="Times New Roman" panose="02020603050405020304" pitchFamily="18" charset="0"/>
                <a:cs typeface="Times New Roman" panose="02020603050405020304" pitchFamily="18" charset="0"/>
              </a:rPr>
              <a:t>).x = </a:t>
            </a:r>
            <a:r>
              <a:rPr lang="en-US" altLang="zh-CN" dirty="0" err="1" smtClean="0">
                <a:solidFill>
                  <a:srgbClr val="0000FF"/>
                </a:solidFill>
                <a:latin typeface="Times New Roman" panose="02020603050405020304" pitchFamily="18" charset="0"/>
                <a:cs typeface="Times New Roman" panose="02020603050405020304" pitchFamily="18" charset="0"/>
              </a:rPr>
              <a:t>randi</a:t>
            </a:r>
            <a:r>
              <a:rPr lang="en-US" altLang="zh-CN" dirty="0" smtClean="0">
                <a:solidFill>
                  <a:srgbClr val="0000FF"/>
                </a:solidFill>
                <a:latin typeface="Times New Roman" panose="02020603050405020304" pitchFamily="18" charset="0"/>
                <a:cs typeface="Times New Roman" panose="02020603050405020304" pitchFamily="18" charset="0"/>
              </a:rPr>
              <a:t>([0,1],1,nVar); % </a:t>
            </a:r>
            <a:r>
              <a:rPr lang="zh-CN" altLang="en-US" dirty="0" smtClean="0">
                <a:solidFill>
                  <a:srgbClr val="0000FF"/>
                </a:solidFill>
                <a:latin typeface="Times New Roman" panose="02020603050405020304" pitchFamily="18" charset="0"/>
                <a:cs typeface="Times New Roman" panose="02020603050405020304" pitchFamily="18" charset="0"/>
              </a:rPr>
              <a:t>随机生成</a:t>
            </a:r>
            <a:r>
              <a:rPr lang="en-US" altLang="zh-CN" dirty="0" smtClean="0">
                <a:solidFill>
                  <a:srgbClr val="0000FF"/>
                </a:solidFill>
                <a:latin typeface="Times New Roman" panose="02020603050405020304" pitchFamily="18" charset="0"/>
                <a:cs typeface="Times New Roman" panose="02020603050405020304" pitchFamily="18" charset="0"/>
              </a:rPr>
              <a:t>100</a:t>
            </a:r>
            <a:r>
              <a:rPr lang="zh-CN" altLang="en-US" dirty="0" smtClean="0">
                <a:solidFill>
                  <a:srgbClr val="0000FF"/>
                </a:solidFill>
                <a:latin typeface="Times New Roman" panose="02020603050405020304" pitchFamily="18" charset="0"/>
                <a:cs typeface="Times New Roman" panose="02020603050405020304" pitchFamily="18" charset="0"/>
              </a:rPr>
              <a:t>个</a:t>
            </a:r>
            <a:r>
              <a:rPr lang="en-US" altLang="zh-CN" dirty="0" smtClean="0">
                <a:solidFill>
                  <a:srgbClr val="0000FF"/>
                </a:solidFill>
                <a:latin typeface="Times New Roman" panose="02020603050405020304" pitchFamily="18" charset="0"/>
                <a:cs typeface="Times New Roman" panose="02020603050405020304" pitchFamily="18" charset="0"/>
              </a:rPr>
              <a:t>【0,1】</a:t>
            </a:r>
            <a:r>
              <a:rPr lang="zh-CN" altLang="en-US" dirty="0" smtClean="0">
                <a:solidFill>
                  <a:srgbClr val="0000FF"/>
                </a:solidFill>
                <a:latin typeface="Times New Roman" panose="02020603050405020304" pitchFamily="18" charset="0"/>
                <a:cs typeface="Times New Roman" panose="02020603050405020304" pitchFamily="18" charset="0"/>
              </a:rPr>
              <a:t>的</a:t>
            </a:r>
            <a:r>
              <a:rPr lang="en-US" altLang="zh-CN" dirty="0" smtClean="0">
                <a:solidFill>
                  <a:srgbClr val="0000FF"/>
                </a:solidFill>
                <a:latin typeface="Times New Roman" panose="02020603050405020304" pitchFamily="18" charset="0"/>
                <a:cs typeface="Times New Roman" panose="02020603050405020304" pitchFamily="18" charset="0"/>
              </a:rPr>
              <a:t>x</a:t>
            </a:r>
            <a:r>
              <a:rPr lang="zh-CN" altLang="en-US" dirty="0" smtClean="0">
                <a:solidFill>
                  <a:srgbClr val="0000FF"/>
                </a:solidFill>
                <a:latin typeface="Times New Roman" panose="02020603050405020304" pitchFamily="18" charset="0"/>
                <a:cs typeface="Times New Roman" panose="02020603050405020304" pitchFamily="18" charset="0"/>
              </a:rPr>
              <a:t>值</a:t>
            </a:r>
          </a:p>
          <a:p>
            <a:r>
              <a:rPr lang="zh-CN" altLang="en-US" dirty="0" smtClean="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Parent(</a:t>
            </a:r>
            <a:r>
              <a:rPr lang="en-US" altLang="zh-CN" dirty="0" err="1" smtClean="0">
                <a:solidFill>
                  <a:srgbClr val="0000FF"/>
                </a:solidFill>
                <a:latin typeface="Times New Roman" panose="02020603050405020304" pitchFamily="18" charset="0"/>
                <a:cs typeface="Times New Roman" panose="02020603050405020304" pitchFamily="18" charset="0"/>
              </a:rPr>
              <a:t>i</a:t>
            </a:r>
            <a:r>
              <a:rPr lang="en-US" altLang="zh-CN" dirty="0" smtClean="0">
                <a:solidFill>
                  <a:srgbClr val="0000FF"/>
                </a:solidFill>
                <a:latin typeface="Times New Roman" panose="02020603050405020304" pitchFamily="18" charset="0"/>
                <a:cs typeface="Times New Roman" panose="02020603050405020304" pitchFamily="18" charset="0"/>
              </a:rPr>
              <a:t>).y = fun(Parent(</a:t>
            </a:r>
            <a:r>
              <a:rPr lang="en-US" altLang="zh-CN" dirty="0" err="1" smtClean="0">
                <a:solidFill>
                  <a:srgbClr val="0000FF"/>
                </a:solidFill>
                <a:latin typeface="Times New Roman" panose="02020603050405020304" pitchFamily="18" charset="0"/>
                <a:cs typeface="Times New Roman" panose="02020603050405020304" pitchFamily="18" charset="0"/>
              </a:rPr>
              <a:t>i</a:t>
            </a:r>
            <a:r>
              <a:rPr lang="en-US" altLang="zh-CN" dirty="0" smtClean="0">
                <a:solidFill>
                  <a:srgbClr val="0000FF"/>
                </a:solidFill>
                <a:latin typeface="Times New Roman" panose="02020603050405020304" pitchFamily="18" charset="0"/>
                <a:cs typeface="Times New Roman" panose="02020603050405020304" pitchFamily="18" charset="0"/>
              </a:rPr>
              <a:t>).x); % </a:t>
            </a:r>
            <a:r>
              <a:rPr lang="zh-CN" altLang="en-US" dirty="0" smtClean="0">
                <a:solidFill>
                  <a:srgbClr val="0000FF"/>
                </a:solidFill>
                <a:latin typeface="Times New Roman" panose="02020603050405020304" pitchFamily="18" charset="0"/>
                <a:cs typeface="Times New Roman" panose="02020603050405020304" pitchFamily="18" charset="0"/>
              </a:rPr>
              <a:t>计算适应度，也就是目标函数</a:t>
            </a:r>
          </a:p>
          <a:p>
            <a:r>
              <a:rPr lang="en-US" altLang="zh-CN" dirty="0" smtClean="0">
                <a:solidFill>
                  <a:srgbClr val="0000FF"/>
                </a:solidFill>
                <a:latin typeface="Times New Roman" panose="02020603050405020304" pitchFamily="18" charset="0"/>
                <a:cs typeface="Times New Roman" panose="02020603050405020304" pitchFamily="18" charset="0"/>
              </a:rPr>
              <a:t>end</a:t>
            </a:r>
          </a:p>
          <a:p>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for It = 1 : </a:t>
            </a:r>
            <a:r>
              <a:rPr lang="en-US" altLang="zh-CN" dirty="0" err="1" smtClean="0">
                <a:solidFill>
                  <a:srgbClr val="0000FF"/>
                </a:solidFill>
                <a:latin typeface="Times New Roman" panose="02020603050405020304" pitchFamily="18" charset="0"/>
                <a:cs typeface="Times New Roman" panose="02020603050405020304" pitchFamily="18" charset="0"/>
              </a:rPr>
              <a:t>maxIt</a:t>
            </a:r>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    Offspring = </a:t>
            </a:r>
            <a:r>
              <a:rPr lang="en-US" altLang="zh-CN" dirty="0" err="1" smtClean="0">
                <a:solidFill>
                  <a:srgbClr val="0000FF"/>
                </a:solidFill>
                <a:latin typeface="Times New Roman" panose="02020603050405020304" pitchFamily="18" charset="0"/>
                <a:cs typeface="Times New Roman" panose="02020603050405020304" pitchFamily="18" charset="0"/>
              </a:rPr>
              <a:t>repmat</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template,nC</a:t>
            </a:r>
            <a:r>
              <a:rPr lang="en-US" altLang="zh-CN" dirty="0" smtClean="0">
                <a:solidFill>
                  <a:srgbClr val="0000FF"/>
                </a:solidFill>
                <a:latin typeface="Times New Roman" panose="02020603050405020304" pitchFamily="18" charset="0"/>
                <a:cs typeface="Times New Roman" panose="02020603050405020304" pitchFamily="18" charset="0"/>
              </a:rPr>
              <a:t>/2,2); % </a:t>
            </a:r>
            <a:r>
              <a:rPr lang="zh-CN" altLang="en-US" dirty="0" smtClean="0">
                <a:solidFill>
                  <a:srgbClr val="0000FF"/>
                </a:solidFill>
                <a:latin typeface="Times New Roman" panose="02020603050405020304" pitchFamily="18" charset="0"/>
                <a:cs typeface="Times New Roman" panose="02020603050405020304" pitchFamily="18" charset="0"/>
              </a:rPr>
              <a:t>分成两列为了好进行数据的交叉操作</a:t>
            </a:r>
          </a:p>
          <a:p>
            <a:r>
              <a:rPr lang="zh-CN" altLang="en-US" dirty="0" smtClean="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for j = 1 : </a:t>
            </a:r>
            <a:r>
              <a:rPr lang="en-US" altLang="zh-CN" dirty="0" err="1" smtClean="0">
                <a:solidFill>
                  <a:srgbClr val="0000FF"/>
                </a:solidFill>
                <a:latin typeface="Times New Roman" panose="02020603050405020304" pitchFamily="18" charset="0"/>
                <a:cs typeface="Times New Roman" panose="02020603050405020304" pitchFamily="18" charset="0"/>
              </a:rPr>
              <a:t>nC</a:t>
            </a:r>
            <a:r>
              <a:rPr lang="en-US" altLang="zh-CN" dirty="0" smtClean="0">
                <a:solidFill>
                  <a:srgbClr val="0000FF"/>
                </a:solidFill>
                <a:latin typeface="Times New Roman" panose="02020603050405020304" pitchFamily="18" charset="0"/>
                <a:cs typeface="Times New Roman" panose="02020603050405020304" pitchFamily="18" charset="0"/>
              </a:rPr>
              <a:t>/2</a:t>
            </a:r>
          </a:p>
          <a:p>
            <a:r>
              <a:rPr lang="en-US" altLang="zh-CN" dirty="0" smtClean="0">
                <a:solidFill>
                  <a:srgbClr val="0000FF"/>
                </a:solidFill>
                <a:latin typeface="Times New Roman" panose="02020603050405020304" pitchFamily="18" charset="0"/>
                <a:cs typeface="Times New Roman" panose="02020603050405020304" pitchFamily="18" charset="0"/>
              </a:rPr>
              <a:t>        p1 = </a:t>
            </a:r>
            <a:r>
              <a:rPr lang="en-US" altLang="zh-CN" dirty="0" err="1" smtClean="0">
                <a:solidFill>
                  <a:srgbClr val="0000FF"/>
                </a:solidFill>
                <a:latin typeface="Times New Roman" panose="02020603050405020304" pitchFamily="18" charset="0"/>
                <a:cs typeface="Times New Roman" panose="02020603050405020304" pitchFamily="18" charset="0"/>
              </a:rPr>
              <a:t>SelectPop</a:t>
            </a:r>
            <a:r>
              <a:rPr lang="en-US" altLang="zh-CN" dirty="0" smtClean="0">
                <a:solidFill>
                  <a:srgbClr val="0000FF"/>
                </a:solidFill>
                <a:latin typeface="Times New Roman" panose="02020603050405020304" pitchFamily="18" charset="0"/>
                <a:cs typeface="Times New Roman" panose="02020603050405020304" pitchFamily="18" charset="0"/>
              </a:rPr>
              <a:t>(Parent);</a:t>
            </a:r>
          </a:p>
          <a:p>
            <a:r>
              <a:rPr lang="en-US" altLang="zh-CN" dirty="0" smtClean="0">
                <a:solidFill>
                  <a:srgbClr val="0000FF"/>
                </a:solidFill>
                <a:latin typeface="Times New Roman" panose="02020603050405020304" pitchFamily="18" charset="0"/>
                <a:cs typeface="Times New Roman" panose="02020603050405020304" pitchFamily="18" charset="0"/>
              </a:rPr>
              <a:t>        p2 = </a:t>
            </a:r>
            <a:r>
              <a:rPr lang="en-US" altLang="zh-CN" dirty="0" err="1" smtClean="0">
                <a:solidFill>
                  <a:srgbClr val="0000FF"/>
                </a:solidFill>
                <a:latin typeface="Times New Roman" panose="02020603050405020304" pitchFamily="18" charset="0"/>
                <a:cs typeface="Times New Roman" panose="02020603050405020304" pitchFamily="18" charset="0"/>
              </a:rPr>
              <a:t>SelectPop</a:t>
            </a:r>
            <a:r>
              <a:rPr lang="en-US" altLang="zh-CN" dirty="0" smtClean="0">
                <a:solidFill>
                  <a:srgbClr val="0000FF"/>
                </a:solidFill>
                <a:latin typeface="Times New Roman" panose="02020603050405020304" pitchFamily="18" charset="0"/>
                <a:cs typeface="Times New Roman" panose="02020603050405020304" pitchFamily="18" charset="0"/>
              </a:rPr>
              <a:t>(Parent);</a:t>
            </a:r>
          </a:p>
          <a:p>
            <a:r>
              <a:rPr lang="en-US" altLang="zh-CN" dirty="0" smtClean="0">
                <a:solidFill>
                  <a:srgbClr val="0000FF"/>
                </a:solidFill>
                <a:latin typeface="Times New Roman" panose="02020603050405020304" pitchFamily="18" charset="0"/>
                <a:cs typeface="Times New Roman" panose="02020603050405020304" pitchFamily="18" charset="0"/>
              </a:rPr>
              <a:t>        [Offspring(j,1).x, Offspring(j,2).x] = </a:t>
            </a:r>
            <a:r>
              <a:rPr lang="en-US" altLang="zh-CN" dirty="0" err="1" smtClean="0">
                <a:solidFill>
                  <a:srgbClr val="0000FF"/>
                </a:solidFill>
                <a:latin typeface="Times New Roman" panose="02020603050405020304" pitchFamily="18" charset="0"/>
                <a:cs typeface="Times New Roman" panose="02020603050405020304" pitchFamily="18" charset="0"/>
              </a:rPr>
              <a:t>crossPop</a:t>
            </a:r>
            <a:r>
              <a:rPr lang="en-US" altLang="zh-CN" dirty="0" smtClean="0">
                <a:solidFill>
                  <a:srgbClr val="0000FF"/>
                </a:solidFill>
                <a:latin typeface="Times New Roman" panose="02020603050405020304" pitchFamily="18" charset="0"/>
                <a:cs typeface="Times New Roman" panose="02020603050405020304" pitchFamily="18" charset="0"/>
              </a:rPr>
              <a:t>(p1.x, p2.x); % </a:t>
            </a:r>
            <a:r>
              <a:rPr lang="zh-CN" altLang="en-US" dirty="0" smtClean="0">
                <a:solidFill>
                  <a:srgbClr val="0000FF"/>
                </a:solidFill>
                <a:latin typeface="Times New Roman" panose="02020603050405020304" pitchFamily="18" charset="0"/>
                <a:cs typeface="Times New Roman" panose="02020603050405020304" pitchFamily="18" charset="0"/>
              </a:rPr>
              <a:t>进行交叉操作</a:t>
            </a:r>
          </a:p>
          <a:p>
            <a:r>
              <a:rPr lang="zh-CN" altLang="en-US" dirty="0" smtClean="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end</a:t>
            </a:r>
          </a:p>
          <a:p>
            <a:r>
              <a:rPr lang="en-US" altLang="zh-CN" dirty="0" smtClean="0">
                <a:solidFill>
                  <a:srgbClr val="0000FF"/>
                </a:solidFill>
                <a:latin typeface="Times New Roman" panose="02020603050405020304" pitchFamily="18" charset="0"/>
                <a:cs typeface="Times New Roman" panose="02020603050405020304" pitchFamily="18" charset="0"/>
              </a:rPr>
              <a:t>    Offspring = Offspring(:); % </a:t>
            </a:r>
            <a:r>
              <a:rPr lang="zh-CN" altLang="en-US" dirty="0" smtClean="0">
                <a:solidFill>
                  <a:srgbClr val="0000FF"/>
                </a:solidFill>
                <a:latin typeface="Times New Roman" panose="02020603050405020304" pitchFamily="18" charset="0"/>
                <a:cs typeface="Times New Roman" panose="02020603050405020304" pitchFamily="18" charset="0"/>
              </a:rPr>
              <a:t>变成列的形式</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便于写</a:t>
            </a:r>
            <a:r>
              <a:rPr lang="en-US" altLang="zh-CN" dirty="0" smtClean="0">
                <a:solidFill>
                  <a:srgbClr val="0000FF"/>
                </a:solidFill>
                <a:latin typeface="Times New Roman" panose="02020603050405020304" pitchFamily="18" charset="0"/>
                <a:cs typeface="Times New Roman" panose="02020603050405020304" pitchFamily="18" charset="0"/>
              </a:rPr>
              <a:t>for</a:t>
            </a:r>
            <a:r>
              <a:rPr lang="zh-CN" altLang="en-US" dirty="0" smtClean="0">
                <a:solidFill>
                  <a:srgbClr val="0000FF"/>
                </a:solidFill>
                <a:latin typeface="Times New Roman" panose="02020603050405020304" pitchFamily="18" charset="0"/>
                <a:cs typeface="Times New Roman" panose="02020603050405020304" pitchFamily="18" charset="0"/>
              </a:rPr>
              <a:t>循环</a:t>
            </a:r>
          </a:p>
          <a:p>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zh-CN" altLang="en-US" dirty="0" smtClean="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for k = 1 : </a:t>
            </a:r>
            <a:r>
              <a:rPr lang="en-US" altLang="zh-CN" dirty="0" err="1" smtClean="0">
                <a:solidFill>
                  <a:srgbClr val="0000FF"/>
                </a:solidFill>
                <a:latin typeface="Times New Roman" panose="02020603050405020304" pitchFamily="18" charset="0"/>
                <a:cs typeface="Times New Roman" panose="02020603050405020304" pitchFamily="18" charset="0"/>
              </a:rPr>
              <a:t>nC</a:t>
            </a:r>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        Offspring(k).x = </a:t>
            </a:r>
            <a:r>
              <a:rPr lang="en-US" altLang="zh-CN" dirty="0" err="1" smtClean="0">
                <a:solidFill>
                  <a:srgbClr val="0000FF"/>
                </a:solidFill>
                <a:latin typeface="Times New Roman" panose="02020603050405020304" pitchFamily="18" charset="0"/>
                <a:cs typeface="Times New Roman" panose="02020603050405020304" pitchFamily="18" charset="0"/>
              </a:rPr>
              <a:t>mutatePop</a:t>
            </a:r>
            <a:r>
              <a:rPr lang="en-US" altLang="zh-CN" dirty="0" smtClean="0">
                <a:solidFill>
                  <a:srgbClr val="0000FF"/>
                </a:solidFill>
                <a:latin typeface="Times New Roman" panose="02020603050405020304" pitchFamily="18" charset="0"/>
                <a:cs typeface="Times New Roman" panose="02020603050405020304" pitchFamily="18" charset="0"/>
              </a:rPr>
              <a:t>(Offspring(k).</a:t>
            </a:r>
            <a:r>
              <a:rPr lang="en-US" altLang="zh-CN" dirty="0" err="1" smtClean="0">
                <a:solidFill>
                  <a:srgbClr val="0000FF"/>
                </a:solidFill>
                <a:latin typeface="Times New Roman" panose="02020603050405020304" pitchFamily="18" charset="0"/>
                <a:cs typeface="Times New Roman" panose="02020603050405020304" pitchFamily="18" charset="0"/>
              </a:rPr>
              <a:t>x,nMu</a:t>
            </a:r>
            <a:r>
              <a:rPr lang="en-US" altLang="zh-CN" dirty="0" smtClean="0">
                <a:solidFill>
                  <a:srgbClr val="0000FF"/>
                </a:solidFill>
                <a:latin typeface="Times New Roman" panose="02020603050405020304" pitchFamily="18" charset="0"/>
                <a:cs typeface="Times New Roman" panose="02020603050405020304" pitchFamily="18" charset="0"/>
              </a:rPr>
              <a:t>); % </a:t>
            </a:r>
            <a:r>
              <a:rPr lang="zh-CN" altLang="en-US" dirty="0" smtClean="0">
                <a:solidFill>
                  <a:srgbClr val="0000FF"/>
                </a:solidFill>
                <a:latin typeface="Times New Roman" panose="02020603050405020304" pitchFamily="18" charset="0"/>
                <a:cs typeface="Times New Roman" panose="02020603050405020304" pitchFamily="18" charset="0"/>
              </a:rPr>
              <a:t>进行变异操作</a:t>
            </a:r>
          </a:p>
          <a:p>
            <a:r>
              <a:rPr lang="zh-CN" altLang="en-US" dirty="0" smtClean="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Offspring(k).y = fun(Offspring(k).x);</a:t>
            </a:r>
          </a:p>
          <a:p>
            <a:r>
              <a:rPr lang="en-US" altLang="zh-CN" dirty="0" smtClean="0">
                <a:solidFill>
                  <a:srgbClr val="0000FF"/>
                </a:solidFill>
                <a:latin typeface="Times New Roman" panose="02020603050405020304" pitchFamily="18" charset="0"/>
                <a:cs typeface="Times New Roman" panose="02020603050405020304" pitchFamily="18" charset="0"/>
              </a:rPr>
              <a:t>    end</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71</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zh-CN" altLang="en-US" sz="1600" dirty="0" smtClean="0">
                <a:solidFill>
                  <a:srgbClr val="FF0000"/>
                </a:solidFill>
                <a:latin typeface="华文新魏" panose="02010800040101010101" pitchFamily="2" charset="-122"/>
                <a:ea typeface="华文新魏" panose="02010800040101010101" pitchFamily="2" charset="-122"/>
              </a:rPr>
              <a:t>主函数</a:t>
            </a:r>
            <a:endParaRPr lang="zh-CN" altLang="en-US" sz="16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500034" y="1285860"/>
            <a:ext cx="8001056" cy="4154984"/>
          </a:xfrm>
          <a:prstGeom prst="rect">
            <a:avLst/>
          </a:prstGeom>
        </p:spPr>
        <p:txBody>
          <a:bodyPr wrap="square">
            <a:spAutoFit/>
          </a:bodyPr>
          <a:lstStyle/>
          <a:p>
            <a:r>
              <a:rPr lang="en-US" altLang="zh-CN" sz="2400" dirty="0" err="1" smtClean="0">
                <a:solidFill>
                  <a:srgbClr val="0000FF"/>
                </a:solidFill>
                <a:latin typeface="Times New Roman" panose="02020603050405020304" pitchFamily="18" charset="0"/>
                <a:cs typeface="Times New Roman" panose="02020603050405020304" pitchFamily="18" charset="0"/>
              </a:rPr>
              <a:t>newPop</a:t>
            </a:r>
            <a:r>
              <a:rPr lang="en-US" altLang="zh-CN" sz="2400" dirty="0" smtClean="0">
                <a:solidFill>
                  <a:srgbClr val="0000FF"/>
                </a:solidFill>
                <a:latin typeface="Times New Roman" panose="02020603050405020304" pitchFamily="18" charset="0"/>
                <a:cs typeface="Times New Roman" panose="02020603050405020304" pitchFamily="18" charset="0"/>
              </a:rPr>
              <a:t> = [</a:t>
            </a:r>
            <a:r>
              <a:rPr lang="en-US" altLang="zh-CN" sz="2400" dirty="0" err="1" smtClean="0">
                <a:solidFill>
                  <a:srgbClr val="0000FF"/>
                </a:solidFill>
                <a:latin typeface="Times New Roman" panose="02020603050405020304" pitchFamily="18" charset="0"/>
                <a:cs typeface="Times New Roman" panose="02020603050405020304" pitchFamily="18" charset="0"/>
              </a:rPr>
              <a:t>Parent;Offspring</a:t>
            </a:r>
            <a:r>
              <a:rPr lang="en-US" altLang="zh-CN" sz="2400" dirty="0" smtClean="0">
                <a:solidFill>
                  <a:srgbClr val="0000FF"/>
                </a:solidFill>
                <a:latin typeface="Times New Roman" panose="02020603050405020304" pitchFamily="18" charset="0"/>
                <a:cs typeface="Times New Roman" panose="02020603050405020304" pitchFamily="18" charset="0"/>
              </a:rPr>
              <a:t>]; % </a:t>
            </a:r>
            <a:r>
              <a:rPr lang="zh-CN" altLang="en-US" sz="2400" dirty="0" smtClean="0">
                <a:solidFill>
                  <a:srgbClr val="0000FF"/>
                </a:solidFill>
                <a:latin typeface="Times New Roman" panose="02020603050405020304" pitchFamily="18" charset="0"/>
                <a:cs typeface="Times New Roman" panose="02020603050405020304" pitchFamily="18" charset="0"/>
              </a:rPr>
              <a:t>新的种群</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是不输出此参数，</a:t>
            </a:r>
            <a:r>
              <a:rPr lang="en-US" altLang="zh-CN" sz="2400" dirty="0" smtClean="0">
                <a:solidFill>
                  <a:srgbClr val="0000FF"/>
                </a:solidFill>
                <a:latin typeface="Times New Roman" panose="02020603050405020304" pitchFamily="18" charset="0"/>
                <a:cs typeface="Times New Roman" panose="02020603050405020304" pitchFamily="18" charset="0"/>
              </a:rPr>
              <a:t>sort</a:t>
            </a:r>
            <a:r>
              <a:rPr lang="zh-CN" altLang="en-US" sz="2400" dirty="0" smtClean="0">
                <a:solidFill>
                  <a:srgbClr val="0000FF"/>
                </a:solidFill>
                <a:latin typeface="Times New Roman" panose="02020603050405020304" pitchFamily="18" charset="0"/>
                <a:cs typeface="Times New Roman" panose="02020603050405020304" pitchFamily="18" charset="0"/>
              </a:rPr>
              <a:t>返回的第一个参数是数值大小，第二个是索引，’</a:t>
            </a:r>
            <a:r>
              <a:rPr lang="en-US" altLang="zh-CN" sz="2400" dirty="0" smtClean="0">
                <a:solidFill>
                  <a:srgbClr val="0000FF"/>
                </a:solidFill>
                <a:latin typeface="Times New Roman" panose="02020603050405020304" pitchFamily="18" charset="0"/>
                <a:cs typeface="Times New Roman" panose="02020603050405020304" pitchFamily="18" charset="0"/>
              </a:rPr>
              <a:t>ascend’</a:t>
            </a:r>
            <a:r>
              <a:rPr lang="zh-CN" altLang="en-US" sz="2400" dirty="0" smtClean="0">
                <a:solidFill>
                  <a:srgbClr val="0000FF"/>
                </a:solidFill>
                <a:latin typeface="Times New Roman" panose="02020603050405020304" pitchFamily="18" charset="0"/>
                <a:cs typeface="Times New Roman" panose="02020603050405020304" pitchFamily="18" charset="0"/>
              </a:rPr>
              <a:t>为升序排列</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[~,so]= sort([</a:t>
            </a:r>
            <a:r>
              <a:rPr lang="en-US" altLang="zh-CN" sz="2400" dirty="0" err="1" smtClean="0">
                <a:solidFill>
                  <a:srgbClr val="0000FF"/>
                </a:solidFill>
                <a:latin typeface="Times New Roman" panose="02020603050405020304" pitchFamily="18" charset="0"/>
                <a:cs typeface="Times New Roman" panose="02020603050405020304" pitchFamily="18" charset="0"/>
              </a:rPr>
              <a:t>newPop.y</a:t>
            </a:r>
            <a:r>
              <a:rPr lang="en-US" altLang="zh-CN" sz="2400" dirty="0" smtClean="0">
                <a:solidFill>
                  <a:srgbClr val="0000FF"/>
                </a:solidFill>
                <a:latin typeface="Times New Roman" panose="02020603050405020304" pitchFamily="18" charset="0"/>
                <a:cs typeface="Times New Roman" panose="02020603050405020304" pitchFamily="18" charset="0"/>
              </a:rPr>
              <a:t>],'ascend'); % </a:t>
            </a:r>
            <a:r>
              <a:rPr lang="zh-CN" altLang="en-US" sz="2400" dirty="0" smtClean="0">
                <a:solidFill>
                  <a:srgbClr val="0000FF"/>
                </a:solidFill>
                <a:latin typeface="Times New Roman" panose="02020603050405020304" pitchFamily="18" charset="0"/>
                <a:cs typeface="Times New Roman" panose="02020603050405020304" pitchFamily="18" charset="0"/>
              </a:rPr>
              <a:t>从小到大对</a:t>
            </a:r>
            <a:r>
              <a:rPr lang="en-US" altLang="zh-CN" sz="2400" dirty="0" smtClean="0">
                <a:solidFill>
                  <a:srgbClr val="0000FF"/>
                </a:solidFill>
                <a:latin typeface="Times New Roman" panose="02020603050405020304" pitchFamily="18" charset="0"/>
                <a:cs typeface="Times New Roman" panose="02020603050405020304" pitchFamily="18" charset="0"/>
              </a:rPr>
              <a:t>y</a:t>
            </a:r>
            <a:r>
              <a:rPr lang="zh-CN" altLang="en-US" sz="2400" dirty="0" smtClean="0">
                <a:solidFill>
                  <a:srgbClr val="0000FF"/>
                </a:solidFill>
                <a:latin typeface="Times New Roman" panose="02020603050405020304" pitchFamily="18" charset="0"/>
                <a:cs typeface="Times New Roman" panose="02020603050405020304" pitchFamily="18" charset="0"/>
              </a:rPr>
              <a:t>值进行排列</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newPop</a:t>
            </a:r>
            <a:r>
              <a:rPr lang="en-US" altLang="zh-CN" sz="2400" dirty="0" smtClean="0">
                <a:solidFill>
                  <a:srgbClr val="0000FF"/>
                </a:solidFill>
                <a:latin typeface="Times New Roman" panose="02020603050405020304" pitchFamily="18" charset="0"/>
                <a:cs typeface="Times New Roman" panose="02020603050405020304" pitchFamily="18" charset="0"/>
              </a:rPr>
              <a:t> = </a:t>
            </a:r>
            <a:r>
              <a:rPr lang="en-US" altLang="zh-CN" sz="2400" dirty="0" err="1" smtClean="0">
                <a:solidFill>
                  <a:srgbClr val="0000FF"/>
                </a:solidFill>
                <a:latin typeface="Times New Roman" panose="02020603050405020304" pitchFamily="18" charset="0"/>
                <a:cs typeface="Times New Roman" panose="02020603050405020304" pitchFamily="18" charset="0"/>
              </a:rPr>
              <a:t>newPop</a:t>
            </a:r>
            <a:r>
              <a:rPr lang="en-US" altLang="zh-CN" sz="2400" dirty="0" smtClean="0">
                <a:solidFill>
                  <a:srgbClr val="0000FF"/>
                </a:solidFill>
                <a:latin typeface="Times New Roman" panose="02020603050405020304" pitchFamily="18" charset="0"/>
                <a:cs typeface="Times New Roman" panose="02020603050405020304" pitchFamily="18" charset="0"/>
              </a:rPr>
              <a:t>(so); % </a:t>
            </a:r>
            <a:r>
              <a:rPr lang="zh-CN" altLang="en-US" sz="2400" dirty="0" smtClean="0">
                <a:solidFill>
                  <a:srgbClr val="0000FF"/>
                </a:solidFill>
                <a:latin typeface="Times New Roman" panose="02020603050405020304" pitchFamily="18" charset="0"/>
                <a:cs typeface="Times New Roman" panose="02020603050405020304" pitchFamily="18" charset="0"/>
              </a:rPr>
              <a:t>刷新种群排序</a:t>
            </a:r>
          </a:p>
          <a:p>
            <a:r>
              <a:rPr lang="zh-CN" altLang="en-US"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Parent = </a:t>
            </a:r>
            <a:r>
              <a:rPr lang="en-US" altLang="zh-CN" sz="2400" dirty="0" err="1" smtClean="0">
                <a:solidFill>
                  <a:srgbClr val="0000FF"/>
                </a:solidFill>
                <a:latin typeface="Times New Roman" panose="02020603050405020304" pitchFamily="18" charset="0"/>
                <a:cs typeface="Times New Roman" panose="02020603050405020304" pitchFamily="18" charset="0"/>
              </a:rPr>
              <a:t>newPop</a:t>
            </a:r>
            <a:r>
              <a:rPr lang="en-US" altLang="zh-CN" sz="2400" dirty="0" smtClean="0">
                <a:solidFill>
                  <a:srgbClr val="0000FF"/>
                </a:solidFill>
                <a:latin typeface="Times New Roman" panose="02020603050405020304" pitchFamily="18" charset="0"/>
                <a:cs typeface="Times New Roman" panose="02020603050405020304" pitchFamily="18" charset="0"/>
              </a:rPr>
              <a:t>(1 : </a:t>
            </a:r>
            <a:r>
              <a:rPr lang="en-US" altLang="zh-CN" sz="2400" dirty="0" err="1" smtClean="0">
                <a:solidFill>
                  <a:srgbClr val="0000FF"/>
                </a:solidFill>
                <a:latin typeface="Times New Roman" panose="02020603050405020304" pitchFamily="18" charset="0"/>
                <a:cs typeface="Times New Roman" panose="02020603050405020304" pitchFamily="18" charset="0"/>
              </a:rPr>
              <a:t>nPop</a:t>
            </a:r>
            <a:r>
              <a:rPr lang="en-US" altLang="zh-CN" sz="2400" dirty="0" smtClean="0">
                <a:solidFill>
                  <a:srgbClr val="0000FF"/>
                </a:solidFill>
                <a:latin typeface="Times New Roman" panose="02020603050405020304" pitchFamily="18" charset="0"/>
                <a:cs typeface="Times New Roman" panose="02020603050405020304" pitchFamily="18" charset="0"/>
              </a:rPr>
              <a:t>);</a:t>
            </a:r>
          </a:p>
          <a:p>
            <a:r>
              <a:rPr lang="en-US" altLang="zh-CN" sz="2400" dirty="0" smtClean="0">
                <a:solidFill>
                  <a:srgbClr val="0000FF"/>
                </a:solidFill>
                <a:latin typeface="Times New Roman" panose="02020603050405020304" pitchFamily="18" charset="0"/>
                <a:cs typeface="Times New Roman" panose="02020603050405020304" pitchFamily="18" charset="0"/>
              </a:rPr>
              <a:t>    </a:t>
            </a:r>
          </a:p>
          <a:p>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disp</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zh-CN" altLang="en-US" sz="2400" dirty="0" smtClean="0">
                <a:solidFill>
                  <a:srgbClr val="0000FF"/>
                </a:solidFill>
                <a:latin typeface="Times New Roman" panose="02020603050405020304" pitchFamily="18" charset="0"/>
                <a:cs typeface="Times New Roman" panose="02020603050405020304" pitchFamily="18" charset="0"/>
              </a:rPr>
              <a:t>迭代次数：</a:t>
            </a:r>
            <a:r>
              <a:rPr lang="en-US" altLang="zh-CN" sz="2400" dirty="0" smtClean="0">
                <a:solidFill>
                  <a:srgbClr val="0000FF"/>
                </a:solidFill>
                <a:latin typeface="Times New Roman" panose="02020603050405020304" pitchFamily="18" charset="0"/>
                <a:cs typeface="Times New Roman" panose="02020603050405020304" pitchFamily="18" charset="0"/>
              </a:rPr>
              <a:t>',num2str(It), ', </a:t>
            </a:r>
            <a:r>
              <a:rPr lang="zh-CN" altLang="en-US" sz="2400" dirty="0" smtClean="0">
                <a:solidFill>
                  <a:srgbClr val="0000FF"/>
                </a:solidFill>
                <a:latin typeface="Times New Roman" panose="02020603050405020304" pitchFamily="18" charset="0"/>
                <a:cs typeface="Times New Roman" panose="02020603050405020304" pitchFamily="18" charset="0"/>
              </a:rPr>
              <a:t>最小值为： </a:t>
            </a:r>
            <a:r>
              <a:rPr lang="en-US" altLang="zh-CN" sz="2400" dirty="0" smtClean="0">
                <a:solidFill>
                  <a:srgbClr val="0000FF"/>
                </a:solidFill>
                <a:latin typeface="Times New Roman" panose="02020603050405020304" pitchFamily="18" charset="0"/>
                <a:cs typeface="Times New Roman" panose="02020603050405020304" pitchFamily="18" charset="0"/>
              </a:rPr>
              <a:t>', num2str(Parent(1).y)])</a:t>
            </a:r>
          </a:p>
          <a:p>
            <a:r>
              <a:rPr lang="en-US" altLang="zh-CN" sz="2400" dirty="0" smtClean="0">
                <a:solidFill>
                  <a:srgbClr val="0000FF"/>
                </a:solidFill>
                <a:latin typeface="Times New Roman" panose="02020603050405020304" pitchFamily="18" charset="0"/>
                <a:cs typeface="Times New Roman" panose="02020603050405020304" pitchFamily="18" charset="0"/>
              </a:rPr>
              <a:t>end</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72</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zh-CN" altLang="en-US" sz="1600" dirty="0" smtClean="0">
                <a:solidFill>
                  <a:srgbClr val="FF0000"/>
                </a:solidFill>
                <a:latin typeface="华文新魏" panose="02010800040101010101" pitchFamily="2" charset="-122"/>
                <a:ea typeface="华文新魏" panose="02010800040101010101" pitchFamily="2" charset="-122"/>
              </a:rPr>
              <a:t>主函数</a:t>
            </a:r>
            <a:endParaRPr lang="zh-CN" altLang="en-US" sz="16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285720" y="857232"/>
            <a:ext cx="8858280" cy="4801314"/>
          </a:xfrm>
          <a:prstGeom prst="rect">
            <a:avLst/>
          </a:prstGeom>
        </p:spPr>
        <p:txBody>
          <a:bodyPr wrap="square">
            <a:spAutoFit/>
          </a:bodyPr>
          <a:lstStyle/>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遗传算法 </a:t>
            </a:r>
          </a:p>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求</a:t>
            </a:r>
            <a:r>
              <a:rPr lang="en-US" altLang="zh-CN" dirty="0" smtClean="0">
                <a:solidFill>
                  <a:srgbClr val="0000FF"/>
                </a:solidFill>
                <a:latin typeface="Times New Roman" panose="02020603050405020304" pitchFamily="18" charset="0"/>
                <a:cs typeface="Times New Roman" panose="02020603050405020304" pitchFamily="18" charset="0"/>
              </a:rPr>
              <a:t>sum(x)</a:t>
            </a:r>
            <a:r>
              <a:rPr lang="zh-CN" altLang="en-US" dirty="0" smtClean="0">
                <a:solidFill>
                  <a:srgbClr val="0000FF"/>
                </a:solidFill>
                <a:latin typeface="Times New Roman" panose="02020603050405020304" pitchFamily="18" charset="0"/>
                <a:cs typeface="Times New Roman" panose="02020603050405020304" pitchFamily="18" charset="0"/>
              </a:rPr>
              <a:t>的最小值（具体要求见</a:t>
            </a:r>
            <a:r>
              <a:rPr lang="en-US" altLang="zh-CN" dirty="0" err="1" smtClean="0">
                <a:solidFill>
                  <a:srgbClr val="0000FF"/>
                </a:solidFill>
                <a:latin typeface="Times New Roman" panose="02020603050405020304" pitchFamily="18" charset="0"/>
                <a:cs typeface="Times New Roman" panose="02020603050405020304" pitchFamily="18" charset="0"/>
              </a:rPr>
              <a:t>fun.m</a:t>
            </a:r>
            <a:r>
              <a:rPr lang="zh-CN" altLang="en-US" dirty="0" smtClean="0">
                <a:solidFill>
                  <a:srgbClr val="0000FF"/>
                </a:solidFill>
                <a:latin typeface="Times New Roman" panose="02020603050405020304" pitchFamily="18" charset="0"/>
                <a:cs typeface="Times New Roman" panose="02020603050405020304" pitchFamily="18" charset="0"/>
              </a:rPr>
              <a:t>）</a:t>
            </a:r>
          </a:p>
          <a:p>
            <a:r>
              <a:rPr lang="en-US" altLang="zh-CN" dirty="0" err="1" smtClean="0">
                <a:solidFill>
                  <a:srgbClr val="0000FF"/>
                </a:solidFill>
                <a:latin typeface="Times New Roman" panose="02020603050405020304" pitchFamily="18" charset="0"/>
                <a:cs typeface="Times New Roman" panose="02020603050405020304" pitchFamily="18" charset="0"/>
              </a:rPr>
              <a:t>clc;clear</a:t>
            </a:r>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err="1" smtClean="0">
                <a:solidFill>
                  <a:srgbClr val="0000FF"/>
                </a:solidFill>
                <a:latin typeface="Times New Roman" panose="02020603050405020304" pitchFamily="18" charset="0"/>
                <a:cs typeface="Times New Roman" panose="02020603050405020304" pitchFamily="18" charset="0"/>
              </a:rPr>
              <a:t>nVar</a:t>
            </a:r>
            <a:r>
              <a:rPr lang="en-US" altLang="zh-CN" dirty="0" smtClean="0">
                <a:solidFill>
                  <a:srgbClr val="0000FF"/>
                </a:solidFill>
                <a:latin typeface="Times New Roman" panose="02020603050405020304" pitchFamily="18" charset="0"/>
                <a:cs typeface="Times New Roman" panose="02020603050405020304" pitchFamily="18" charset="0"/>
              </a:rPr>
              <a:t> = 100; % x</a:t>
            </a:r>
            <a:r>
              <a:rPr lang="zh-CN" altLang="en-US" dirty="0" smtClean="0">
                <a:solidFill>
                  <a:srgbClr val="0000FF"/>
                </a:solidFill>
                <a:latin typeface="Times New Roman" panose="02020603050405020304" pitchFamily="18" charset="0"/>
                <a:cs typeface="Times New Roman" panose="02020603050405020304" pitchFamily="18" charset="0"/>
              </a:rPr>
              <a:t>的长度</a:t>
            </a:r>
          </a:p>
          <a:p>
            <a:r>
              <a:rPr lang="en-US" altLang="zh-CN" dirty="0" err="1" smtClean="0">
                <a:solidFill>
                  <a:srgbClr val="0000FF"/>
                </a:solidFill>
                <a:latin typeface="Times New Roman" panose="02020603050405020304" pitchFamily="18" charset="0"/>
                <a:cs typeface="Times New Roman" panose="02020603050405020304" pitchFamily="18" charset="0"/>
              </a:rPr>
              <a:t>nPop</a:t>
            </a:r>
            <a:r>
              <a:rPr lang="en-US" altLang="zh-CN" dirty="0" smtClean="0">
                <a:solidFill>
                  <a:srgbClr val="0000FF"/>
                </a:solidFill>
                <a:latin typeface="Times New Roman" panose="02020603050405020304" pitchFamily="18" charset="0"/>
                <a:cs typeface="Times New Roman" panose="02020603050405020304" pitchFamily="18" charset="0"/>
              </a:rPr>
              <a:t> = 30;  % </a:t>
            </a:r>
            <a:r>
              <a:rPr lang="zh-CN" altLang="en-US" dirty="0" smtClean="0">
                <a:solidFill>
                  <a:srgbClr val="0000FF"/>
                </a:solidFill>
                <a:latin typeface="Times New Roman" panose="02020603050405020304" pitchFamily="18" charset="0"/>
                <a:cs typeface="Times New Roman" panose="02020603050405020304" pitchFamily="18" charset="0"/>
              </a:rPr>
              <a:t>种群规模大小为</a:t>
            </a:r>
            <a:r>
              <a:rPr lang="en-US" altLang="zh-CN" dirty="0" smtClean="0">
                <a:solidFill>
                  <a:srgbClr val="0000FF"/>
                </a:solidFill>
                <a:latin typeface="Times New Roman" panose="02020603050405020304" pitchFamily="18" charset="0"/>
                <a:cs typeface="Times New Roman" panose="02020603050405020304" pitchFamily="18" charset="0"/>
              </a:rPr>
              <a:t>30</a:t>
            </a:r>
          </a:p>
          <a:p>
            <a:r>
              <a:rPr lang="en-US" altLang="zh-CN" dirty="0" err="1" smtClean="0">
                <a:solidFill>
                  <a:srgbClr val="0000FF"/>
                </a:solidFill>
                <a:latin typeface="Times New Roman" panose="02020603050405020304" pitchFamily="18" charset="0"/>
                <a:cs typeface="Times New Roman" panose="02020603050405020304" pitchFamily="18" charset="0"/>
              </a:rPr>
              <a:t>maxIt</a:t>
            </a:r>
            <a:r>
              <a:rPr lang="en-US" altLang="zh-CN" dirty="0" smtClean="0">
                <a:solidFill>
                  <a:srgbClr val="0000FF"/>
                </a:solidFill>
                <a:latin typeface="Times New Roman" panose="02020603050405020304" pitchFamily="18" charset="0"/>
                <a:cs typeface="Times New Roman" panose="02020603050405020304" pitchFamily="18" charset="0"/>
              </a:rPr>
              <a:t> = 2000; % </a:t>
            </a:r>
            <a:r>
              <a:rPr lang="zh-CN" altLang="en-US" dirty="0" smtClean="0">
                <a:solidFill>
                  <a:srgbClr val="0000FF"/>
                </a:solidFill>
                <a:latin typeface="Times New Roman" panose="02020603050405020304" pitchFamily="18" charset="0"/>
                <a:cs typeface="Times New Roman" panose="02020603050405020304" pitchFamily="18" charset="0"/>
              </a:rPr>
              <a:t>最大迭代次数</a:t>
            </a:r>
          </a:p>
          <a:p>
            <a:r>
              <a:rPr lang="en-US" altLang="zh-CN" dirty="0" err="1" smtClean="0">
                <a:solidFill>
                  <a:srgbClr val="0000FF"/>
                </a:solidFill>
                <a:latin typeface="Times New Roman" panose="02020603050405020304" pitchFamily="18" charset="0"/>
                <a:cs typeface="Times New Roman" panose="02020603050405020304" pitchFamily="18" charset="0"/>
              </a:rPr>
              <a:t>nPc</a:t>
            </a:r>
            <a:r>
              <a:rPr lang="en-US" altLang="zh-CN" dirty="0" smtClean="0">
                <a:solidFill>
                  <a:srgbClr val="0000FF"/>
                </a:solidFill>
                <a:latin typeface="Times New Roman" panose="02020603050405020304" pitchFamily="18" charset="0"/>
                <a:cs typeface="Times New Roman" panose="02020603050405020304" pitchFamily="18" charset="0"/>
              </a:rPr>
              <a:t> = 0.8; % </a:t>
            </a:r>
            <a:r>
              <a:rPr lang="zh-CN" altLang="en-US" dirty="0" smtClean="0">
                <a:solidFill>
                  <a:srgbClr val="0000FF"/>
                </a:solidFill>
                <a:latin typeface="Times New Roman" panose="02020603050405020304" pitchFamily="18" charset="0"/>
                <a:cs typeface="Times New Roman" panose="02020603050405020304" pitchFamily="18" charset="0"/>
              </a:rPr>
              <a:t>子代规模的比例</a:t>
            </a:r>
          </a:p>
          <a:p>
            <a:r>
              <a:rPr lang="en-US" altLang="zh-CN" dirty="0" err="1" smtClean="0">
                <a:solidFill>
                  <a:srgbClr val="0000FF"/>
                </a:solidFill>
                <a:latin typeface="Times New Roman" panose="02020603050405020304" pitchFamily="18" charset="0"/>
                <a:cs typeface="Times New Roman" panose="02020603050405020304" pitchFamily="18" charset="0"/>
              </a:rPr>
              <a:t>nC</a:t>
            </a:r>
            <a:r>
              <a:rPr lang="en-US" altLang="zh-CN" dirty="0" smtClean="0">
                <a:solidFill>
                  <a:srgbClr val="0000FF"/>
                </a:solidFill>
                <a:latin typeface="Times New Roman" panose="02020603050405020304" pitchFamily="18" charset="0"/>
                <a:cs typeface="Times New Roman" panose="02020603050405020304" pitchFamily="18" charset="0"/>
              </a:rPr>
              <a:t> = round(</a:t>
            </a:r>
            <a:r>
              <a:rPr lang="en-US" altLang="zh-CN" dirty="0" err="1" smtClean="0">
                <a:solidFill>
                  <a:srgbClr val="0000FF"/>
                </a:solidFill>
                <a:latin typeface="Times New Roman" panose="02020603050405020304" pitchFamily="18" charset="0"/>
                <a:cs typeface="Times New Roman" panose="02020603050405020304" pitchFamily="18" charset="0"/>
              </a:rPr>
              <a:t>nPop</a:t>
            </a:r>
            <a:r>
              <a:rPr lang="en-US" altLang="zh-CN" dirty="0" smtClean="0">
                <a:solidFill>
                  <a:srgbClr val="0000FF"/>
                </a:solidFill>
                <a:latin typeface="Times New Roman" panose="02020603050405020304" pitchFamily="18" charset="0"/>
                <a:cs typeface="Times New Roman" panose="02020603050405020304" pitchFamily="18" charset="0"/>
              </a:rPr>
              <a:t> * </a:t>
            </a:r>
            <a:r>
              <a:rPr lang="en-US" altLang="zh-CN" dirty="0" err="1" smtClean="0">
                <a:solidFill>
                  <a:srgbClr val="0000FF"/>
                </a:solidFill>
                <a:latin typeface="Times New Roman" panose="02020603050405020304" pitchFamily="18" charset="0"/>
                <a:cs typeface="Times New Roman" panose="02020603050405020304" pitchFamily="18" charset="0"/>
              </a:rPr>
              <a:t>nPc</a:t>
            </a:r>
            <a:r>
              <a:rPr lang="en-US" altLang="zh-CN" dirty="0" smtClean="0">
                <a:solidFill>
                  <a:srgbClr val="0000FF"/>
                </a:solidFill>
                <a:latin typeface="Times New Roman" panose="02020603050405020304" pitchFamily="18" charset="0"/>
                <a:cs typeface="Times New Roman" panose="02020603050405020304" pitchFamily="18" charset="0"/>
              </a:rPr>
              <a:t>/2)*2;% </a:t>
            </a:r>
            <a:r>
              <a:rPr lang="zh-CN" altLang="en-US" dirty="0" smtClean="0">
                <a:solidFill>
                  <a:srgbClr val="0000FF"/>
                </a:solidFill>
                <a:latin typeface="Times New Roman" panose="02020603050405020304" pitchFamily="18" charset="0"/>
                <a:cs typeface="Times New Roman" panose="02020603050405020304" pitchFamily="18" charset="0"/>
              </a:rPr>
              <a:t>子代规模的大小 </a:t>
            </a:r>
            <a:r>
              <a:rPr lang="en-US" altLang="zh-CN" dirty="0" smtClean="0">
                <a:solidFill>
                  <a:srgbClr val="0000FF"/>
                </a:solidFill>
                <a:latin typeface="Times New Roman" panose="02020603050405020304" pitchFamily="18" charset="0"/>
                <a:cs typeface="Times New Roman" panose="02020603050405020304" pitchFamily="18" charset="0"/>
              </a:rPr>
              <a:t>round(</a:t>
            </a:r>
            <a:r>
              <a:rPr lang="zh-CN" altLang="en-US" dirty="0" smtClean="0">
                <a:solidFill>
                  <a:srgbClr val="0000FF"/>
                </a:solidFill>
                <a:latin typeface="Times New Roman" panose="02020603050405020304" pitchFamily="18" charset="0"/>
                <a:cs typeface="Times New Roman" panose="02020603050405020304" pitchFamily="18" charset="0"/>
              </a:rPr>
              <a:t>）得出最接近的整数</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同时进行偶数化操作</a:t>
            </a:r>
          </a:p>
          <a:p>
            <a:r>
              <a:rPr lang="en-US" altLang="zh-CN" dirty="0" err="1" smtClean="0">
                <a:solidFill>
                  <a:srgbClr val="0000FF"/>
                </a:solidFill>
                <a:latin typeface="Times New Roman" panose="02020603050405020304" pitchFamily="18" charset="0"/>
                <a:cs typeface="Times New Roman" panose="02020603050405020304" pitchFamily="18" charset="0"/>
              </a:rPr>
              <a:t>nMu</a:t>
            </a:r>
            <a:r>
              <a:rPr lang="en-US" altLang="zh-CN" dirty="0" smtClean="0">
                <a:solidFill>
                  <a:srgbClr val="0000FF"/>
                </a:solidFill>
                <a:latin typeface="Times New Roman" panose="02020603050405020304" pitchFamily="18" charset="0"/>
                <a:cs typeface="Times New Roman" panose="02020603050405020304" pitchFamily="18" charset="0"/>
              </a:rPr>
              <a:t> = 0.01; % </a:t>
            </a:r>
            <a:r>
              <a:rPr lang="zh-CN" altLang="en-US" dirty="0" smtClean="0">
                <a:solidFill>
                  <a:srgbClr val="0000FF"/>
                </a:solidFill>
                <a:latin typeface="Times New Roman" panose="02020603050405020304" pitchFamily="18" charset="0"/>
                <a:cs typeface="Times New Roman" panose="02020603050405020304" pitchFamily="18" charset="0"/>
              </a:rPr>
              <a:t>变异概率为</a:t>
            </a:r>
            <a:r>
              <a:rPr lang="en-US" altLang="zh-CN" dirty="0" smtClean="0">
                <a:solidFill>
                  <a:srgbClr val="0000FF"/>
                </a:solidFill>
                <a:latin typeface="Times New Roman" panose="02020603050405020304" pitchFamily="18" charset="0"/>
                <a:cs typeface="Times New Roman" panose="02020603050405020304" pitchFamily="18" charset="0"/>
              </a:rPr>
              <a:t>0.01</a:t>
            </a:r>
          </a:p>
          <a:p>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用结构体方式来存储变量，使得</a:t>
            </a:r>
            <a:r>
              <a:rPr lang="en-US" altLang="zh-CN" dirty="0" err="1" smtClean="0">
                <a:solidFill>
                  <a:srgbClr val="0000FF"/>
                </a:solidFill>
                <a:latin typeface="Times New Roman" panose="02020603050405020304" pitchFamily="18" charset="0"/>
                <a:cs typeface="Times New Roman" panose="02020603050405020304" pitchFamily="18" charset="0"/>
              </a:rPr>
              <a:t>x,y</a:t>
            </a:r>
            <a:r>
              <a:rPr lang="zh-CN" altLang="en-US" dirty="0" smtClean="0">
                <a:solidFill>
                  <a:srgbClr val="0000FF"/>
                </a:solidFill>
                <a:latin typeface="Times New Roman" panose="02020603050405020304" pitchFamily="18" charset="0"/>
                <a:cs typeface="Times New Roman" panose="02020603050405020304" pitchFamily="18" charset="0"/>
              </a:rPr>
              <a:t>有一个绑定的关系</a:t>
            </a:r>
          </a:p>
          <a:p>
            <a:r>
              <a:rPr lang="en-US" altLang="zh-CN" dirty="0" err="1" smtClean="0">
                <a:solidFill>
                  <a:srgbClr val="0000FF"/>
                </a:solidFill>
                <a:latin typeface="Times New Roman" panose="02020603050405020304" pitchFamily="18" charset="0"/>
                <a:cs typeface="Times New Roman" panose="02020603050405020304" pitchFamily="18" charset="0"/>
              </a:rPr>
              <a:t>template.x</a:t>
            </a:r>
            <a:r>
              <a:rPr lang="en-US" altLang="zh-CN" dirty="0" smtClean="0">
                <a:solidFill>
                  <a:srgbClr val="0000FF"/>
                </a:solidFill>
                <a:latin typeface="Times New Roman" panose="02020603050405020304" pitchFamily="18" charset="0"/>
                <a:cs typeface="Times New Roman" panose="02020603050405020304" pitchFamily="18" charset="0"/>
              </a:rPr>
              <a:t> = []; % </a:t>
            </a:r>
            <a:r>
              <a:rPr lang="zh-CN" altLang="en-US" dirty="0" smtClean="0">
                <a:solidFill>
                  <a:srgbClr val="0000FF"/>
                </a:solidFill>
                <a:latin typeface="Times New Roman" panose="02020603050405020304" pitchFamily="18" charset="0"/>
                <a:cs typeface="Times New Roman" panose="02020603050405020304" pitchFamily="18" charset="0"/>
              </a:rPr>
              <a:t>模板</a:t>
            </a:r>
          </a:p>
          <a:p>
            <a:r>
              <a:rPr lang="en-US" altLang="zh-CN" dirty="0" err="1" smtClean="0">
                <a:solidFill>
                  <a:srgbClr val="0000FF"/>
                </a:solidFill>
                <a:latin typeface="Times New Roman" panose="02020603050405020304" pitchFamily="18" charset="0"/>
                <a:cs typeface="Times New Roman" panose="02020603050405020304" pitchFamily="18" charset="0"/>
              </a:rPr>
              <a:t>template.y</a:t>
            </a:r>
            <a:r>
              <a:rPr lang="en-US" altLang="zh-CN" dirty="0" smtClean="0">
                <a:solidFill>
                  <a:srgbClr val="0000FF"/>
                </a:solidFill>
                <a:latin typeface="Times New Roman" panose="02020603050405020304" pitchFamily="18" charset="0"/>
                <a:cs typeface="Times New Roman" panose="02020603050405020304" pitchFamily="18" charset="0"/>
              </a:rPr>
              <a:t> = []; % </a:t>
            </a:r>
            <a:r>
              <a:rPr lang="zh-CN" altLang="en-US" dirty="0" smtClean="0">
                <a:solidFill>
                  <a:srgbClr val="0000FF"/>
                </a:solidFill>
                <a:latin typeface="Times New Roman" panose="02020603050405020304" pitchFamily="18" charset="0"/>
                <a:cs typeface="Times New Roman" panose="02020603050405020304" pitchFamily="18" charset="0"/>
              </a:rPr>
              <a:t>模板</a:t>
            </a:r>
          </a:p>
          <a:p>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repmat</a:t>
            </a:r>
            <a:r>
              <a:rPr lang="zh-CN" altLang="en-US" dirty="0" smtClean="0">
                <a:solidFill>
                  <a:srgbClr val="0000FF"/>
                </a:solidFill>
                <a:latin typeface="Times New Roman" panose="02020603050405020304" pitchFamily="18" charset="0"/>
                <a:cs typeface="Times New Roman" panose="02020603050405020304" pitchFamily="18" charset="0"/>
              </a:rPr>
              <a:t>函数主要是用于快速的产生一个大的矩阵</a:t>
            </a:r>
          </a:p>
          <a:p>
            <a:r>
              <a:rPr lang="en-US" altLang="zh-CN" dirty="0" smtClean="0">
                <a:solidFill>
                  <a:srgbClr val="0000FF"/>
                </a:solidFill>
                <a:latin typeface="Times New Roman" panose="02020603050405020304" pitchFamily="18" charset="0"/>
                <a:cs typeface="Times New Roman" panose="02020603050405020304" pitchFamily="18" charset="0"/>
              </a:rPr>
              <a:t>Parent = </a:t>
            </a:r>
            <a:r>
              <a:rPr lang="en-US" altLang="zh-CN" dirty="0" err="1" smtClean="0">
                <a:solidFill>
                  <a:srgbClr val="0000FF"/>
                </a:solidFill>
                <a:latin typeface="Times New Roman" panose="02020603050405020304" pitchFamily="18" charset="0"/>
                <a:cs typeface="Times New Roman" panose="02020603050405020304" pitchFamily="18" charset="0"/>
              </a:rPr>
              <a:t>repmat</a:t>
            </a:r>
            <a:r>
              <a:rPr lang="en-US" altLang="zh-CN" dirty="0" smtClean="0">
                <a:solidFill>
                  <a:srgbClr val="0000FF"/>
                </a:solidFill>
                <a:latin typeface="Times New Roman" panose="02020603050405020304" pitchFamily="18" charset="0"/>
                <a:cs typeface="Times New Roman" panose="02020603050405020304" pitchFamily="18" charset="0"/>
              </a:rPr>
              <a:t>(template,nPop,1); % </a:t>
            </a:r>
            <a:r>
              <a:rPr lang="zh-CN" altLang="en-US" dirty="0" smtClean="0">
                <a:solidFill>
                  <a:srgbClr val="0000FF"/>
                </a:solidFill>
                <a:latin typeface="Times New Roman" panose="02020603050405020304" pitchFamily="18" charset="0"/>
                <a:cs typeface="Times New Roman" panose="02020603050405020304" pitchFamily="18" charset="0"/>
              </a:rPr>
              <a:t>父染色体，产生一个</a:t>
            </a:r>
            <a:r>
              <a:rPr lang="en-US" altLang="zh-CN" dirty="0" smtClean="0">
                <a:solidFill>
                  <a:srgbClr val="0000FF"/>
                </a:solidFill>
                <a:latin typeface="Times New Roman" panose="02020603050405020304" pitchFamily="18" charset="0"/>
                <a:cs typeface="Times New Roman" panose="02020603050405020304" pitchFamily="18" charset="0"/>
              </a:rPr>
              <a:t>30*1</a:t>
            </a:r>
            <a:r>
              <a:rPr lang="zh-CN" altLang="en-US" dirty="0" smtClean="0">
                <a:solidFill>
                  <a:srgbClr val="0000FF"/>
                </a:solidFill>
                <a:latin typeface="Times New Roman" panose="02020603050405020304" pitchFamily="18" charset="0"/>
                <a:cs typeface="Times New Roman" panose="02020603050405020304" pitchFamily="18" charset="0"/>
              </a:rPr>
              <a:t>的矩阵，每行包括</a:t>
            </a:r>
            <a:r>
              <a:rPr lang="en-US" altLang="zh-CN" dirty="0" smtClean="0">
                <a:solidFill>
                  <a:srgbClr val="0000FF"/>
                </a:solidFill>
                <a:latin typeface="Times New Roman" panose="02020603050405020304" pitchFamily="18" charset="0"/>
                <a:cs typeface="Times New Roman" panose="02020603050405020304" pitchFamily="18" charset="0"/>
              </a:rPr>
              <a:t>x</a:t>
            </a:r>
            <a:r>
              <a:rPr lang="zh-CN" altLang="en-US" dirty="0" smtClean="0">
                <a:solidFill>
                  <a:srgbClr val="0000FF"/>
                </a:solidFill>
                <a:latin typeface="Times New Roman" panose="02020603050405020304" pitchFamily="18" charset="0"/>
                <a:cs typeface="Times New Roman" panose="02020603050405020304" pitchFamily="18" charset="0"/>
              </a:rPr>
              <a:t>和</a:t>
            </a:r>
            <a:r>
              <a:rPr lang="en-US" altLang="zh-CN" dirty="0" smtClean="0">
                <a:solidFill>
                  <a:srgbClr val="0000FF"/>
                </a:solidFill>
                <a:latin typeface="Times New Roman" panose="02020603050405020304" pitchFamily="18" charset="0"/>
                <a:cs typeface="Times New Roman" panose="02020603050405020304" pitchFamily="18" charset="0"/>
              </a:rPr>
              <a:t>y</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73</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zh-CN" altLang="en-US" sz="1600" dirty="0" smtClean="0">
                <a:solidFill>
                  <a:srgbClr val="FF0000"/>
                </a:solidFill>
                <a:latin typeface="华文新魏" panose="02010800040101010101" pitchFamily="2" charset="-122"/>
                <a:ea typeface="华文新魏" panose="02010800040101010101" pitchFamily="2" charset="-122"/>
              </a:rPr>
              <a:t>结果</a:t>
            </a:r>
            <a:endParaRPr lang="zh-CN" altLang="en-US" sz="1600" dirty="0">
              <a:solidFill>
                <a:srgbClr val="FF0000"/>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2286000" y="1166843"/>
            <a:ext cx="4572000" cy="5078313"/>
          </a:xfrm>
          <a:prstGeom prst="rect">
            <a:avLst/>
          </a:prstGeom>
        </p:spPr>
        <p:txBody>
          <a:bodyPr>
            <a:spAutoFit/>
          </a:bodyPr>
          <a:lstStyle/>
          <a:p>
            <a:r>
              <a:rPr lang="zh-CN" altLang="en-US" dirty="0" smtClean="0">
                <a:solidFill>
                  <a:srgbClr val="FF0000"/>
                </a:solidFill>
              </a:rPr>
              <a:t>迭代次数：</a:t>
            </a:r>
            <a:r>
              <a:rPr lang="en-US" altLang="zh-CN" dirty="0" smtClean="0">
                <a:solidFill>
                  <a:srgbClr val="FF0000"/>
                </a:solidFill>
              </a:rPr>
              <a:t>1, </a:t>
            </a:r>
            <a:r>
              <a:rPr lang="zh-CN" altLang="en-US" dirty="0" smtClean="0">
                <a:solidFill>
                  <a:srgbClr val="FF0000"/>
                </a:solidFill>
              </a:rPr>
              <a:t>最小值为： </a:t>
            </a:r>
            <a:r>
              <a:rPr lang="en-US" altLang="zh-CN" dirty="0" smtClean="0">
                <a:solidFill>
                  <a:srgbClr val="FF0000"/>
                </a:solidFill>
              </a:rPr>
              <a:t>34</a:t>
            </a:r>
          </a:p>
          <a:p>
            <a:r>
              <a:rPr lang="zh-CN" altLang="en-US" dirty="0" smtClean="0">
                <a:solidFill>
                  <a:srgbClr val="FF0000"/>
                </a:solidFill>
              </a:rPr>
              <a:t>迭代次数：</a:t>
            </a:r>
            <a:r>
              <a:rPr lang="en-US" altLang="zh-CN" dirty="0" smtClean="0">
                <a:solidFill>
                  <a:srgbClr val="FF0000"/>
                </a:solidFill>
              </a:rPr>
              <a:t>2, </a:t>
            </a:r>
            <a:r>
              <a:rPr lang="zh-CN" altLang="en-US" dirty="0" smtClean="0">
                <a:solidFill>
                  <a:srgbClr val="FF0000"/>
                </a:solidFill>
              </a:rPr>
              <a:t>最小值为： </a:t>
            </a:r>
            <a:r>
              <a:rPr lang="en-US" altLang="zh-CN" dirty="0" smtClean="0">
                <a:solidFill>
                  <a:srgbClr val="FF0000"/>
                </a:solidFill>
              </a:rPr>
              <a:t>34</a:t>
            </a:r>
          </a:p>
          <a:p>
            <a:r>
              <a:rPr lang="zh-CN" altLang="en-US" dirty="0" smtClean="0">
                <a:solidFill>
                  <a:srgbClr val="FF0000"/>
                </a:solidFill>
              </a:rPr>
              <a:t>迭代次数：</a:t>
            </a:r>
            <a:r>
              <a:rPr lang="en-US" altLang="zh-CN" dirty="0" smtClean="0">
                <a:solidFill>
                  <a:srgbClr val="FF0000"/>
                </a:solidFill>
              </a:rPr>
              <a:t>3, </a:t>
            </a:r>
            <a:r>
              <a:rPr lang="zh-CN" altLang="en-US" dirty="0" smtClean="0">
                <a:solidFill>
                  <a:srgbClr val="FF0000"/>
                </a:solidFill>
              </a:rPr>
              <a:t>最小值为： </a:t>
            </a:r>
            <a:r>
              <a:rPr lang="en-US" altLang="zh-CN" dirty="0" smtClean="0">
                <a:solidFill>
                  <a:srgbClr val="FF0000"/>
                </a:solidFill>
              </a:rPr>
              <a:t>33</a:t>
            </a:r>
          </a:p>
          <a:p>
            <a:r>
              <a:rPr lang="zh-CN" altLang="en-US" dirty="0" smtClean="0">
                <a:solidFill>
                  <a:srgbClr val="FF0000"/>
                </a:solidFill>
              </a:rPr>
              <a:t>迭代次数：</a:t>
            </a:r>
            <a:r>
              <a:rPr lang="en-US" altLang="zh-CN" dirty="0" smtClean="0">
                <a:solidFill>
                  <a:srgbClr val="FF0000"/>
                </a:solidFill>
              </a:rPr>
              <a:t>4, </a:t>
            </a:r>
            <a:r>
              <a:rPr lang="zh-CN" altLang="en-US" dirty="0" smtClean="0">
                <a:solidFill>
                  <a:srgbClr val="FF0000"/>
                </a:solidFill>
              </a:rPr>
              <a:t>最小值为： </a:t>
            </a:r>
            <a:r>
              <a:rPr lang="en-US" altLang="zh-CN" dirty="0" smtClean="0">
                <a:solidFill>
                  <a:srgbClr val="FF0000"/>
                </a:solidFill>
              </a:rPr>
              <a:t>32</a:t>
            </a:r>
          </a:p>
          <a:p>
            <a:r>
              <a:rPr lang="zh-CN" altLang="en-US" dirty="0" smtClean="0">
                <a:solidFill>
                  <a:srgbClr val="FF0000"/>
                </a:solidFill>
              </a:rPr>
              <a:t>迭代次数：</a:t>
            </a:r>
            <a:r>
              <a:rPr lang="en-US" altLang="zh-CN" dirty="0" smtClean="0">
                <a:solidFill>
                  <a:srgbClr val="FF0000"/>
                </a:solidFill>
              </a:rPr>
              <a:t>5, </a:t>
            </a:r>
            <a:r>
              <a:rPr lang="zh-CN" altLang="en-US" dirty="0" smtClean="0">
                <a:solidFill>
                  <a:srgbClr val="FF0000"/>
                </a:solidFill>
              </a:rPr>
              <a:t>最小值为： </a:t>
            </a:r>
            <a:r>
              <a:rPr lang="en-US" altLang="zh-CN" dirty="0" smtClean="0">
                <a:solidFill>
                  <a:srgbClr val="FF0000"/>
                </a:solidFill>
              </a:rPr>
              <a:t>31</a:t>
            </a:r>
          </a:p>
          <a:p>
            <a:r>
              <a:rPr lang="zh-CN" altLang="en-US" dirty="0" smtClean="0">
                <a:solidFill>
                  <a:srgbClr val="FF0000"/>
                </a:solidFill>
              </a:rPr>
              <a:t>迭代次数：</a:t>
            </a:r>
            <a:r>
              <a:rPr lang="en-US" altLang="zh-CN" dirty="0" smtClean="0">
                <a:solidFill>
                  <a:srgbClr val="FF0000"/>
                </a:solidFill>
              </a:rPr>
              <a:t>6, </a:t>
            </a:r>
            <a:r>
              <a:rPr lang="zh-CN" altLang="en-US" dirty="0" smtClean="0">
                <a:solidFill>
                  <a:srgbClr val="FF0000"/>
                </a:solidFill>
              </a:rPr>
              <a:t>最小值为： </a:t>
            </a:r>
            <a:r>
              <a:rPr lang="en-US" altLang="zh-CN" dirty="0" smtClean="0">
                <a:solidFill>
                  <a:srgbClr val="FF0000"/>
                </a:solidFill>
              </a:rPr>
              <a:t>31</a:t>
            </a:r>
          </a:p>
          <a:p>
            <a:r>
              <a:rPr lang="zh-CN" altLang="en-US" dirty="0" smtClean="0">
                <a:solidFill>
                  <a:srgbClr val="FF0000"/>
                </a:solidFill>
              </a:rPr>
              <a:t>迭代次数：</a:t>
            </a:r>
            <a:r>
              <a:rPr lang="en-US" altLang="zh-CN" dirty="0" smtClean="0">
                <a:solidFill>
                  <a:srgbClr val="FF0000"/>
                </a:solidFill>
              </a:rPr>
              <a:t>7, </a:t>
            </a:r>
            <a:r>
              <a:rPr lang="zh-CN" altLang="en-US" dirty="0" smtClean="0">
                <a:solidFill>
                  <a:srgbClr val="FF0000"/>
                </a:solidFill>
              </a:rPr>
              <a:t>最小值为： </a:t>
            </a:r>
            <a:r>
              <a:rPr lang="en-US" altLang="zh-CN" dirty="0" smtClean="0">
                <a:solidFill>
                  <a:srgbClr val="FF0000"/>
                </a:solidFill>
              </a:rPr>
              <a:t>30</a:t>
            </a:r>
          </a:p>
          <a:p>
            <a:r>
              <a:rPr lang="zh-CN" altLang="en-US" dirty="0" smtClean="0">
                <a:solidFill>
                  <a:srgbClr val="FF0000"/>
                </a:solidFill>
              </a:rPr>
              <a:t>迭代次数：</a:t>
            </a:r>
            <a:r>
              <a:rPr lang="en-US" altLang="zh-CN" dirty="0" smtClean="0">
                <a:solidFill>
                  <a:srgbClr val="FF0000"/>
                </a:solidFill>
              </a:rPr>
              <a:t>8, </a:t>
            </a:r>
            <a:r>
              <a:rPr lang="zh-CN" altLang="en-US" dirty="0" smtClean="0">
                <a:solidFill>
                  <a:srgbClr val="FF0000"/>
                </a:solidFill>
              </a:rPr>
              <a:t>最小值为： </a:t>
            </a:r>
            <a:r>
              <a:rPr lang="en-US" altLang="zh-CN" dirty="0" smtClean="0">
                <a:solidFill>
                  <a:srgbClr val="FF0000"/>
                </a:solidFill>
              </a:rPr>
              <a:t>29</a:t>
            </a:r>
          </a:p>
          <a:p>
            <a:r>
              <a:rPr lang="zh-CN" altLang="en-US" dirty="0" smtClean="0">
                <a:solidFill>
                  <a:srgbClr val="FF0000"/>
                </a:solidFill>
              </a:rPr>
              <a:t>迭代次数：</a:t>
            </a:r>
            <a:r>
              <a:rPr lang="en-US" altLang="zh-CN" dirty="0" smtClean="0">
                <a:solidFill>
                  <a:srgbClr val="FF0000"/>
                </a:solidFill>
              </a:rPr>
              <a:t>9, </a:t>
            </a:r>
            <a:r>
              <a:rPr lang="zh-CN" altLang="en-US" dirty="0" smtClean="0">
                <a:solidFill>
                  <a:srgbClr val="FF0000"/>
                </a:solidFill>
              </a:rPr>
              <a:t>最小值为： </a:t>
            </a:r>
            <a:r>
              <a:rPr lang="en-US" altLang="zh-CN" dirty="0" smtClean="0">
                <a:solidFill>
                  <a:srgbClr val="FF0000"/>
                </a:solidFill>
              </a:rPr>
              <a:t>28</a:t>
            </a:r>
          </a:p>
          <a:p>
            <a:r>
              <a:rPr lang="zh-CN" altLang="en-US" dirty="0" smtClean="0">
                <a:solidFill>
                  <a:srgbClr val="FF0000"/>
                </a:solidFill>
              </a:rPr>
              <a:t>迭代次数：</a:t>
            </a:r>
            <a:r>
              <a:rPr lang="en-US" altLang="zh-CN" dirty="0" smtClean="0">
                <a:solidFill>
                  <a:srgbClr val="FF0000"/>
                </a:solidFill>
              </a:rPr>
              <a:t>10, </a:t>
            </a:r>
            <a:r>
              <a:rPr lang="zh-CN" altLang="en-US" dirty="0" smtClean="0">
                <a:solidFill>
                  <a:srgbClr val="FF0000"/>
                </a:solidFill>
              </a:rPr>
              <a:t>最小值为： </a:t>
            </a:r>
            <a:r>
              <a:rPr lang="en-US" altLang="zh-CN" dirty="0" smtClean="0">
                <a:solidFill>
                  <a:srgbClr val="FF0000"/>
                </a:solidFill>
              </a:rPr>
              <a:t>27</a:t>
            </a:r>
          </a:p>
          <a:p>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迭代次数：</a:t>
            </a:r>
            <a:r>
              <a:rPr lang="en-US" altLang="zh-CN" dirty="0" smtClean="0">
                <a:solidFill>
                  <a:srgbClr val="FF0000"/>
                </a:solidFill>
              </a:rPr>
              <a:t>1994, </a:t>
            </a:r>
            <a:r>
              <a:rPr lang="zh-CN" altLang="en-US" dirty="0" smtClean="0">
                <a:solidFill>
                  <a:srgbClr val="FF0000"/>
                </a:solidFill>
              </a:rPr>
              <a:t>最小值为： </a:t>
            </a:r>
            <a:r>
              <a:rPr lang="en-US" altLang="zh-CN" dirty="0" smtClean="0">
                <a:solidFill>
                  <a:srgbClr val="FF0000"/>
                </a:solidFill>
              </a:rPr>
              <a:t>0</a:t>
            </a:r>
          </a:p>
          <a:p>
            <a:r>
              <a:rPr lang="zh-CN" altLang="en-US" dirty="0" smtClean="0">
                <a:solidFill>
                  <a:srgbClr val="FF0000"/>
                </a:solidFill>
              </a:rPr>
              <a:t>迭代次数：</a:t>
            </a:r>
            <a:r>
              <a:rPr lang="en-US" altLang="zh-CN" dirty="0" smtClean="0">
                <a:solidFill>
                  <a:srgbClr val="FF0000"/>
                </a:solidFill>
              </a:rPr>
              <a:t>1995, </a:t>
            </a:r>
            <a:r>
              <a:rPr lang="zh-CN" altLang="en-US" dirty="0" smtClean="0">
                <a:solidFill>
                  <a:srgbClr val="FF0000"/>
                </a:solidFill>
              </a:rPr>
              <a:t>最小值为： </a:t>
            </a:r>
            <a:r>
              <a:rPr lang="en-US" altLang="zh-CN" dirty="0" smtClean="0">
                <a:solidFill>
                  <a:srgbClr val="FF0000"/>
                </a:solidFill>
              </a:rPr>
              <a:t>0</a:t>
            </a:r>
          </a:p>
          <a:p>
            <a:r>
              <a:rPr lang="zh-CN" altLang="en-US" dirty="0" smtClean="0">
                <a:solidFill>
                  <a:srgbClr val="FF0000"/>
                </a:solidFill>
              </a:rPr>
              <a:t>迭代次数：</a:t>
            </a:r>
            <a:r>
              <a:rPr lang="en-US" altLang="zh-CN" dirty="0" smtClean="0">
                <a:solidFill>
                  <a:srgbClr val="FF0000"/>
                </a:solidFill>
              </a:rPr>
              <a:t>1996, </a:t>
            </a:r>
            <a:r>
              <a:rPr lang="zh-CN" altLang="en-US" dirty="0" smtClean="0">
                <a:solidFill>
                  <a:srgbClr val="FF0000"/>
                </a:solidFill>
              </a:rPr>
              <a:t>最小值为： </a:t>
            </a:r>
            <a:r>
              <a:rPr lang="en-US" altLang="zh-CN" dirty="0" smtClean="0">
                <a:solidFill>
                  <a:srgbClr val="FF0000"/>
                </a:solidFill>
              </a:rPr>
              <a:t>0</a:t>
            </a:r>
          </a:p>
          <a:p>
            <a:r>
              <a:rPr lang="zh-CN" altLang="en-US" dirty="0" smtClean="0">
                <a:solidFill>
                  <a:srgbClr val="FF0000"/>
                </a:solidFill>
              </a:rPr>
              <a:t>迭代次数：</a:t>
            </a:r>
            <a:r>
              <a:rPr lang="en-US" altLang="zh-CN" dirty="0" smtClean="0">
                <a:solidFill>
                  <a:srgbClr val="FF0000"/>
                </a:solidFill>
              </a:rPr>
              <a:t>1997, </a:t>
            </a:r>
            <a:r>
              <a:rPr lang="zh-CN" altLang="en-US" dirty="0" smtClean="0">
                <a:solidFill>
                  <a:srgbClr val="FF0000"/>
                </a:solidFill>
              </a:rPr>
              <a:t>最小值为： </a:t>
            </a:r>
            <a:r>
              <a:rPr lang="en-US" altLang="zh-CN" dirty="0" smtClean="0">
                <a:solidFill>
                  <a:srgbClr val="FF0000"/>
                </a:solidFill>
              </a:rPr>
              <a:t>0</a:t>
            </a:r>
          </a:p>
          <a:p>
            <a:r>
              <a:rPr lang="zh-CN" altLang="en-US" dirty="0" smtClean="0">
                <a:solidFill>
                  <a:srgbClr val="FF0000"/>
                </a:solidFill>
              </a:rPr>
              <a:t>迭代次数：</a:t>
            </a:r>
            <a:r>
              <a:rPr lang="en-US" altLang="zh-CN" dirty="0" smtClean="0">
                <a:solidFill>
                  <a:srgbClr val="FF0000"/>
                </a:solidFill>
              </a:rPr>
              <a:t>1998, </a:t>
            </a:r>
            <a:r>
              <a:rPr lang="zh-CN" altLang="en-US" dirty="0" smtClean="0">
                <a:solidFill>
                  <a:srgbClr val="FF0000"/>
                </a:solidFill>
              </a:rPr>
              <a:t>最小值为： </a:t>
            </a:r>
            <a:r>
              <a:rPr lang="en-US" altLang="zh-CN" dirty="0" smtClean="0">
                <a:solidFill>
                  <a:srgbClr val="FF0000"/>
                </a:solidFill>
              </a:rPr>
              <a:t>0</a:t>
            </a:r>
          </a:p>
          <a:p>
            <a:r>
              <a:rPr lang="zh-CN" altLang="en-US" dirty="0" smtClean="0">
                <a:solidFill>
                  <a:srgbClr val="FF0000"/>
                </a:solidFill>
              </a:rPr>
              <a:t>迭代次数：</a:t>
            </a:r>
            <a:r>
              <a:rPr lang="en-US" altLang="zh-CN" dirty="0" smtClean="0">
                <a:solidFill>
                  <a:srgbClr val="FF0000"/>
                </a:solidFill>
              </a:rPr>
              <a:t>1999, </a:t>
            </a:r>
            <a:r>
              <a:rPr lang="zh-CN" altLang="en-US" dirty="0" smtClean="0">
                <a:solidFill>
                  <a:srgbClr val="FF0000"/>
                </a:solidFill>
              </a:rPr>
              <a:t>最小值为： </a:t>
            </a:r>
            <a:r>
              <a:rPr lang="en-US" altLang="zh-CN" dirty="0" smtClean="0">
                <a:solidFill>
                  <a:srgbClr val="FF0000"/>
                </a:solidFill>
              </a:rPr>
              <a:t>0</a:t>
            </a:r>
          </a:p>
          <a:p>
            <a:r>
              <a:rPr lang="zh-CN" altLang="en-US" dirty="0" smtClean="0">
                <a:solidFill>
                  <a:srgbClr val="FF0000"/>
                </a:solidFill>
              </a:rPr>
              <a:t>迭代次数：</a:t>
            </a:r>
            <a:r>
              <a:rPr lang="en-US" altLang="zh-CN" dirty="0" smtClean="0">
                <a:solidFill>
                  <a:srgbClr val="FF0000"/>
                </a:solidFill>
              </a:rPr>
              <a:t>2000, </a:t>
            </a:r>
            <a:r>
              <a:rPr lang="zh-CN" altLang="en-US" dirty="0" smtClean="0">
                <a:solidFill>
                  <a:srgbClr val="FF0000"/>
                </a:solidFill>
              </a:rPr>
              <a:t>最小值为： </a:t>
            </a:r>
            <a:r>
              <a:rPr lang="en-US" altLang="zh-CN" dirty="0" smtClean="0">
                <a:solidFill>
                  <a:srgbClr val="FF0000"/>
                </a:solidFill>
              </a:rPr>
              <a:t>0</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74</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302083" name="Rectangle 3"/>
          <p:cNvSpPr>
            <a:spLocks noChangeArrowheads="1"/>
          </p:cNvSpPr>
          <p:nvPr/>
        </p:nvSpPr>
        <p:spPr bwMode="auto">
          <a:xfrm>
            <a:off x="500034" y="2428868"/>
            <a:ext cx="8072494"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计算函数 </a:t>
            </a:r>
            <a:endPar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                  </a:t>
            </a:r>
            <a:endPar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的最小值，其中个体</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x</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的维数</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r=10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。这是一个简单的平方和函数，只有一个极小点</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，理论最小值</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f (0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smtClean="0">
                <a:ln>
                  <a:noFill/>
                </a:ln>
                <a:solidFill>
                  <a:srgbClr val="0000FF"/>
                </a:solidFill>
                <a:effectLst/>
                <a:latin typeface="Calibri" panose="020F0502020204030204" charset="0"/>
                <a:ea typeface="宋体" panose="02010600030101010101" pitchFamily="2" charset="-122"/>
                <a:cs typeface="Times New Roman" panose="02020603050405020304" pitchFamily="18" charset="0"/>
              </a:rPr>
              <a:t>。</a:t>
            </a:r>
            <a:endParaRPr kumimoji="0" lang="zh-CN" altLang="en-US" sz="2400" b="0"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28674" name="Object 2"/>
          <p:cNvGraphicFramePr>
            <a:graphicFrameLocks noChangeAspect="1"/>
          </p:cNvGraphicFramePr>
          <p:nvPr/>
        </p:nvGraphicFramePr>
        <p:xfrm>
          <a:off x="2214546" y="2285992"/>
          <a:ext cx="4621212" cy="917575"/>
        </p:xfrm>
        <a:graphic>
          <a:graphicData uri="http://schemas.openxmlformats.org/presentationml/2006/ole">
            <p:oleObj spid="_x0000_s61441" name="Equation" r:id="rId3" imgW="43891200" imgH="103632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75</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428596" y="714356"/>
            <a:ext cx="8143932" cy="5355312"/>
          </a:xfrm>
          <a:prstGeom prst="rect">
            <a:avLst/>
          </a:prstGeom>
        </p:spPr>
        <p:txBody>
          <a:bodyPr wrap="square">
            <a:spAutoFit/>
          </a:bodyPr>
          <a:lstStyle/>
          <a:p>
            <a:r>
              <a:rPr lang="en-US"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实值遗传算法求函数极值</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初始化</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初始化</a:t>
            </a:r>
          </a:p>
          <a:p>
            <a:r>
              <a:rPr lang="en-US" dirty="0" smtClean="0">
                <a:solidFill>
                  <a:srgbClr val="0000FF"/>
                </a:solidFill>
                <a:latin typeface="Times New Roman" panose="02020603050405020304" pitchFamily="18" charset="0"/>
                <a:cs typeface="Times New Roman" panose="02020603050405020304" pitchFamily="18" charset="0"/>
              </a:rPr>
              <a:t>clear all;                           %</a:t>
            </a:r>
            <a:r>
              <a:rPr lang="zh-CN" altLang="en-US" dirty="0" smtClean="0">
                <a:solidFill>
                  <a:srgbClr val="0000FF"/>
                </a:solidFill>
                <a:latin typeface="Times New Roman" panose="02020603050405020304" pitchFamily="18" charset="0"/>
                <a:cs typeface="Times New Roman" panose="02020603050405020304" pitchFamily="18" charset="0"/>
              </a:rPr>
              <a:t>清除所有变量</a:t>
            </a:r>
          </a:p>
          <a:p>
            <a:r>
              <a:rPr lang="en-US" dirty="0" smtClean="0">
                <a:solidFill>
                  <a:srgbClr val="0000FF"/>
                </a:solidFill>
                <a:latin typeface="Times New Roman" panose="02020603050405020304" pitchFamily="18" charset="0"/>
                <a:cs typeface="Times New Roman" panose="02020603050405020304" pitchFamily="18" charset="0"/>
              </a:rPr>
              <a:t>close all;                           %</a:t>
            </a:r>
            <a:r>
              <a:rPr lang="zh-CN" altLang="en-US" dirty="0" smtClean="0">
                <a:solidFill>
                  <a:srgbClr val="0000FF"/>
                </a:solidFill>
                <a:latin typeface="Times New Roman" panose="02020603050405020304" pitchFamily="18" charset="0"/>
                <a:cs typeface="Times New Roman" panose="02020603050405020304" pitchFamily="18" charset="0"/>
              </a:rPr>
              <a:t>清图</a:t>
            </a:r>
          </a:p>
          <a:p>
            <a:r>
              <a:rPr lang="en-US" dirty="0" err="1" smtClean="0">
                <a:solidFill>
                  <a:srgbClr val="0000FF"/>
                </a:solidFill>
                <a:latin typeface="Times New Roman" panose="02020603050405020304" pitchFamily="18" charset="0"/>
                <a:cs typeface="Times New Roman" panose="02020603050405020304" pitchFamily="18" charset="0"/>
              </a:rPr>
              <a:t>clc</a:t>
            </a:r>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清屏</a:t>
            </a:r>
          </a:p>
          <a:p>
            <a:r>
              <a:rPr lang="en-US" dirty="0" smtClean="0">
                <a:solidFill>
                  <a:srgbClr val="0000FF"/>
                </a:solidFill>
                <a:latin typeface="Times New Roman" panose="02020603050405020304" pitchFamily="18" charset="0"/>
                <a:cs typeface="Times New Roman" panose="02020603050405020304" pitchFamily="18" charset="0"/>
              </a:rPr>
              <a:t>D=10;                                %</a:t>
            </a:r>
            <a:r>
              <a:rPr lang="zh-CN" altLang="en-US" dirty="0" smtClean="0">
                <a:solidFill>
                  <a:srgbClr val="0000FF"/>
                </a:solidFill>
                <a:latin typeface="Times New Roman" panose="02020603050405020304" pitchFamily="18" charset="0"/>
                <a:cs typeface="Times New Roman" panose="02020603050405020304" pitchFamily="18" charset="0"/>
              </a:rPr>
              <a:t>单染色体上的基因数（即</a:t>
            </a:r>
            <a:r>
              <a:rPr lang="en-US" dirty="0" smtClean="0">
                <a:solidFill>
                  <a:srgbClr val="0000FF"/>
                </a:solidFill>
                <a:latin typeface="Times New Roman" panose="02020603050405020304" pitchFamily="18" charset="0"/>
                <a:cs typeface="Times New Roman" panose="02020603050405020304" pitchFamily="18" charset="0"/>
              </a:rPr>
              <a:t>10</a:t>
            </a:r>
            <a:r>
              <a:rPr lang="zh-CN" altLang="en-US" dirty="0" smtClean="0">
                <a:solidFill>
                  <a:srgbClr val="0000FF"/>
                </a:solidFill>
                <a:latin typeface="Times New Roman" panose="02020603050405020304" pitchFamily="18" charset="0"/>
                <a:cs typeface="Times New Roman" panose="02020603050405020304" pitchFamily="18" charset="0"/>
              </a:rPr>
              <a:t>个变量）（每个基因采用</a:t>
            </a:r>
            <a:r>
              <a:rPr lang="en-US" dirty="0" smtClean="0">
                <a:solidFill>
                  <a:srgbClr val="0000FF"/>
                </a:solidFill>
                <a:latin typeface="Times New Roman" panose="02020603050405020304" pitchFamily="18" charset="0"/>
                <a:cs typeface="Times New Roman" panose="02020603050405020304" pitchFamily="18" charset="0"/>
              </a:rPr>
              <a:t>10</a:t>
            </a:r>
            <a:r>
              <a:rPr lang="zh-CN" altLang="en-US" dirty="0" smtClean="0">
                <a:solidFill>
                  <a:srgbClr val="0000FF"/>
                </a:solidFill>
                <a:latin typeface="Times New Roman" panose="02020603050405020304" pitchFamily="18" charset="0"/>
                <a:cs typeface="Times New Roman" panose="02020603050405020304" pitchFamily="18" charset="0"/>
              </a:rPr>
              <a:t>进制）</a:t>
            </a:r>
          </a:p>
          <a:p>
            <a:r>
              <a:rPr lang="en-US" dirty="0" smtClean="0">
                <a:solidFill>
                  <a:srgbClr val="0000FF"/>
                </a:solidFill>
                <a:latin typeface="Times New Roman" panose="02020603050405020304" pitchFamily="18" charset="0"/>
                <a:cs typeface="Times New Roman" panose="02020603050405020304" pitchFamily="18" charset="0"/>
              </a:rPr>
              <a:t>NP=100;                              %</a:t>
            </a:r>
            <a:r>
              <a:rPr lang="zh-CN" altLang="en-US" dirty="0" smtClean="0">
                <a:solidFill>
                  <a:srgbClr val="0000FF"/>
                </a:solidFill>
                <a:latin typeface="Times New Roman" panose="02020603050405020304" pitchFamily="18" charset="0"/>
                <a:cs typeface="Times New Roman" panose="02020603050405020304" pitchFamily="18" charset="0"/>
              </a:rPr>
              <a:t>染色体数目（初始化种群的数目）</a:t>
            </a:r>
          </a:p>
          <a:p>
            <a:r>
              <a:rPr lang="en-US" dirty="0" smtClean="0">
                <a:solidFill>
                  <a:srgbClr val="0000FF"/>
                </a:solidFill>
                <a:latin typeface="Times New Roman" panose="02020603050405020304" pitchFamily="18" charset="0"/>
                <a:cs typeface="Times New Roman" panose="02020603050405020304" pitchFamily="18" charset="0"/>
              </a:rPr>
              <a:t>Xs=20;                               %</a:t>
            </a:r>
            <a:r>
              <a:rPr lang="zh-CN" altLang="en-US" dirty="0" smtClean="0">
                <a:solidFill>
                  <a:srgbClr val="0000FF"/>
                </a:solidFill>
                <a:latin typeface="Times New Roman" panose="02020603050405020304" pitchFamily="18" charset="0"/>
                <a:cs typeface="Times New Roman" panose="02020603050405020304" pitchFamily="18" charset="0"/>
              </a:rPr>
              <a:t>变量上限</a:t>
            </a:r>
          </a:p>
          <a:p>
            <a:r>
              <a:rPr lang="en-US" dirty="0" smtClean="0">
                <a:solidFill>
                  <a:srgbClr val="0000FF"/>
                </a:solidFill>
                <a:latin typeface="Times New Roman" panose="02020603050405020304" pitchFamily="18" charset="0"/>
                <a:cs typeface="Times New Roman" panose="02020603050405020304" pitchFamily="18" charset="0"/>
              </a:rPr>
              <a:t>Xx=-20;                              %</a:t>
            </a:r>
            <a:r>
              <a:rPr lang="zh-CN" altLang="en-US" dirty="0" smtClean="0">
                <a:solidFill>
                  <a:srgbClr val="0000FF"/>
                </a:solidFill>
                <a:latin typeface="Times New Roman" panose="02020603050405020304" pitchFamily="18" charset="0"/>
                <a:cs typeface="Times New Roman" panose="02020603050405020304" pitchFamily="18" charset="0"/>
              </a:rPr>
              <a:t>变量下限</a:t>
            </a:r>
          </a:p>
          <a:p>
            <a:r>
              <a:rPr lang="en-US" dirty="0" smtClean="0">
                <a:solidFill>
                  <a:srgbClr val="0000FF"/>
                </a:solidFill>
                <a:latin typeface="Times New Roman" panose="02020603050405020304" pitchFamily="18" charset="0"/>
                <a:cs typeface="Times New Roman" panose="02020603050405020304" pitchFamily="18" charset="0"/>
              </a:rPr>
              <a:t>G=1000;                              %</a:t>
            </a:r>
            <a:r>
              <a:rPr lang="zh-CN" altLang="en-US" dirty="0" smtClean="0">
                <a:solidFill>
                  <a:srgbClr val="0000FF"/>
                </a:solidFill>
                <a:latin typeface="Times New Roman" panose="02020603050405020304" pitchFamily="18" charset="0"/>
                <a:cs typeface="Times New Roman" panose="02020603050405020304" pitchFamily="18" charset="0"/>
              </a:rPr>
              <a:t>最大遗传代数</a:t>
            </a:r>
          </a:p>
          <a:p>
            <a:r>
              <a:rPr lang="en-US" dirty="0" smtClean="0">
                <a:solidFill>
                  <a:srgbClr val="0000FF"/>
                </a:solidFill>
                <a:latin typeface="Times New Roman" panose="02020603050405020304" pitchFamily="18" charset="0"/>
                <a:cs typeface="Times New Roman" panose="02020603050405020304" pitchFamily="18" charset="0"/>
              </a:rPr>
              <a:t>f=zeros(D,NP);                       %</a:t>
            </a:r>
            <a:r>
              <a:rPr lang="zh-CN" altLang="en-US" dirty="0" smtClean="0">
                <a:solidFill>
                  <a:srgbClr val="0000FF"/>
                </a:solidFill>
                <a:latin typeface="Times New Roman" panose="02020603050405020304" pitchFamily="18" charset="0"/>
                <a:cs typeface="Times New Roman" panose="02020603050405020304" pitchFamily="18" charset="0"/>
              </a:rPr>
              <a:t>初始种群赋空间 创建一个</a:t>
            </a:r>
            <a:r>
              <a:rPr lang="en-US" dirty="0" smtClean="0">
                <a:solidFill>
                  <a:srgbClr val="0000FF"/>
                </a:solidFill>
                <a:latin typeface="Times New Roman" panose="02020603050405020304" pitchFamily="18" charset="0"/>
                <a:cs typeface="Times New Roman" panose="02020603050405020304" pitchFamily="18" charset="0"/>
              </a:rPr>
              <a:t>10*100</a:t>
            </a:r>
            <a:r>
              <a:rPr lang="zh-CN" altLang="en-US" dirty="0" smtClean="0">
                <a:solidFill>
                  <a:srgbClr val="0000FF"/>
                </a:solidFill>
                <a:latin typeface="Times New Roman" panose="02020603050405020304" pitchFamily="18" charset="0"/>
                <a:cs typeface="Times New Roman" panose="02020603050405020304" pitchFamily="18" charset="0"/>
              </a:rPr>
              <a:t>的</a:t>
            </a:r>
            <a:r>
              <a:rPr lang="en-US" dirty="0" smtClean="0">
                <a:solidFill>
                  <a:srgbClr val="0000FF"/>
                </a:solidFill>
                <a:latin typeface="Times New Roman" panose="02020603050405020304" pitchFamily="18" charset="0"/>
                <a:cs typeface="Times New Roman" panose="02020603050405020304" pitchFamily="18" charset="0"/>
              </a:rPr>
              <a:t>0</a:t>
            </a:r>
            <a:r>
              <a:rPr lang="zh-CN" altLang="en-US" dirty="0" smtClean="0">
                <a:solidFill>
                  <a:srgbClr val="0000FF"/>
                </a:solidFill>
                <a:latin typeface="Times New Roman" panose="02020603050405020304" pitchFamily="18" charset="0"/>
                <a:cs typeface="Times New Roman" panose="02020603050405020304" pitchFamily="18" charset="0"/>
              </a:rPr>
              <a:t>矩阵</a:t>
            </a:r>
          </a:p>
          <a:p>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=zeros(D,NP);                      %</a:t>
            </a:r>
            <a:r>
              <a:rPr lang="zh-CN" altLang="en-US" dirty="0" smtClean="0">
                <a:solidFill>
                  <a:srgbClr val="0000FF"/>
                </a:solidFill>
                <a:latin typeface="Times New Roman" panose="02020603050405020304" pitchFamily="18" charset="0"/>
                <a:cs typeface="Times New Roman" panose="02020603050405020304" pitchFamily="18" charset="0"/>
              </a:rPr>
              <a:t>子种群赋空间</a:t>
            </a:r>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创建一个</a:t>
            </a:r>
            <a:r>
              <a:rPr lang="en-US" dirty="0" smtClean="0">
                <a:solidFill>
                  <a:srgbClr val="0000FF"/>
                </a:solidFill>
                <a:latin typeface="Times New Roman" panose="02020603050405020304" pitchFamily="18" charset="0"/>
                <a:cs typeface="Times New Roman" panose="02020603050405020304" pitchFamily="18" charset="0"/>
              </a:rPr>
              <a:t>10*100</a:t>
            </a:r>
            <a:r>
              <a:rPr lang="zh-CN" altLang="en-US" dirty="0" smtClean="0">
                <a:solidFill>
                  <a:srgbClr val="0000FF"/>
                </a:solidFill>
                <a:latin typeface="Times New Roman" panose="02020603050405020304" pitchFamily="18" charset="0"/>
                <a:cs typeface="Times New Roman" panose="02020603050405020304" pitchFamily="18" charset="0"/>
              </a:rPr>
              <a:t>的</a:t>
            </a:r>
            <a:r>
              <a:rPr lang="en-US" dirty="0" smtClean="0">
                <a:solidFill>
                  <a:srgbClr val="0000FF"/>
                </a:solidFill>
                <a:latin typeface="Times New Roman" panose="02020603050405020304" pitchFamily="18" charset="0"/>
                <a:cs typeface="Times New Roman" panose="02020603050405020304" pitchFamily="18" charset="0"/>
              </a:rPr>
              <a:t>0</a:t>
            </a:r>
            <a:r>
              <a:rPr lang="zh-CN" altLang="en-US" dirty="0" smtClean="0">
                <a:solidFill>
                  <a:srgbClr val="0000FF"/>
                </a:solidFill>
                <a:latin typeface="Times New Roman" panose="02020603050405020304" pitchFamily="18" charset="0"/>
                <a:cs typeface="Times New Roman" panose="02020603050405020304" pitchFamily="18" charset="0"/>
              </a:rPr>
              <a:t>矩阵</a:t>
            </a:r>
          </a:p>
          <a:p>
            <a:r>
              <a:rPr lang="en-US" dirty="0" smtClean="0">
                <a:solidFill>
                  <a:srgbClr val="0000FF"/>
                </a:solidFill>
                <a:latin typeface="Times New Roman" panose="02020603050405020304" pitchFamily="18" charset="0"/>
                <a:cs typeface="Times New Roman" panose="02020603050405020304" pitchFamily="18" charset="0"/>
              </a:rPr>
              <a:t>Pc=0.8;                              %</a:t>
            </a:r>
            <a:r>
              <a:rPr lang="zh-CN" altLang="en-US" dirty="0" smtClean="0">
                <a:solidFill>
                  <a:srgbClr val="0000FF"/>
                </a:solidFill>
                <a:latin typeface="Times New Roman" panose="02020603050405020304" pitchFamily="18" charset="0"/>
                <a:cs typeface="Times New Roman" panose="02020603050405020304" pitchFamily="18" charset="0"/>
              </a:rPr>
              <a:t>交叉概率</a:t>
            </a:r>
          </a:p>
          <a:p>
            <a:r>
              <a:rPr lang="en-US" dirty="0" smtClean="0">
                <a:solidFill>
                  <a:srgbClr val="0000FF"/>
                </a:solidFill>
                <a:latin typeface="Times New Roman" panose="02020603050405020304" pitchFamily="18" charset="0"/>
                <a:cs typeface="Times New Roman" panose="02020603050405020304" pitchFamily="18" charset="0"/>
              </a:rPr>
              <a:t>Pm=0.1;                              %</a:t>
            </a:r>
            <a:r>
              <a:rPr lang="zh-CN" altLang="en-US" dirty="0" smtClean="0">
                <a:solidFill>
                  <a:srgbClr val="0000FF"/>
                </a:solidFill>
                <a:latin typeface="Times New Roman" panose="02020603050405020304" pitchFamily="18" charset="0"/>
                <a:cs typeface="Times New Roman" panose="02020603050405020304" pitchFamily="18" charset="0"/>
              </a:rPr>
              <a:t>变异概率</a:t>
            </a:r>
          </a:p>
          <a:p>
            <a:r>
              <a:rPr lang="en-US" dirty="0" smtClean="0">
                <a:solidFill>
                  <a:srgbClr val="0000FF"/>
                </a:solidFill>
                <a:latin typeface="Times New Roman" panose="02020603050405020304" pitchFamily="18" charset="0"/>
                <a:cs typeface="Times New Roman" panose="02020603050405020304" pitchFamily="18" charset="0"/>
              </a:rPr>
              <a:t>f=rand(D,NP)*(Xs-Xx)+Xx;             %</a:t>
            </a:r>
            <a:r>
              <a:rPr lang="zh-CN" altLang="en-US" dirty="0" smtClean="0">
                <a:solidFill>
                  <a:srgbClr val="0000FF"/>
                </a:solidFill>
                <a:latin typeface="Times New Roman" panose="02020603050405020304" pitchFamily="18" charset="0"/>
                <a:cs typeface="Times New Roman" panose="02020603050405020304" pitchFamily="18" charset="0"/>
              </a:rPr>
              <a:t>随机获得初始种群（</a:t>
            </a:r>
            <a:r>
              <a:rPr lang="en-US" dirty="0" smtClean="0">
                <a:solidFill>
                  <a:srgbClr val="0000FF"/>
                </a:solidFill>
                <a:latin typeface="Times New Roman" panose="02020603050405020304" pitchFamily="18" charset="0"/>
                <a:cs typeface="Times New Roman" panose="02020603050405020304" pitchFamily="18" charset="0"/>
              </a:rPr>
              <a:t>10</a:t>
            </a:r>
            <a:r>
              <a:rPr lang="zh-CN" altLang="en-US" dirty="0" smtClean="0">
                <a:solidFill>
                  <a:srgbClr val="0000FF"/>
                </a:solidFill>
                <a:latin typeface="Times New Roman" panose="02020603050405020304" pitchFamily="18" charset="0"/>
                <a:cs typeface="Times New Roman" panose="02020603050405020304" pitchFamily="18" charset="0"/>
              </a:rPr>
              <a:t>进制的种群），维数</a:t>
            </a:r>
            <a:r>
              <a:rPr lang="en-US" dirty="0" smtClean="0">
                <a:solidFill>
                  <a:srgbClr val="0000FF"/>
                </a:solidFill>
                <a:latin typeface="Times New Roman" panose="02020603050405020304" pitchFamily="18" charset="0"/>
                <a:cs typeface="Times New Roman" panose="02020603050405020304" pitchFamily="18" charset="0"/>
              </a:rPr>
              <a:t>10*100</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76</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1071538" y="1166843"/>
            <a:ext cx="7715304" cy="4893647"/>
          </a:xfrm>
          <a:prstGeom prst="rect">
            <a:avLst/>
          </a:prstGeom>
        </p:spPr>
        <p:txBody>
          <a:bodyPr wrap="square">
            <a:spAutoFit/>
          </a:bodyPr>
          <a:lstStyle/>
          <a:p>
            <a:r>
              <a:rPr lang="en-US" sz="2400" dirty="0" smtClean="0">
                <a:solidFill>
                  <a:srgbClr val="0000FF"/>
                </a:solidFill>
                <a:latin typeface="Times New Roman" panose="02020603050405020304" pitchFamily="18" charset="0"/>
                <a:cs typeface="Times New Roman" panose="02020603050405020304" pitchFamily="18" charset="0"/>
              </a:rPr>
              <a:t>%%%%%%%%%%%%%%%%%%%%%%%%%%%%%%%%%%%%%%%%%%%%%%%%%%%%%%%%%%%%%%%%</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a:t>
            </a:r>
            <a:r>
              <a:rPr lang="zh-CN" altLang="en-US" sz="2400" dirty="0" smtClean="0">
                <a:solidFill>
                  <a:srgbClr val="0000FF"/>
                </a:solidFill>
                <a:latin typeface="Times New Roman" panose="02020603050405020304" pitchFamily="18" charset="0"/>
                <a:cs typeface="Times New Roman" panose="02020603050405020304" pitchFamily="18" charset="0"/>
              </a:rPr>
              <a:t>按适应度升序排列</a:t>
            </a:r>
          </a:p>
          <a:p>
            <a:r>
              <a:rPr lang="en-US" sz="2400" dirty="0" smtClean="0">
                <a:solidFill>
                  <a:srgbClr val="0000FF"/>
                </a:solidFill>
                <a:latin typeface="Times New Roman" panose="02020603050405020304" pitchFamily="18" charset="0"/>
                <a:cs typeface="Times New Roman" panose="02020603050405020304" pitchFamily="18" charset="0"/>
              </a:rPr>
              <a:t>for </a:t>
            </a:r>
            <a:r>
              <a:rPr lang="en-US" sz="2400" dirty="0" err="1" smtClean="0">
                <a:solidFill>
                  <a:srgbClr val="0000FF"/>
                </a:solidFill>
                <a:latin typeface="Times New Roman" panose="02020603050405020304" pitchFamily="18" charset="0"/>
                <a:cs typeface="Times New Roman" panose="02020603050405020304" pitchFamily="18" charset="0"/>
              </a:rPr>
              <a:t>np</a:t>
            </a:r>
            <a:r>
              <a:rPr lang="en-US" sz="2400" dirty="0" smtClean="0">
                <a:solidFill>
                  <a:srgbClr val="0000FF"/>
                </a:solidFill>
                <a:latin typeface="Times New Roman" panose="02020603050405020304" pitchFamily="18" charset="0"/>
                <a:cs typeface="Times New Roman" panose="02020603050405020304" pitchFamily="18" charset="0"/>
              </a:rPr>
              <a:t>=1:NP</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MSLL(</a:t>
            </a:r>
            <a:r>
              <a:rPr lang="en-US" sz="2400" dirty="0" err="1" smtClean="0">
                <a:solidFill>
                  <a:srgbClr val="0000FF"/>
                </a:solidFill>
                <a:latin typeface="Times New Roman" panose="02020603050405020304" pitchFamily="18" charset="0"/>
                <a:cs typeface="Times New Roman" panose="02020603050405020304" pitchFamily="18" charset="0"/>
              </a:rPr>
              <a:t>np</a:t>
            </a:r>
            <a:r>
              <a:rPr lang="en-US" sz="2400" dirty="0" smtClean="0">
                <a:solidFill>
                  <a:srgbClr val="0000FF"/>
                </a:solidFill>
                <a:latin typeface="Times New Roman" panose="02020603050405020304" pitchFamily="18" charset="0"/>
                <a:cs typeface="Times New Roman" panose="02020603050405020304" pitchFamily="18" charset="0"/>
              </a:rPr>
              <a:t>)=func2(f(:,</a:t>
            </a:r>
            <a:r>
              <a:rPr lang="en-US" sz="2400" dirty="0" err="1" smtClean="0">
                <a:solidFill>
                  <a:srgbClr val="0000FF"/>
                </a:solidFill>
                <a:latin typeface="Times New Roman" panose="02020603050405020304" pitchFamily="18" charset="0"/>
                <a:cs typeface="Times New Roman" panose="02020603050405020304" pitchFamily="18" charset="0"/>
              </a:rPr>
              <a:t>np</a:t>
            </a:r>
            <a:r>
              <a:rPr lang="en-US"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计算各个染色体的适应度</a:t>
            </a:r>
          </a:p>
          <a:p>
            <a:r>
              <a:rPr lang="en-US" sz="2400" dirty="0" smtClean="0">
                <a:solidFill>
                  <a:srgbClr val="0000FF"/>
                </a:solidFill>
                <a:latin typeface="Times New Roman" panose="02020603050405020304" pitchFamily="18" charset="0"/>
                <a:cs typeface="Times New Roman" panose="02020603050405020304" pitchFamily="18" charset="0"/>
              </a:rPr>
              <a:t>end</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a:t>
            </a:r>
            <a:r>
              <a:rPr lang="en-US" sz="2400" dirty="0" err="1" smtClean="0">
                <a:solidFill>
                  <a:srgbClr val="0000FF"/>
                </a:solidFill>
                <a:latin typeface="Times New Roman" panose="02020603050405020304" pitchFamily="18" charset="0"/>
                <a:cs typeface="Times New Roman" panose="02020603050405020304" pitchFamily="18" charset="0"/>
              </a:rPr>
              <a:t>SortMSLL,Index</a:t>
            </a:r>
            <a:r>
              <a:rPr lang="en-US" sz="2400" dirty="0" smtClean="0">
                <a:solidFill>
                  <a:srgbClr val="0000FF"/>
                </a:solidFill>
                <a:latin typeface="Times New Roman" panose="02020603050405020304" pitchFamily="18" charset="0"/>
                <a:cs typeface="Times New Roman" panose="02020603050405020304" pitchFamily="18" charset="0"/>
              </a:rPr>
              <a:t>]=sort(MSLL);         %sort</a:t>
            </a:r>
            <a:r>
              <a:rPr lang="zh-CN" altLang="en-US" sz="2400" dirty="0" smtClean="0">
                <a:solidFill>
                  <a:srgbClr val="0000FF"/>
                </a:solidFill>
                <a:latin typeface="Times New Roman" panose="02020603050405020304" pitchFamily="18" charset="0"/>
                <a:cs typeface="Times New Roman" panose="02020603050405020304" pitchFamily="18" charset="0"/>
              </a:rPr>
              <a:t>对数组元素按升序排列</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SortMSLL</a:t>
            </a:r>
            <a:r>
              <a:rPr lang="zh-CN" altLang="en-US" sz="2400" dirty="0" smtClean="0">
                <a:solidFill>
                  <a:srgbClr val="0000FF"/>
                </a:solidFill>
                <a:latin typeface="Times New Roman" panose="02020603050405020304" pitchFamily="18" charset="0"/>
                <a:cs typeface="Times New Roman" panose="02020603050405020304" pitchFamily="18" charset="0"/>
              </a:rPr>
              <a:t>放排序后的数</a:t>
            </a:r>
            <a:r>
              <a:rPr lang="en-US" sz="2400" dirty="0" smtClean="0">
                <a:solidFill>
                  <a:srgbClr val="0000FF"/>
                </a:solidFill>
                <a:latin typeface="Times New Roman" panose="02020603050405020304" pitchFamily="18" charset="0"/>
                <a:cs typeface="Times New Roman" panose="02020603050405020304" pitchFamily="18" charset="0"/>
              </a:rPr>
              <a:t> Index</a:t>
            </a:r>
            <a:r>
              <a:rPr lang="zh-CN" altLang="en-US" sz="2400" dirty="0" smtClean="0">
                <a:solidFill>
                  <a:srgbClr val="0000FF"/>
                </a:solidFill>
                <a:latin typeface="Times New Roman" panose="02020603050405020304" pitchFamily="18" charset="0"/>
                <a:cs typeface="Times New Roman" panose="02020603050405020304" pitchFamily="18" charset="0"/>
              </a:rPr>
              <a:t>放排序后的位置</a:t>
            </a:r>
          </a:p>
          <a:p>
            <a:r>
              <a:rPr lang="en-US" sz="2400" dirty="0" err="1" smtClean="0">
                <a:solidFill>
                  <a:srgbClr val="0000FF"/>
                </a:solidFill>
                <a:latin typeface="Times New Roman" panose="02020603050405020304" pitchFamily="18" charset="0"/>
                <a:cs typeface="Times New Roman" panose="02020603050405020304" pitchFamily="18" charset="0"/>
              </a:rPr>
              <a:t>Sortf</a:t>
            </a:r>
            <a:r>
              <a:rPr lang="en-US" sz="2400" dirty="0" smtClean="0">
                <a:solidFill>
                  <a:srgbClr val="0000FF"/>
                </a:solidFill>
                <a:latin typeface="Times New Roman" panose="02020603050405020304" pitchFamily="18" charset="0"/>
                <a:cs typeface="Times New Roman" panose="02020603050405020304" pitchFamily="18" charset="0"/>
              </a:rPr>
              <a:t>=f(:,Index);                    %</a:t>
            </a:r>
            <a:r>
              <a:rPr lang="zh-CN" altLang="en-US" sz="2400" dirty="0" smtClean="0">
                <a:solidFill>
                  <a:srgbClr val="0000FF"/>
                </a:solidFill>
                <a:latin typeface="Times New Roman" panose="02020603050405020304" pitchFamily="18" charset="0"/>
                <a:cs typeface="Times New Roman" panose="02020603050405020304" pitchFamily="18" charset="0"/>
              </a:rPr>
              <a:t>将适应度按升序排列</a:t>
            </a:r>
          </a:p>
          <a:p>
            <a:r>
              <a:rPr lang="en-US" sz="2400" dirty="0" smtClean="0">
                <a:solidFill>
                  <a:srgbClr val="0000FF"/>
                </a:solidFill>
                <a:latin typeface="Times New Roman" panose="02020603050405020304" pitchFamily="18" charset="0"/>
                <a:cs typeface="Times New Roman" panose="02020603050405020304" pitchFamily="18" charset="0"/>
              </a:rPr>
              <a:t>%%%%%%%%%%%%%%%%%%%%%%%%%%%%%%%%%%%%%%%%%%%%%%%%%%%%%%%%%%%%%%%%%</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77</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928662" y="428604"/>
            <a:ext cx="7072362" cy="5909310"/>
          </a:xfrm>
          <a:prstGeom prst="rect">
            <a:avLst/>
          </a:prstGeom>
        </p:spPr>
        <p:txBody>
          <a:bodyPr wrap="square">
            <a:spAutoFit/>
          </a:bodyPr>
          <a:lstStyle/>
          <a:p>
            <a:r>
              <a:rPr lang="en-US"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遗传算法循环</a:t>
            </a:r>
          </a:p>
          <a:p>
            <a:r>
              <a:rPr lang="en-US" dirty="0" smtClean="0">
                <a:solidFill>
                  <a:srgbClr val="0000FF"/>
                </a:solidFill>
                <a:latin typeface="Times New Roman" panose="02020603050405020304" pitchFamily="18" charset="0"/>
                <a:cs typeface="Times New Roman" panose="02020603050405020304" pitchFamily="18" charset="0"/>
              </a:rPr>
              <a:t>for gen=1:G</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采用君主方案进行选择交叉操作</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Emper</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Sortf</a:t>
            </a:r>
            <a:r>
              <a:rPr lang="en-US" dirty="0" smtClean="0">
                <a:solidFill>
                  <a:srgbClr val="0000FF"/>
                </a:solidFill>
                <a:latin typeface="Times New Roman" panose="02020603050405020304" pitchFamily="18" charset="0"/>
                <a:cs typeface="Times New Roman" panose="02020603050405020304" pitchFamily="18" charset="0"/>
              </a:rPr>
              <a:t>(:,1);                      %</a:t>
            </a:r>
            <a:r>
              <a:rPr lang="zh-CN" altLang="en-US" dirty="0" smtClean="0">
                <a:solidFill>
                  <a:srgbClr val="0000FF"/>
                </a:solidFill>
                <a:latin typeface="Times New Roman" panose="02020603050405020304" pitchFamily="18" charset="0"/>
                <a:cs typeface="Times New Roman" panose="02020603050405020304" pitchFamily="18" charset="0"/>
              </a:rPr>
              <a:t>君主染色体（即最好的一个）</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NoPoint</a:t>
            </a:r>
            <a:r>
              <a:rPr lang="en-US" dirty="0" smtClean="0">
                <a:solidFill>
                  <a:srgbClr val="0000FF"/>
                </a:solidFill>
                <a:latin typeface="Times New Roman" panose="02020603050405020304" pitchFamily="18" charset="0"/>
                <a:cs typeface="Times New Roman" panose="02020603050405020304" pitchFamily="18" charset="0"/>
              </a:rPr>
              <a:t>=round(D*Pc);                   %</a:t>
            </a:r>
            <a:r>
              <a:rPr lang="zh-CN" altLang="en-US" dirty="0" smtClean="0">
                <a:solidFill>
                  <a:srgbClr val="0000FF"/>
                </a:solidFill>
                <a:latin typeface="Times New Roman" panose="02020603050405020304" pitchFamily="18" charset="0"/>
                <a:cs typeface="Times New Roman" panose="02020603050405020304" pitchFamily="18" charset="0"/>
              </a:rPr>
              <a:t>每次交叉点的个数</a:t>
            </a:r>
            <a:r>
              <a:rPr lang="en-US" dirty="0" smtClean="0">
                <a:solidFill>
                  <a:srgbClr val="0000FF"/>
                </a:solidFill>
                <a:latin typeface="Times New Roman" panose="02020603050405020304" pitchFamily="18" charset="0"/>
                <a:cs typeface="Times New Roman" panose="02020603050405020304" pitchFamily="18" charset="0"/>
              </a:rPr>
              <a:t>   round</a:t>
            </a:r>
            <a:r>
              <a:rPr lang="zh-CN" altLang="en-US" dirty="0" smtClean="0">
                <a:solidFill>
                  <a:srgbClr val="0000FF"/>
                </a:solidFill>
                <a:latin typeface="Times New Roman" panose="02020603050405020304" pitchFamily="18" charset="0"/>
                <a:cs typeface="Times New Roman" panose="02020603050405020304" pitchFamily="18" charset="0"/>
              </a:rPr>
              <a:t>取整函数</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PoPoint</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randi</a:t>
            </a:r>
            <a:r>
              <a:rPr lang="en-US" dirty="0" smtClean="0">
                <a:solidFill>
                  <a:srgbClr val="0000FF"/>
                </a:solidFill>
                <a:latin typeface="Times New Roman" panose="02020603050405020304" pitchFamily="18" charset="0"/>
                <a:cs typeface="Times New Roman" panose="02020603050405020304" pitchFamily="18" charset="0"/>
              </a:rPr>
              <a:t>([1 D],</a:t>
            </a:r>
            <a:r>
              <a:rPr lang="en-US" dirty="0" err="1" smtClean="0">
                <a:solidFill>
                  <a:srgbClr val="0000FF"/>
                </a:solidFill>
                <a:latin typeface="Times New Roman" panose="02020603050405020304" pitchFamily="18" charset="0"/>
                <a:cs typeface="Times New Roman" panose="02020603050405020304" pitchFamily="18" charset="0"/>
              </a:rPr>
              <a:t>NoPoint,NP</a:t>
            </a:r>
            <a:r>
              <a:rPr lang="en-US" dirty="0" smtClean="0">
                <a:solidFill>
                  <a:srgbClr val="0000FF"/>
                </a:solidFill>
                <a:latin typeface="Times New Roman" panose="02020603050405020304" pitchFamily="18" charset="0"/>
                <a:cs typeface="Times New Roman" panose="02020603050405020304" pitchFamily="18" charset="0"/>
              </a:rPr>
              <a:t>/2);     %</a:t>
            </a:r>
            <a:r>
              <a:rPr lang="zh-CN" altLang="en-US" dirty="0" smtClean="0">
                <a:solidFill>
                  <a:srgbClr val="0000FF"/>
                </a:solidFill>
                <a:latin typeface="Times New Roman" panose="02020603050405020304" pitchFamily="18" charset="0"/>
                <a:cs typeface="Times New Roman" panose="02020603050405020304" pitchFamily="18" charset="0"/>
              </a:rPr>
              <a:t>交叉基因的位置</a:t>
            </a:r>
            <a:r>
              <a:rPr lang="en-US" dirty="0" smtClean="0">
                <a:solidFill>
                  <a:srgbClr val="0000FF"/>
                </a:solidFill>
                <a:latin typeface="Times New Roman" panose="02020603050405020304" pitchFamily="18" charset="0"/>
                <a:cs typeface="Times New Roman" panose="02020603050405020304" pitchFamily="18" charset="0"/>
              </a:rPr>
              <a:t>   1-10 8*50</a:t>
            </a:r>
            <a:r>
              <a:rPr lang="zh-CN" altLang="en-US" dirty="0" smtClean="0">
                <a:solidFill>
                  <a:srgbClr val="0000FF"/>
                </a:solidFill>
                <a:latin typeface="Times New Roman" panose="02020603050405020304" pitchFamily="18" charset="0"/>
                <a:cs typeface="Times New Roman" panose="02020603050405020304" pitchFamily="18" charset="0"/>
              </a:rPr>
              <a:t>矩阵</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Sortf</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%%%50</a:t>
            </a:r>
            <a:r>
              <a:rPr lang="zh-CN" altLang="en-US" dirty="0" smtClean="0">
                <a:solidFill>
                  <a:srgbClr val="0000FF"/>
                </a:solidFill>
                <a:latin typeface="Times New Roman" panose="02020603050405020304" pitchFamily="18" charset="0"/>
                <a:cs typeface="Times New Roman" panose="02020603050405020304" pitchFamily="18" charset="0"/>
              </a:rPr>
              <a:t>个个体交叉</a:t>
            </a:r>
          </a:p>
          <a:p>
            <a:r>
              <a:rPr lang="en-US" dirty="0" smtClean="0">
                <a:solidFill>
                  <a:srgbClr val="0000FF"/>
                </a:solidFill>
                <a:latin typeface="Times New Roman" panose="02020603050405020304" pitchFamily="18" charset="0"/>
                <a:cs typeface="Times New Roman" panose="02020603050405020304" pitchFamily="18" charset="0"/>
              </a:rPr>
              <a:t>    for </a:t>
            </a:r>
            <a:r>
              <a:rPr lang="en-US" dirty="0" err="1" smtClean="0">
                <a:solidFill>
                  <a:srgbClr val="0000FF"/>
                </a:solidFill>
                <a:latin typeface="Times New Roman" panose="02020603050405020304" pitchFamily="18" charset="0"/>
                <a:cs typeface="Times New Roman" panose="02020603050405020304" pitchFamily="18" charset="0"/>
              </a:rPr>
              <a:t>i</a:t>
            </a:r>
            <a:r>
              <a:rPr lang="en-US" dirty="0" smtClean="0">
                <a:solidFill>
                  <a:srgbClr val="0000FF"/>
                </a:solidFill>
                <a:latin typeface="Times New Roman" panose="02020603050405020304" pitchFamily="18" charset="0"/>
                <a:cs typeface="Times New Roman" panose="02020603050405020304" pitchFamily="18" charset="0"/>
              </a:rPr>
              <a:t>=1:NP/2</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(:,2*i-1)=</a:t>
            </a:r>
            <a:r>
              <a:rPr lang="en-US" dirty="0" err="1" smtClean="0">
                <a:solidFill>
                  <a:srgbClr val="0000FF"/>
                </a:solidFill>
                <a:latin typeface="Times New Roman" panose="02020603050405020304" pitchFamily="18" charset="0"/>
                <a:cs typeface="Times New Roman" panose="02020603050405020304" pitchFamily="18" charset="0"/>
              </a:rPr>
              <a:t>Emper</a:t>
            </a:r>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将所有的奇数项换为君主染色体</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(:,2*</a:t>
            </a:r>
            <a:r>
              <a:rPr lang="en-US" dirty="0" err="1" smtClean="0">
                <a:solidFill>
                  <a:srgbClr val="0000FF"/>
                </a:solidFill>
                <a:latin typeface="Times New Roman" panose="02020603050405020304" pitchFamily="18" charset="0"/>
                <a:cs typeface="Times New Roman" panose="02020603050405020304" pitchFamily="18" charset="0"/>
              </a:rPr>
              <a:t>i</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Sortf</a:t>
            </a:r>
            <a:r>
              <a:rPr lang="en-US" dirty="0" smtClean="0">
                <a:solidFill>
                  <a:srgbClr val="0000FF"/>
                </a:solidFill>
                <a:latin typeface="Times New Roman" panose="02020603050405020304" pitchFamily="18" charset="0"/>
                <a:cs typeface="Times New Roman" panose="02020603050405020304" pitchFamily="18" charset="0"/>
              </a:rPr>
              <a:t>(:,2*</a:t>
            </a:r>
            <a:r>
              <a:rPr lang="en-US" dirty="0" err="1" smtClean="0">
                <a:solidFill>
                  <a:srgbClr val="0000FF"/>
                </a:solidFill>
                <a:latin typeface="Times New Roman" panose="02020603050405020304" pitchFamily="18" charset="0"/>
                <a:cs typeface="Times New Roman" panose="02020603050405020304" pitchFamily="18" charset="0"/>
              </a:rPr>
              <a:t>i</a:t>
            </a:r>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偶数项不变</a:t>
            </a:r>
          </a:p>
          <a:p>
            <a:r>
              <a:rPr lang="en-US" dirty="0" smtClean="0">
                <a:solidFill>
                  <a:srgbClr val="0000FF"/>
                </a:solidFill>
                <a:latin typeface="Times New Roman" panose="02020603050405020304" pitchFamily="18" charset="0"/>
                <a:cs typeface="Times New Roman" panose="02020603050405020304" pitchFamily="18" charset="0"/>
              </a:rPr>
              <a:t>        for k=1:NoPoint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PoPoint</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k,i</a:t>
            </a:r>
            <a:r>
              <a:rPr lang="en-US" dirty="0" smtClean="0">
                <a:solidFill>
                  <a:srgbClr val="0000FF"/>
                </a:solidFill>
                <a:latin typeface="Times New Roman" panose="02020603050405020304" pitchFamily="18" charset="0"/>
                <a:cs typeface="Times New Roman" panose="02020603050405020304" pitchFamily="18" charset="0"/>
              </a:rPr>
              <a:t>),2*i-1)=</a:t>
            </a:r>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PoPoint</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k,i</a:t>
            </a:r>
            <a:r>
              <a:rPr lang="en-US" dirty="0" smtClean="0">
                <a:solidFill>
                  <a:srgbClr val="0000FF"/>
                </a:solidFill>
                <a:latin typeface="Times New Roman" panose="02020603050405020304" pitchFamily="18" charset="0"/>
                <a:cs typeface="Times New Roman" panose="02020603050405020304" pitchFamily="18" charset="0"/>
              </a:rPr>
              <a:t>),2*</a:t>
            </a:r>
            <a:r>
              <a:rPr lang="en-US" dirty="0" err="1" smtClean="0">
                <a:solidFill>
                  <a:srgbClr val="0000FF"/>
                </a:solidFill>
                <a:latin typeface="Times New Roman" panose="02020603050405020304" pitchFamily="18" charset="0"/>
                <a:cs typeface="Times New Roman" panose="02020603050405020304" pitchFamily="18" charset="0"/>
              </a:rPr>
              <a:t>i</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nf</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PoPoint</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k,i</a:t>
            </a:r>
            <a:r>
              <a:rPr lang="en-US" dirty="0" smtClean="0">
                <a:solidFill>
                  <a:srgbClr val="0000FF"/>
                </a:solidFill>
                <a:latin typeface="Times New Roman" panose="02020603050405020304" pitchFamily="18" charset="0"/>
                <a:cs typeface="Times New Roman" panose="02020603050405020304" pitchFamily="18" charset="0"/>
              </a:rPr>
              <a:t>),2*</a:t>
            </a:r>
            <a:r>
              <a:rPr lang="en-US" dirty="0" err="1" smtClean="0">
                <a:solidFill>
                  <a:srgbClr val="0000FF"/>
                </a:solidFill>
                <a:latin typeface="Times New Roman" panose="02020603050405020304" pitchFamily="18" charset="0"/>
                <a:cs typeface="Times New Roman" panose="02020603050405020304" pitchFamily="18" charset="0"/>
              </a:rPr>
              <a:t>i</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Emper</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PoPoint</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k,i</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end</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end</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78</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928662" y="1214422"/>
            <a:ext cx="7072362" cy="4893647"/>
          </a:xfrm>
          <a:prstGeom prst="rect">
            <a:avLst/>
          </a:prstGeom>
        </p:spPr>
        <p:txBody>
          <a:bodyPr wrap="square">
            <a:spAutoFit/>
          </a:bodyPr>
          <a:lstStyle/>
          <a:p>
            <a:r>
              <a:rPr lang="en-US" sz="2400" dirty="0" smtClean="0">
                <a:solidFill>
                  <a:srgbClr val="0000FF"/>
                </a:solidFill>
                <a:latin typeface="Times New Roman" panose="02020603050405020304" pitchFamily="18" charset="0"/>
                <a:cs typeface="Times New Roman" panose="02020603050405020304" pitchFamily="18" charset="0"/>
              </a:rPr>
              <a:t>%%%%%%%%%%%%%%%%%%%%%%%%%%%%%%%%%%%%%%%%%%%%%%%%%%%%%%%%%%%%%%%%%</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变异操作</a:t>
            </a:r>
          </a:p>
          <a:p>
            <a:r>
              <a:rPr lang="en-US" sz="2400" dirty="0" smtClean="0">
                <a:solidFill>
                  <a:srgbClr val="0000FF"/>
                </a:solidFill>
                <a:latin typeface="Times New Roman" panose="02020603050405020304" pitchFamily="18" charset="0"/>
                <a:cs typeface="Times New Roman" panose="02020603050405020304" pitchFamily="18" charset="0"/>
              </a:rPr>
              <a:t>    for m=1:NP                             %</a:t>
            </a:r>
            <a:r>
              <a:rPr lang="zh-CN" altLang="en-US" sz="2400" dirty="0" smtClean="0">
                <a:solidFill>
                  <a:srgbClr val="0000FF"/>
                </a:solidFill>
                <a:latin typeface="Times New Roman" panose="02020603050405020304" pitchFamily="18" charset="0"/>
                <a:cs typeface="Times New Roman" panose="02020603050405020304" pitchFamily="18" charset="0"/>
              </a:rPr>
              <a:t>对所有个体进行变异</a:t>
            </a:r>
          </a:p>
          <a:p>
            <a:r>
              <a:rPr lang="en-US" sz="2400" dirty="0" smtClean="0">
                <a:solidFill>
                  <a:srgbClr val="0000FF"/>
                </a:solidFill>
                <a:latin typeface="Times New Roman" panose="02020603050405020304" pitchFamily="18" charset="0"/>
                <a:cs typeface="Times New Roman" panose="02020603050405020304" pitchFamily="18" charset="0"/>
              </a:rPr>
              <a:t>        for n=1:D                          %</a:t>
            </a:r>
            <a:r>
              <a:rPr lang="zh-CN" altLang="en-US" sz="2400" dirty="0" smtClean="0">
                <a:solidFill>
                  <a:srgbClr val="0000FF"/>
                </a:solidFill>
                <a:latin typeface="Times New Roman" panose="02020603050405020304" pitchFamily="18" charset="0"/>
                <a:cs typeface="Times New Roman" panose="02020603050405020304" pitchFamily="18" charset="0"/>
              </a:rPr>
              <a:t>每个基因都可能变异</a:t>
            </a:r>
          </a:p>
          <a:p>
            <a:r>
              <a:rPr lang="en-US" sz="2400" dirty="0" smtClean="0">
                <a:solidFill>
                  <a:srgbClr val="0000FF"/>
                </a:solidFill>
                <a:latin typeface="Times New Roman" panose="02020603050405020304" pitchFamily="18" charset="0"/>
                <a:cs typeface="Times New Roman" panose="02020603050405020304" pitchFamily="18" charset="0"/>
              </a:rPr>
              <a:t>            r=rand(1,1);</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if r&lt;Pm</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nf</a:t>
            </a:r>
            <a:r>
              <a:rPr lang="en-US" sz="2400" dirty="0" smtClean="0">
                <a:solidFill>
                  <a:srgbClr val="0000FF"/>
                </a:solidFill>
                <a:latin typeface="Times New Roman" panose="02020603050405020304" pitchFamily="18" charset="0"/>
                <a:cs typeface="Times New Roman" panose="02020603050405020304" pitchFamily="18" charset="0"/>
              </a:rPr>
              <a:t>(</a:t>
            </a:r>
            <a:r>
              <a:rPr lang="en-US" sz="2400" dirty="0" err="1" smtClean="0">
                <a:solidFill>
                  <a:srgbClr val="0000FF"/>
                </a:solidFill>
                <a:latin typeface="Times New Roman" panose="02020603050405020304" pitchFamily="18" charset="0"/>
                <a:cs typeface="Times New Roman" panose="02020603050405020304" pitchFamily="18" charset="0"/>
              </a:rPr>
              <a:t>n,m</a:t>
            </a:r>
            <a:r>
              <a:rPr lang="en-US" sz="2400" dirty="0" smtClean="0">
                <a:solidFill>
                  <a:srgbClr val="0000FF"/>
                </a:solidFill>
                <a:latin typeface="Times New Roman" panose="02020603050405020304" pitchFamily="18" charset="0"/>
                <a:cs typeface="Times New Roman" panose="02020603050405020304" pitchFamily="18" charset="0"/>
              </a:rPr>
              <a:t>)=rand(1,1)*(Xs-Xx)+Xx; %</a:t>
            </a:r>
            <a:r>
              <a:rPr lang="zh-CN" altLang="en-US" sz="2400" dirty="0" smtClean="0">
                <a:solidFill>
                  <a:srgbClr val="0000FF"/>
                </a:solidFill>
                <a:latin typeface="Times New Roman" panose="02020603050405020304" pitchFamily="18" charset="0"/>
                <a:cs typeface="Times New Roman" panose="02020603050405020304" pitchFamily="18" charset="0"/>
              </a:rPr>
              <a:t>变异操作</a:t>
            </a:r>
          </a:p>
          <a:p>
            <a:r>
              <a:rPr lang="en-US" sz="2400" dirty="0" smtClean="0">
                <a:solidFill>
                  <a:srgbClr val="0000FF"/>
                </a:solidFill>
                <a:latin typeface="Times New Roman" panose="02020603050405020304" pitchFamily="18" charset="0"/>
                <a:cs typeface="Times New Roman" panose="02020603050405020304" pitchFamily="18" charset="0"/>
              </a:rPr>
              <a:t>            end</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end</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end</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79</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1214414" y="1357298"/>
            <a:ext cx="5929354" cy="3416320"/>
          </a:xfrm>
          <a:prstGeom prst="rect">
            <a:avLst/>
          </a:prstGeom>
        </p:spPr>
        <p:txBody>
          <a:bodyPr wrap="square">
            <a:spAutoFit/>
          </a:bodyPr>
          <a:lstStyle/>
          <a:p>
            <a:r>
              <a:rPr lang="en-US" sz="2400" dirty="0" smtClean="0">
                <a:solidFill>
                  <a:srgbClr val="0000FF"/>
                </a:solidFill>
                <a:latin typeface="Times New Roman" panose="02020603050405020304" pitchFamily="18" charset="0"/>
                <a:cs typeface="Times New Roman" panose="02020603050405020304" pitchFamily="18" charset="0"/>
              </a:rPr>
              <a:t>%%%%%%%%%%%%%%%%%%%%%%%%%%%%%%%%%%%%%%%%%%%%%%%%%%%%%%%%%%%%%%%%%</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a:t>
            </a:r>
            <a:r>
              <a:rPr lang="zh-CN" altLang="en-US" sz="2400" dirty="0" smtClean="0">
                <a:solidFill>
                  <a:srgbClr val="0000FF"/>
                </a:solidFill>
                <a:latin typeface="Times New Roman" panose="02020603050405020304" pitchFamily="18" charset="0"/>
                <a:cs typeface="Times New Roman" panose="02020603050405020304" pitchFamily="18" charset="0"/>
              </a:rPr>
              <a:t>子种群按适应度升序排列</a:t>
            </a:r>
          </a:p>
          <a:p>
            <a:r>
              <a:rPr lang="en-US" sz="2400" dirty="0" smtClean="0">
                <a:solidFill>
                  <a:srgbClr val="0000FF"/>
                </a:solidFill>
                <a:latin typeface="Times New Roman" panose="02020603050405020304" pitchFamily="18" charset="0"/>
                <a:cs typeface="Times New Roman" panose="02020603050405020304" pitchFamily="18" charset="0"/>
              </a:rPr>
              <a:t>    for </a:t>
            </a:r>
            <a:r>
              <a:rPr lang="en-US" sz="2400" dirty="0" err="1" smtClean="0">
                <a:solidFill>
                  <a:srgbClr val="0000FF"/>
                </a:solidFill>
                <a:latin typeface="Times New Roman" panose="02020603050405020304" pitchFamily="18" charset="0"/>
                <a:cs typeface="Times New Roman" panose="02020603050405020304" pitchFamily="18" charset="0"/>
              </a:rPr>
              <a:t>np</a:t>
            </a:r>
            <a:r>
              <a:rPr lang="en-US" sz="2400" dirty="0" smtClean="0">
                <a:solidFill>
                  <a:srgbClr val="0000FF"/>
                </a:solidFill>
                <a:latin typeface="Times New Roman" panose="02020603050405020304" pitchFamily="18" charset="0"/>
                <a:cs typeface="Times New Roman" panose="02020603050405020304" pitchFamily="18" charset="0"/>
              </a:rPr>
              <a:t>=1:NP</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NMSLL(</a:t>
            </a:r>
            <a:r>
              <a:rPr lang="en-US" sz="2400" dirty="0" err="1" smtClean="0">
                <a:solidFill>
                  <a:srgbClr val="0000FF"/>
                </a:solidFill>
                <a:latin typeface="Times New Roman" panose="02020603050405020304" pitchFamily="18" charset="0"/>
                <a:cs typeface="Times New Roman" panose="02020603050405020304" pitchFamily="18" charset="0"/>
              </a:rPr>
              <a:t>np</a:t>
            </a:r>
            <a:r>
              <a:rPr lang="en-US" sz="2400" dirty="0" smtClean="0">
                <a:solidFill>
                  <a:srgbClr val="0000FF"/>
                </a:solidFill>
                <a:latin typeface="Times New Roman" panose="02020603050405020304" pitchFamily="18" charset="0"/>
                <a:cs typeface="Times New Roman" panose="02020603050405020304" pitchFamily="18" charset="0"/>
              </a:rPr>
              <a:t>)=func2(</a:t>
            </a:r>
            <a:r>
              <a:rPr lang="en-US" sz="2400" dirty="0" err="1" smtClean="0">
                <a:solidFill>
                  <a:srgbClr val="0000FF"/>
                </a:solidFill>
                <a:latin typeface="Times New Roman" panose="02020603050405020304" pitchFamily="18" charset="0"/>
                <a:cs typeface="Times New Roman" panose="02020603050405020304" pitchFamily="18" charset="0"/>
              </a:rPr>
              <a:t>nf</a:t>
            </a:r>
            <a:r>
              <a:rPr lang="en-US" sz="2400" dirty="0" smtClean="0">
                <a:solidFill>
                  <a:srgbClr val="0000FF"/>
                </a:solidFill>
                <a:latin typeface="Times New Roman" panose="02020603050405020304" pitchFamily="18" charset="0"/>
                <a:cs typeface="Times New Roman" panose="02020603050405020304" pitchFamily="18" charset="0"/>
              </a:rPr>
              <a:t>(:,</a:t>
            </a:r>
            <a:r>
              <a:rPr lang="en-US" sz="2400" dirty="0" err="1" smtClean="0">
                <a:solidFill>
                  <a:srgbClr val="0000FF"/>
                </a:solidFill>
                <a:latin typeface="Times New Roman" panose="02020603050405020304" pitchFamily="18" charset="0"/>
                <a:cs typeface="Times New Roman" panose="02020603050405020304" pitchFamily="18" charset="0"/>
              </a:rPr>
              <a:t>np</a:t>
            </a:r>
            <a:r>
              <a:rPr lang="en-US" sz="2400" dirty="0" smtClean="0">
                <a:solidFill>
                  <a:srgbClr val="0000FF"/>
                </a:solidFill>
                <a:latin typeface="Times New Roman" panose="02020603050405020304" pitchFamily="18" charset="0"/>
                <a:cs typeface="Times New Roman" panose="02020603050405020304" pitchFamily="18" charset="0"/>
              </a:rPr>
              <a:t>));</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end</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NSortMSLL,Index</a:t>
            </a:r>
            <a:r>
              <a:rPr lang="en-US" sz="2400" dirty="0" smtClean="0">
                <a:solidFill>
                  <a:srgbClr val="0000FF"/>
                </a:solidFill>
                <a:latin typeface="Times New Roman" panose="02020603050405020304" pitchFamily="18" charset="0"/>
                <a:cs typeface="Times New Roman" panose="02020603050405020304" pitchFamily="18" charset="0"/>
              </a:rPr>
              <a:t>]=sort(NMSLL);</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NSortf</a:t>
            </a:r>
            <a:r>
              <a:rPr lang="en-US" sz="2400" dirty="0" smtClean="0">
                <a:solidFill>
                  <a:srgbClr val="0000FF"/>
                </a:solidFill>
                <a:latin typeface="Times New Roman" panose="02020603050405020304" pitchFamily="18" charset="0"/>
                <a:cs typeface="Times New Roman" panose="02020603050405020304" pitchFamily="18" charset="0"/>
              </a:rPr>
              <a:t>=</a:t>
            </a:r>
            <a:r>
              <a:rPr lang="en-US" sz="2400" dirty="0" err="1" smtClean="0">
                <a:solidFill>
                  <a:srgbClr val="0000FF"/>
                </a:solidFill>
                <a:latin typeface="Times New Roman" panose="02020603050405020304" pitchFamily="18" charset="0"/>
                <a:cs typeface="Times New Roman" panose="02020603050405020304" pitchFamily="18" charset="0"/>
              </a:rPr>
              <a:t>nf</a:t>
            </a:r>
            <a:r>
              <a:rPr lang="en-US" sz="2400" dirty="0" smtClean="0">
                <a:solidFill>
                  <a:srgbClr val="0000FF"/>
                </a:solidFill>
                <a:latin typeface="Times New Roman" panose="02020603050405020304" pitchFamily="18" charset="0"/>
                <a:cs typeface="Times New Roman" panose="02020603050405020304" pitchFamily="18" charset="0"/>
              </a:rPr>
              <a:t>(:,Index);</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8</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2.1.3 </a:t>
            </a:r>
            <a:r>
              <a:rPr lang="zh-CN" altLang="en-US" sz="2400" b="1" dirty="0" smtClean="0">
                <a:solidFill>
                  <a:srgbClr val="1A0780"/>
                </a:solidFill>
                <a:latin typeface="华文楷体" panose="02010600040101010101" pitchFamily="2" charset="-122"/>
                <a:ea typeface="华文楷体" panose="02010600040101010101" pitchFamily="2" charset="-122"/>
              </a:rPr>
              <a:t>遗传算法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9" name="Rectangle 4"/>
          <p:cNvSpPr>
            <a:spLocks noChangeArrowheads="1"/>
          </p:cNvSpPr>
          <p:nvPr/>
        </p:nvSpPr>
        <p:spPr bwMode="auto">
          <a:xfrm>
            <a:off x="285720" y="1813634"/>
            <a:ext cx="8572560" cy="3637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0" indent="0" eaLnBrk="1" hangingPunct="1">
              <a:lnSpc>
                <a:spcPct val="120000"/>
              </a:lnSpc>
              <a:spcBef>
                <a:spcPct val="40000"/>
              </a:spcBef>
              <a:buClr>
                <a:schemeClr val="hlink"/>
              </a:buClr>
              <a:buSzTx/>
              <a:buNone/>
            </a:pPr>
            <a:r>
              <a:rPr lang="zh-CN" altLang="en-US" sz="3200" b="1" dirty="0" smtClean="0">
                <a:solidFill>
                  <a:srgbClr val="0000FF"/>
                </a:solidFill>
                <a:latin typeface="+mn-ea"/>
                <a:ea typeface="+mn-ea"/>
              </a:rPr>
              <a:t>遗传</a:t>
            </a:r>
            <a:r>
              <a:rPr lang="zh-CN" altLang="en-US" sz="3200" b="1" dirty="0">
                <a:solidFill>
                  <a:srgbClr val="0000FF"/>
                </a:solidFill>
                <a:latin typeface="+mn-ea"/>
                <a:ea typeface="+mn-ea"/>
              </a:rPr>
              <a:t>算法（</a:t>
            </a:r>
            <a:r>
              <a:rPr lang="en-US" altLang="zh-CN" sz="3200" b="1" dirty="0">
                <a:solidFill>
                  <a:srgbClr val="0000FF"/>
                </a:solidFill>
                <a:latin typeface="+mn-ea"/>
                <a:ea typeface="+mn-ea"/>
              </a:rPr>
              <a:t>Genetic Algorithm</a:t>
            </a:r>
            <a:r>
              <a:rPr lang="zh-CN" altLang="en-US" sz="3200" b="1" dirty="0">
                <a:solidFill>
                  <a:srgbClr val="0000FF"/>
                </a:solidFill>
                <a:latin typeface="+mn-ea"/>
                <a:ea typeface="+mn-ea"/>
              </a:rPr>
              <a:t>，简称 </a:t>
            </a:r>
            <a:r>
              <a:rPr lang="en-US" altLang="zh-CN" sz="3200" b="1" dirty="0">
                <a:solidFill>
                  <a:srgbClr val="0000FF"/>
                </a:solidFill>
                <a:latin typeface="+mn-ea"/>
                <a:ea typeface="+mn-ea"/>
              </a:rPr>
              <a:t>GA</a:t>
            </a:r>
            <a:r>
              <a:rPr lang="zh-CN" altLang="en-US" sz="3200" b="1" dirty="0" smtClean="0">
                <a:solidFill>
                  <a:srgbClr val="0000FF"/>
                </a:solidFill>
                <a:latin typeface="+mn-ea"/>
                <a:ea typeface="+mn-ea"/>
              </a:rPr>
              <a:t>）：</a:t>
            </a:r>
            <a:endParaRPr lang="en-US" altLang="zh-CN" sz="3200" b="1" dirty="0" smtClean="0">
              <a:solidFill>
                <a:srgbClr val="0000FF"/>
              </a:solidFill>
              <a:latin typeface="+mn-ea"/>
              <a:ea typeface="+mn-ea"/>
            </a:endParaRPr>
          </a:p>
          <a:p>
            <a:pPr marL="0" indent="0" eaLnBrk="1" hangingPunct="1">
              <a:lnSpc>
                <a:spcPct val="120000"/>
              </a:lnSpc>
              <a:spcBef>
                <a:spcPct val="40000"/>
              </a:spcBef>
              <a:buClr>
                <a:schemeClr val="hlink"/>
              </a:buClr>
              <a:buSzTx/>
              <a:buNone/>
            </a:pPr>
            <a:r>
              <a:rPr lang="zh-CN" altLang="en-US" sz="3200" dirty="0" smtClean="0">
                <a:latin typeface="+mn-ea"/>
                <a:ea typeface="+mn-ea"/>
              </a:rPr>
              <a:t>        </a:t>
            </a:r>
            <a:r>
              <a:rPr lang="zh-CN" altLang="en-US" sz="3200" dirty="0" smtClean="0">
                <a:solidFill>
                  <a:srgbClr val="FF0000"/>
                </a:solidFill>
                <a:latin typeface="+mn-ea"/>
                <a:ea typeface="+mn-ea"/>
              </a:rPr>
              <a:t>模拟</a:t>
            </a:r>
            <a:r>
              <a:rPr lang="zh-CN" altLang="en-US" sz="3200" u="sng" dirty="0">
                <a:solidFill>
                  <a:srgbClr val="FF0000"/>
                </a:solidFill>
                <a:latin typeface="+mn-ea"/>
                <a:ea typeface="+mn-ea"/>
              </a:rPr>
              <a:t>达尔文</a:t>
            </a:r>
            <a:r>
              <a:rPr lang="zh-CN" altLang="en-US" sz="3200" dirty="0">
                <a:solidFill>
                  <a:srgbClr val="FF0000"/>
                </a:solidFill>
                <a:latin typeface="+mn-ea"/>
                <a:ea typeface="+mn-ea"/>
              </a:rPr>
              <a:t>的遗传选择和自然淘汰的生物进化过程</a:t>
            </a:r>
            <a:r>
              <a:rPr lang="zh-CN" altLang="en-US" sz="3200" dirty="0" smtClean="0">
                <a:solidFill>
                  <a:srgbClr val="FF0000"/>
                </a:solidFill>
                <a:latin typeface="+mn-ea"/>
                <a:ea typeface="+mn-ea"/>
              </a:rPr>
              <a:t>以及</a:t>
            </a:r>
            <a:r>
              <a:rPr lang="zh-CN" altLang="en-US" sz="3200" u="sng" dirty="0" smtClean="0">
                <a:solidFill>
                  <a:srgbClr val="FF0000"/>
                </a:solidFill>
                <a:latin typeface="+mn-ea"/>
                <a:ea typeface="+mn-ea"/>
              </a:rPr>
              <a:t>孟德尔</a:t>
            </a:r>
            <a:r>
              <a:rPr lang="zh-CN" altLang="en-US" sz="3200" dirty="0" smtClean="0">
                <a:solidFill>
                  <a:srgbClr val="FF0000"/>
                </a:solidFill>
                <a:latin typeface="+mn-ea"/>
                <a:ea typeface="+mn-ea"/>
              </a:rPr>
              <a:t>遗传学</a:t>
            </a:r>
            <a:r>
              <a:rPr lang="zh-CN" altLang="en-US" sz="3200" dirty="0">
                <a:solidFill>
                  <a:srgbClr val="FF0000"/>
                </a:solidFill>
                <a:latin typeface="+mn-ea"/>
                <a:ea typeface="+mn-ea"/>
              </a:rPr>
              <a:t>的计算机</a:t>
            </a:r>
            <a:r>
              <a:rPr lang="zh-CN" altLang="en-US" sz="3200" dirty="0" smtClean="0">
                <a:solidFill>
                  <a:srgbClr val="FF0000"/>
                </a:solidFill>
                <a:latin typeface="+mn-ea"/>
                <a:ea typeface="+mn-ea"/>
              </a:rPr>
              <a:t>算法。</a:t>
            </a:r>
            <a:endParaRPr lang="en-US" altLang="zh-CN" sz="3200" dirty="0" smtClean="0">
              <a:solidFill>
                <a:srgbClr val="FF0000"/>
              </a:solidFill>
              <a:latin typeface="+mn-ea"/>
              <a:ea typeface="+mn-ea"/>
            </a:endParaRPr>
          </a:p>
          <a:p>
            <a:pPr marL="0" indent="0" eaLnBrk="1" hangingPunct="1">
              <a:lnSpc>
                <a:spcPct val="120000"/>
              </a:lnSpc>
              <a:spcBef>
                <a:spcPct val="40000"/>
              </a:spcBef>
              <a:buClr>
                <a:schemeClr val="hlink"/>
              </a:buClr>
              <a:buSzTx/>
              <a:buNone/>
            </a:pPr>
            <a:endParaRPr lang="en-US" altLang="zh-CN" sz="3200" dirty="0" smtClean="0">
              <a:latin typeface="+mn-ea"/>
              <a:ea typeface="+mn-ea"/>
            </a:endParaRPr>
          </a:p>
          <a:p>
            <a:pPr marL="0" indent="0" eaLnBrk="1" hangingPunct="1">
              <a:lnSpc>
                <a:spcPct val="120000"/>
              </a:lnSpc>
              <a:spcBef>
                <a:spcPct val="40000"/>
              </a:spcBef>
              <a:buClr>
                <a:schemeClr val="hlink"/>
              </a:buClr>
              <a:buSzTx/>
              <a:buNone/>
            </a:pPr>
            <a:r>
              <a:rPr lang="zh-CN" altLang="en-US" sz="3200" b="1" dirty="0" smtClean="0">
                <a:solidFill>
                  <a:srgbClr val="9954CC"/>
                </a:solidFill>
                <a:latin typeface="+mn-ea"/>
                <a:ea typeface="+mn-ea"/>
              </a:rPr>
              <a:t>由</a:t>
            </a:r>
            <a:r>
              <a:rPr lang="zh-CN" altLang="en-US" sz="3200" b="1" dirty="0">
                <a:solidFill>
                  <a:srgbClr val="9954CC"/>
                </a:solidFill>
                <a:latin typeface="+mn-ea"/>
                <a:ea typeface="+mn-ea"/>
              </a:rPr>
              <a:t>美国 </a:t>
            </a:r>
            <a:r>
              <a:rPr lang="en-US" altLang="zh-CN" sz="3200" b="1" dirty="0">
                <a:solidFill>
                  <a:srgbClr val="9954CC"/>
                </a:solidFill>
                <a:latin typeface="+mn-ea"/>
                <a:ea typeface="+mn-ea"/>
              </a:rPr>
              <a:t>Holland </a:t>
            </a:r>
            <a:r>
              <a:rPr lang="zh-CN" altLang="en-US" sz="3200" b="1" dirty="0">
                <a:solidFill>
                  <a:srgbClr val="9954CC"/>
                </a:solidFill>
                <a:latin typeface="+mn-ea"/>
                <a:ea typeface="+mn-ea"/>
              </a:rPr>
              <a:t>教授</a:t>
            </a:r>
            <a:r>
              <a:rPr lang="en-US" altLang="zh-CN" sz="3200" b="1" dirty="0">
                <a:solidFill>
                  <a:srgbClr val="9954CC"/>
                </a:solidFill>
                <a:latin typeface="+mn-ea"/>
                <a:ea typeface="+mn-ea"/>
              </a:rPr>
              <a:t>1975</a:t>
            </a:r>
            <a:r>
              <a:rPr lang="zh-CN" altLang="en-US" sz="3200" b="1" dirty="0">
                <a:solidFill>
                  <a:srgbClr val="9954CC"/>
                </a:solidFill>
                <a:latin typeface="+mn-ea"/>
                <a:ea typeface="+mn-ea"/>
              </a:rPr>
              <a:t>年</a:t>
            </a:r>
            <a:r>
              <a:rPr lang="zh-CN" altLang="en-US" sz="3200" b="1" dirty="0" smtClean="0">
                <a:solidFill>
                  <a:srgbClr val="9954CC"/>
                </a:solidFill>
                <a:latin typeface="+mn-ea"/>
                <a:ea typeface="+mn-ea"/>
              </a:rPr>
              <a:t>提出（</a:t>
            </a:r>
            <a:r>
              <a:rPr lang="en-US" altLang="zh-CN" sz="3200" b="1" dirty="0" smtClean="0">
                <a:solidFill>
                  <a:srgbClr val="9954CC"/>
                </a:solidFill>
                <a:latin typeface="+mn-ea"/>
                <a:ea typeface="+mn-ea"/>
              </a:rPr>
              <a:t>GA</a:t>
            </a:r>
            <a:r>
              <a:rPr lang="zh-CN" altLang="en-US" sz="3200" b="1" dirty="0" smtClean="0">
                <a:solidFill>
                  <a:srgbClr val="9954CC"/>
                </a:solidFill>
                <a:latin typeface="+mn-ea"/>
                <a:ea typeface="+mn-ea"/>
              </a:rPr>
              <a:t>鼻祖）。</a:t>
            </a:r>
            <a:endParaRPr lang="zh-CN" altLang="en-US" sz="3200" b="1" dirty="0">
              <a:solidFill>
                <a:srgbClr val="9954CC"/>
              </a:solidFill>
              <a:latin typeface="+mn-ea"/>
              <a:ea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80</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500034" y="500042"/>
            <a:ext cx="8429684" cy="5632311"/>
          </a:xfrm>
          <a:prstGeom prst="rect">
            <a:avLst/>
          </a:prstGeom>
        </p:spPr>
        <p:txBody>
          <a:bodyPr wrap="square">
            <a:spAutoFit/>
          </a:bodyPr>
          <a:lstStyle/>
          <a:p>
            <a:r>
              <a:rPr lang="en-US" dirty="0" smtClean="0">
                <a:solidFill>
                  <a:srgbClr val="0000FF"/>
                </a:solidFill>
                <a:latin typeface="Times New Roman" panose="02020603050405020304" pitchFamily="18" charset="0"/>
                <a:cs typeface="Times New Roman" panose="02020603050405020304" pitchFamily="18" charset="0"/>
              </a:rPr>
              <a:t> %%%%%%%%%%%%%%%%%%%%%%%%%%%%%%%%%%%%%%%%%%%%%%%%%%%%%%%%%%%%%%%%%</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产生新种群</a:t>
            </a:r>
          </a:p>
          <a:p>
            <a:r>
              <a:rPr lang="en-US" dirty="0" smtClean="0">
                <a:solidFill>
                  <a:srgbClr val="0000FF"/>
                </a:solidFill>
                <a:latin typeface="Times New Roman" panose="02020603050405020304" pitchFamily="18" charset="0"/>
                <a:cs typeface="Times New Roman" panose="02020603050405020304" pitchFamily="18" charset="0"/>
              </a:rPr>
              <a:t>    f1=[</a:t>
            </a:r>
            <a:r>
              <a:rPr lang="en-US" dirty="0" err="1" smtClean="0">
                <a:solidFill>
                  <a:srgbClr val="0000FF"/>
                </a:solidFill>
                <a:latin typeface="Times New Roman" panose="02020603050405020304" pitchFamily="18" charset="0"/>
                <a:cs typeface="Times New Roman" panose="02020603050405020304" pitchFamily="18" charset="0"/>
              </a:rPr>
              <a:t>Sortf,NSortf</a:t>
            </a:r>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子代和父代合并</a:t>
            </a:r>
          </a:p>
          <a:p>
            <a:r>
              <a:rPr lang="en-US" dirty="0" smtClean="0">
                <a:solidFill>
                  <a:srgbClr val="0000FF"/>
                </a:solidFill>
                <a:latin typeface="Times New Roman" panose="02020603050405020304" pitchFamily="18" charset="0"/>
                <a:cs typeface="Times New Roman" panose="02020603050405020304" pitchFamily="18" charset="0"/>
              </a:rPr>
              <a:t>    MSLL1=[</a:t>
            </a:r>
            <a:r>
              <a:rPr lang="en-US" dirty="0" err="1" smtClean="0">
                <a:solidFill>
                  <a:srgbClr val="0000FF"/>
                </a:solidFill>
                <a:latin typeface="Times New Roman" panose="02020603050405020304" pitchFamily="18" charset="0"/>
                <a:cs typeface="Times New Roman" panose="02020603050405020304" pitchFamily="18" charset="0"/>
              </a:rPr>
              <a:t>SortMSLL,NSortMSLL</a:t>
            </a:r>
            <a:r>
              <a:rPr lang="en-US" dirty="0" smtClean="0">
                <a:solidFill>
                  <a:srgbClr val="0000FF"/>
                </a:solidFill>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cs typeface="Times New Roman" panose="02020603050405020304" pitchFamily="18" charset="0"/>
              </a:rPr>
              <a:t>子代和父代的适应度值合并</a:t>
            </a:r>
          </a:p>
          <a:p>
            <a:r>
              <a:rPr lang="en-US" dirty="0" smtClean="0">
                <a:solidFill>
                  <a:srgbClr val="0000FF"/>
                </a:solidFill>
                <a:latin typeface="Times New Roman" panose="02020603050405020304" pitchFamily="18" charset="0"/>
                <a:cs typeface="Times New Roman" panose="02020603050405020304" pitchFamily="18" charset="0"/>
              </a:rPr>
              <a:t>    [SortMSLL1,Index]=sort(MSLL1);    %</a:t>
            </a:r>
            <a:r>
              <a:rPr lang="zh-CN" altLang="en-US" dirty="0" smtClean="0">
                <a:solidFill>
                  <a:srgbClr val="0000FF"/>
                </a:solidFill>
                <a:latin typeface="Times New Roman" panose="02020603050405020304" pitchFamily="18" charset="0"/>
                <a:cs typeface="Times New Roman" panose="02020603050405020304" pitchFamily="18" charset="0"/>
              </a:rPr>
              <a:t>适应度按升序排列</a:t>
            </a:r>
          </a:p>
          <a:p>
            <a:r>
              <a:rPr lang="en-US" dirty="0" smtClean="0">
                <a:solidFill>
                  <a:srgbClr val="0000FF"/>
                </a:solidFill>
                <a:latin typeface="Times New Roman" panose="02020603050405020304" pitchFamily="18" charset="0"/>
                <a:cs typeface="Times New Roman" panose="02020603050405020304" pitchFamily="18" charset="0"/>
              </a:rPr>
              <a:t>    Sortf1=f1(:,Index);               %</a:t>
            </a:r>
            <a:r>
              <a:rPr lang="zh-CN" altLang="en-US" dirty="0" smtClean="0">
                <a:solidFill>
                  <a:srgbClr val="0000FF"/>
                </a:solidFill>
                <a:latin typeface="Times New Roman" panose="02020603050405020304" pitchFamily="18" charset="0"/>
                <a:cs typeface="Times New Roman" panose="02020603050405020304" pitchFamily="18" charset="0"/>
              </a:rPr>
              <a:t>按适应度排列个体</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SortMSLL</a:t>
            </a:r>
            <a:r>
              <a:rPr lang="en-US" dirty="0" smtClean="0">
                <a:solidFill>
                  <a:srgbClr val="0000FF"/>
                </a:solidFill>
                <a:latin typeface="Times New Roman" panose="02020603050405020304" pitchFamily="18" charset="0"/>
                <a:cs typeface="Times New Roman" panose="02020603050405020304" pitchFamily="18" charset="0"/>
              </a:rPr>
              <a:t>=SortMSLL1(1:NP);         %</a:t>
            </a:r>
            <a:r>
              <a:rPr lang="zh-CN" altLang="en-US" dirty="0" smtClean="0">
                <a:solidFill>
                  <a:srgbClr val="0000FF"/>
                </a:solidFill>
                <a:latin typeface="Times New Roman" panose="02020603050405020304" pitchFamily="18" charset="0"/>
                <a:cs typeface="Times New Roman" panose="02020603050405020304" pitchFamily="18" charset="0"/>
              </a:rPr>
              <a:t>取前</a:t>
            </a:r>
            <a:r>
              <a:rPr lang="en-US" dirty="0" smtClean="0">
                <a:solidFill>
                  <a:srgbClr val="0000FF"/>
                </a:solidFill>
                <a:latin typeface="Times New Roman" panose="02020603050405020304" pitchFamily="18" charset="0"/>
                <a:cs typeface="Times New Roman" panose="02020603050405020304" pitchFamily="18" charset="0"/>
              </a:rPr>
              <a:t>NP</a:t>
            </a:r>
            <a:r>
              <a:rPr lang="zh-CN" altLang="en-US" dirty="0" smtClean="0">
                <a:solidFill>
                  <a:srgbClr val="0000FF"/>
                </a:solidFill>
                <a:latin typeface="Times New Roman" panose="02020603050405020304" pitchFamily="18" charset="0"/>
                <a:cs typeface="Times New Roman" panose="02020603050405020304" pitchFamily="18" charset="0"/>
              </a:rPr>
              <a:t>个适应度值（这个地方有子代变为父代了）</a:t>
            </a:r>
          </a:p>
          <a:p>
            <a:r>
              <a:rPr lang="en-US" dirty="0" smtClean="0">
                <a:solidFill>
                  <a:srgbClr val="0000FF"/>
                </a:solidFill>
                <a:latin typeface="Times New Roman" panose="02020603050405020304" pitchFamily="18" charset="0"/>
                <a:cs typeface="Times New Roman" panose="02020603050405020304" pitchFamily="18" charset="0"/>
              </a:rPr>
              <a:t>    </a:t>
            </a:r>
            <a:r>
              <a:rPr lang="en-US" dirty="0" err="1" smtClean="0">
                <a:solidFill>
                  <a:srgbClr val="0000FF"/>
                </a:solidFill>
                <a:latin typeface="Times New Roman" panose="02020603050405020304" pitchFamily="18" charset="0"/>
                <a:cs typeface="Times New Roman" panose="02020603050405020304" pitchFamily="18" charset="0"/>
              </a:rPr>
              <a:t>Sortf</a:t>
            </a:r>
            <a:r>
              <a:rPr lang="en-US" dirty="0" smtClean="0">
                <a:solidFill>
                  <a:srgbClr val="0000FF"/>
                </a:solidFill>
                <a:latin typeface="Times New Roman" panose="02020603050405020304" pitchFamily="18" charset="0"/>
                <a:cs typeface="Times New Roman" panose="02020603050405020304" pitchFamily="18" charset="0"/>
              </a:rPr>
              <a:t>=Sortf1(:,1:NP);             %</a:t>
            </a:r>
            <a:r>
              <a:rPr lang="zh-CN" altLang="en-US" dirty="0" smtClean="0">
                <a:solidFill>
                  <a:srgbClr val="0000FF"/>
                </a:solidFill>
                <a:latin typeface="Times New Roman" panose="02020603050405020304" pitchFamily="18" charset="0"/>
                <a:cs typeface="Times New Roman" panose="02020603050405020304" pitchFamily="18" charset="0"/>
              </a:rPr>
              <a:t>取前</a:t>
            </a:r>
            <a:r>
              <a:rPr lang="en-US" dirty="0" smtClean="0">
                <a:solidFill>
                  <a:srgbClr val="0000FF"/>
                </a:solidFill>
                <a:latin typeface="Times New Roman" panose="02020603050405020304" pitchFamily="18" charset="0"/>
                <a:cs typeface="Times New Roman" panose="02020603050405020304" pitchFamily="18" charset="0"/>
              </a:rPr>
              <a:t>NP</a:t>
            </a:r>
            <a:r>
              <a:rPr lang="zh-CN" altLang="en-US" dirty="0" smtClean="0">
                <a:solidFill>
                  <a:srgbClr val="0000FF"/>
                </a:solidFill>
                <a:latin typeface="Times New Roman" panose="02020603050405020304" pitchFamily="18" charset="0"/>
                <a:cs typeface="Times New Roman" panose="02020603050405020304" pitchFamily="18" charset="0"/>
              </a:rPr>
              <a:t>个个体</a:t>
            </a:r>
          </a:p>
          <a:p>
            <a:r>
              <a:rPr lang="en-US" dirty="0" smtClean="0">
                <a:solidFill>
                  <a:srgbClr val="0000FF"/>
                </a:solidFill>
                <a:latin typeface="Times New Roman" panose="02020603050405020304" pitchFamily="18" charset="0"/>
                <a:cs typeface="Times New Roman" panose="02020603050405020304" pitchFamily="18" charset="0"/>
              </a:rPr>
              <a:t>    trace(gen)=</a:t>
            </a:r>
            <a:r>
              <a:rPr lang="en-US" dirty="0" err="1" smtClean="0">
                <a:solidFill>
                  <a:srgbClr val="0000FF"/>
                </a:solidFill>
                <a:latin typeface="Times New Roman" panose="02020603050405020304" pitchFamily="18" charset="0"/>
                <a:cs typeface="Times New Roman" panose="02020603050405020304" pitchFamily="18" charset="0"/>
              </a:rPr>
              <a:t>SortMSLL</a:t>
            </a:r>
            <a:r>
              <a:rPr lang="en-US" dirty="0" smtClean="0">
                <a:solidFill>
                  <a:srgbClr val="0000FF"/>
                </a:solidFill>
                <a:latin typeface="Times New Roman" panose="02020603050405020304" pitchFamily="18" charset="0"/>
                <a:cs typeface="Times New Roman" panose="02020603050405020304" pitchFamily="18" charset="0"/>
              </a:rPr>
              <a:t>(1);           %</a:t>
            </a:r>
            <a:r>
              <a:rPr lang="zh-CN" altLang="en-US" dirty="0" smtClean="0">
                <a:solidFill>
                  <a:srgbClr val="0000FF"/>
                </a:solidFill>
                <a:latin typeface="Times New Roman" panose="02020603050405020304" pitchFamily="18" charset="0"/>
                <a:cs typeface="Times New Roman" panose="02020603050405020304" pitchFamily="18" charset="0"/>
              </a:rPr>
              <a:t>历代最优适应度值</a:t>
            </a:r>
          </a:p>
          <a:p>
            <a:r>
              <a:rPr lang="en-US" dirty="0" smtClean="0">
                <a:solidFill>
                  <a:srgbClr val="0000FF"/>
                </a:solidFill>
                <a:latin typeface="Times New Roman" panose="02020603050405020304" pitchFamily="18" charset="0"/>
                <a:cs typeface="Times New Roman" panose="02020603050405020304" pitchFamily="18" charset="0"/>
              </a:rPr>
              <a:t>end</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err="1" smtClean="0">
                <a:solidFill>
                  <a:srgbClr val="0000FF"/>
                </a:solidFill>
                <a:latin typeface="Times New Roman" panose="02020603050405020304" pitchFamily="18" charset="0"/>
                <a:cs typeface="Times New Roman" panose="02020603050405020304" pitchFamily="18" charset="0"/>
              </a:rPr>
              <a:t>Bestf</a:t>
            </a:r>
            <a:r>
              <a:rPr lang="en-US" dirty="0" smtClean="0">
                <a:solidFill>
                  <a:srgbClr val="0000FF"/>
                </a:solidFill>
                <a:latin typeface="Times New Roman" panose="02020603050405020304" pitchFamily="18" charset="0"/>
                <a:cs typeface="Times New Roman" panose="02020603050405020304" pitchFamily="18" charset="0"/>
              </a:rPr>
              <a:t>=</a:t>
            </a:r>
            <a:r>
              <a:rPr lang="en-US" dirty="0" err="1" smtClean="0">
                <a:solidFill>
                  <a:srgbClr val="0000FF"/>
                </a:solidFill>
                <a:latin typeface="Times New Roman" panose="02020603050405020304" pitchFamily="18" charset="0"/>
                <a:cs typeface="Times New Roman" panose="02020603050405020304" pitchFamily="18" charset="0"/>
              </a:rPr>
              <a:t>Sortf</a:t>
            </a:r>
            <a:r>
              <a:rPr lang="en-US" dirty="0" smtClean="0">
                <a:solidFill>
                  <a:srgbClr val="0000FF"/>
                </a:solidFill>
                <a:latin typeface="Times New Roman" panose="02020603050405020304" pitchFamily="18" charset="0"/>
                <a:cs typeface="Times New Roman" panose="02020603050405020304" pitchFamily="18" charset="0"/>
              </a:rPr>
              <a:t>(:,1)                      %</a:t>
            </a:r>
            <a:r>
              <a:rPr lang="zh-CN" altLang="en-US" dirty="0" smtClean="0">
                <a:solidFill>
                  <a:srgbClr val="0000FF"/>
                </a:solidFill>
                <a:latin typeface="Times New Roman" panose="02020603050405020304" pitchFamily="18" charset="0"/>
                <a:cs typeface="Times New Roman" panose="02020603050405020304" pitchFamily="18" charset="0"/>
              </a:rPr>
              <a:t>最后最优个体</a:t>
            </a:r>
          </a:p>
          <a:p>
            <a:r>
              <a:rPr lang="en-US" dirty="0" smtClean="0">
                <a:solidFill>
                  <a:srgbClr val="0000FF"/>
                </a:solidFill>
                <a:latin typeface="Times New Roman" panose="02020603050405020304" pitchFamily="18" charset="0"/>
                <a:cs typeface="Times New Roman" panose="02020603050405020304" pitchFamily="18" charset="0"/>
              </a:rPr>
              <a:t>trace(end)                            %</a:t>
            </a:r>
            <a:r>
              <a:rPr lang="zh-CN" altLang="en-US" dirty="0" smtClean="0">
                <a:solidFill>
                  <a:srgbClr val="0000FF"/>
                </a:solidFill>
                <a:latin typeface="Times New Roman" panose="02020603050405020304" pitchFamily="18" charset="0"/>
                <a:cs typeface="Times New Roman" panose="02020603050405020304" pitchFamily="18" charset="0"/>
              </a:rPr>
              <a:t>最优值</a:t>
            </a:r>
            <a:r>
              <a:rPr lang="en-US" dirty="0" smtClean="0">
                <a:solidFill>
                  <a:srgbClr val="0000FF"/>
                </a:solidFill>
                <a:latin typeface="Times New Roman" panose="02020603050405020304" pitchFamily="18" charset="0"/>
                <a:cs typeface="Times New Roman" panose="02020603050405020304" pitchFamily="18" charset="0"/>
              </a:rPr>
              <a:t> end</a:t>
            </a:r>
            <a:r>
              <a:rPr lang="zh-CN" altLang="en-US" dirty="0" smtClean="0">
                <a:solidFill>
                  <a:srgbClr val="0000FF"/>
                </a:solidFill>
                <a:latin typeface="Times New Roman" panose="02020603050405020304" pitchFamily="18" charset="0"/>
                <a:cs typeface="Times New Roman" panose="02020603050405020304" pitchFamily="18" charset="0"/>
              </a:rPr>
              <a:t>为取最后一个值</a:t>
            </a:r>
          </a:p>
          <a:p>
            <a:r>
              <a:rPr lang="en-US" dirty="0" smtClean="0">
                <a:solidFill>
                  <a:srgbClr val="0000FF"/>
                </a:solidFill>
                <a:latin typeface="Times New Roman" panose="02020603050405020304" pitchFamily="18" charset="0"/>
                <a:cs typeface="Times New Roman" panose="02020603050405020304" pitchFamily="18" charset="0"/>
              </a:rPr>
              <a:t>figure</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plot(trace)</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err="1" smtClean="0">
                <a:solidFill>
                  <a:srgbClr val="0000FF"/>
                </a:solidFill>
                <a:latin typeface="Times New Roman" panose="02020603050405020304" pitchFamily="18" charset="0"/>
                <a:cs typeface="Times New Roman" panose="02020603050405020304" pitchFamily="18" charset="0"/>
              </a:rPr>
              <a:t>xlabel</a:t>
            </a:r>
            <a:r>
              <a:rPr lang="en-US"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迭代次数</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err="1" smtClean="0">
                <a:solidFill>
                  <a:srgbClr val="0000FF"/>
                </a:solidFill>
                <a:latin typeface="Times New Roman" panose="02020603050405020304" pitchFamily="18" charset="0"/>
                <a:cs typeface="Times New Roman" panose="02020603050405020304" pitchFamily="18" charset="0"/>
              </a:rPr>
              <a:t>ylabel</a:t>
            </a:r>
            <a:r>
              <a:rPr lang="en-US"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目标函数值</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r>
              <a:rPr lang="en-US" dirty="0" smtClean="0">
                <a:solidFill>
                  <a:srgbClr val="0000FF"/>
                </a:solidFill>
                <a:latin typeface="Times New Roman" panose="02020603050405020304" pitchFamily="18" charset="0"/>
                <a:cs typeface="Times New Roman" panose="02020603050405020304" pitchFamily="18" charset="0"/>
              </a:rPr>
              <a:t>title('</a:t>
            </a:r>
            <a:r>
              <a:rPr lang="zh-CN" altLang="en-US" dirty="0" smtClean="0">
                <a:solidFill>
                  <a:srgbClr val="0000FF"/>
                </a:solidFill>
                <a:latin typeface="Times New Roman" panose="02020603050405020304" pitchFamily="18" charset="0"/>
                <a:cs typeface="Times New Roman" panose="02020603050405020304" pitchFamily="18" charset="0"/>
              </a:rPr>
              <a:t>适应度进化曲线</a:t>
            </a:r>
            <a:r>
              <a:rPr lang="en-US" dirty="0" smtClean="0">
                <a:solidFill>
                  <a:srgbClr val="0000FF"/>
                </a:solidFill>
                <a:latin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81</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矩形 7"/>
          <p:cNvSpPr/>
          <p:nvPr/>
        </p:nvSpPr>
        <p:spPr>
          <a:xfrm>
            <a:off x="642910" y="2274838"/>
            <a:ext cx="7000924" cy="3046988"/>
          </a:xfrm>
          <a:prstGeom prst="rect">
            <a:avLst/>
          </a:prstGeom>
        </p:spPr>
        <p:txBody>
          <a:bodyPr wrap="square">
            <a:spAutoFit/>
          </a:bodyPr>
          <a:lstStyle/>
          <a:p>
            <a:r>
              <a:rPr lang="en-US" sz="2400" dirty="0" smtClean="0">
                <a:solidFill>
                  <a:srgbClr val="0000FF"/>
                </a:solidFill>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单独一个文件</a:t>
            </a:r>
          </a:p>
          <a:p>
            <a:r>
              <a:rPr lang="en-US" sz="2400" dirty="0" smtClean="0">
                <a:solidFill>
                  <a:srgbClr val="0000FF"/>
                </a:solidFill>
                <a:latin typeface="Times New Roman" panose="02020603050405020304" pitchFamily="18" charset="0"/>
                <a:cs typeface="Times New Roman" panose="02020603050405020304" pitchFamily="18" charset="0"/>
              </a:rPr>
              <a:t>%</a:t>
            </a:r>
            <a:r>
              <a:rPr lang="zh-CN" altLang="en-US" sz="2400" dirty="0" smtClean="0">
                <a:solidFill>
                  <a:srgbClr val="0000FF"/>
                </a:solidFill>
                <a:latin typeface="Times New Roman" panose="02020603050405020304" pitchFamily="18" charset="0"/>
                <a:cs typeface="Times New Roman" panose="02020603050405020304" pitchFamily="18" charset="0"/>
              </a:rPr>
              <a:t>适应度函数</a:t>
            </a:r>
          </a:p>
          <a:p>
            <a:r>
              <a:rPr lang="en-US" sz="2400" dirty="0" smtClean="0">
                <a:solidFill>
                  <a:srgbClr val="0000FF"/>
                </a:solidFill>
                <a:latin typeface="Times New Roman" panose="02020603050405020304" pitchFamily="18" charset="0"/>
                <a:cs typeface="Times New Roman" panose="02020603050405020304" pitchFamily="18" charset="0"/>
              </a:rPr>
              <a:t>function result=func2(x)</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err="1" smtClean="0">
                <a:solidFill>
                  <a:srgbClr val="0000FF"/>
                </a:solidFill>
                <a:latin typeface="Times New Roman" panose="02020603050405020304" pitchFamily="18" charset="0"/>
                <a:cs typeface="Times New Roman" panose="02020603050405020304" pitchFamily="18" charset="0"/>
              </a:rPr>
              <a:t>summ</a:t>
            </a:r>
            <a:r>
              <a:rPr lang="en-US" sz="2400" dirty="0" smtClean="0">
                <a:solidFill>
                  <a:srgbClr val="0000FF"/>
                </a:solidFill>
                <a:latin typeface="Times New Roman" panose="02020603050405020304" pitchFamily="18" charset="0"/>
                <a:cs typeface="Times New Roman" panose="02020603050405020304" pitchFamily="18" charset="0"/>
              </a:rPr>
              <a:t>=sum(x.^2);</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result=</a:t>
            </a:r>
            <a:r>
              <a:rPr lang="en-US" sz="2400" dirty="0" err="1" smtClean="0">
                <a:solidFill>
                  <a:srgbClr val="0000FF"/>
                </a:solidFill>
                <a:latin typeface="Times New Roman" panose="02020603050405020304" pitchFamily="18" charset="0"/>
                <a:cs typeface="Times New Roman" panose="02020603050405020304" pitchFamily="18" charset="0"/>
              </a:rPr>
              <a:t>summ</a:t>
            </a:r>
            <a:r>
              <a:rPr lang="en-US" sz="2400" dirty="0" smtClean="0">
                <a:solidFill>
                  <a:srgbClr val="0000FF"/>
                </a:solidFill>
                <a:latin typeface="Times New Roman" panose="02020603050405020304" pitchFamily="18" charset="0"/>
                <a:cs typeface="Times New Roman" panose="02020603050405020304" pitchFamily="18" charset="0"/>
              </a:rPr>
              <a:t>;</a:t>
            </a:r>
            <a:endParaRPr lang="zh-CN" altLang="en-US" sz="2400" dirty="0" smtClean="0">
              <a:solidFill>
                <a:srgbClr val="0000FF"/>
              </a:solidFill>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end</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82</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矩形 8"/>
          <p:cNvSpPr/>
          <p:nvPr/>
        </p:nvSpPr>
        <p:spPr>
          <a:xfrm>
            <a:off x="2286000" y="1720840"/>
            <a:ext cx="4572000" cy="4524315"/>
          </a:xfrm>
          <a:prstGeom prst="rect">
            <a:avLst/>
          </a:prstGeom>
        </p:spPr>
        <p:txBody>
          <a:bodyPr>
            <a:spAutoFit/>
          </a:bodyPr>
          <a:lstStyle/>
          <a:p>
            <a:r>
              <a:rPr lang="en-US" altLang="zh-CN" sz="2400" dirty="0" err="1" smtClean="0">
                <a:solidFill>
                  <a:srgbClr val="0000FF"/>
                </a:solidFill>
                <a:latin typeface="Times New Roman" panose="02020603050405020304" pitchFamily="18" charset="0"/>
                <a:cs typeface="Times New Roman" panose="02020603050405020304" pitchFamily="18" charset="0"/>
              </a:rPr>
              <a:t>Bestf</a:t>
            </a:r>
            <a:r>
              <a:rPr lang="en-US" altLang="zh-CN" sz="2400" dirty="0" smtClean="0">
                <a:solidFill>
                  <a:srgbClr val="0000FF"/>
                </a:solidFill>
                <a:latin typeface="Times New Roman" panose="02020603050405020304" pitchFamily="18" charset="0"/>
                <a:cs typeface="Times New Roman" panose="02020603050405020304" pitchFamily="18" charset="0"/>
              </a:rPr>
              <a:t> =</a:t>
            </a:r>
          </a:p>
          <a:p>
            <a:endParaRPr lang="en-US" altLang="zh-CN" sz="2400" dirty="0" smtClean="0">
              <a:solidFill>
                <a:srgbClr val="0000FF"/>
              </a:solidFill>
              <a:latin typeface="Times New Roman" panose="02020603050405020304" pitchFamily="18" charset="0"/>
              <a:cs typeface="Times New Roman" panose="02020603050405020304" pitchFamily="18" charset="0"/>
            </a:endParaRPr>
          </a:p>
          <a:p>
            <a:r>
              <a:rPr lang="en-US" altLang="zh-CN" sz="2400" dirty="0" smtClean="0">
                <a:solidFill>
                  <a:srgbClr val="0000FF"/>
                </a:solidFill>
                <a:latin typeface="Times New Roman" panose="02020603050405020304" pitchFamily="18" charset="0"/>
                <a:cs typeface="Times New Roman" panose="02020603050405020304" pitchFamily="18" charset="0"/>
              </a:rPr>
              <a:t>    0.0035</a:t>
            </a:r>
          </a:p>
          <a:p>
            <a:r>
              <a:rPr lang="en-US" altLang="zh-CN" sz="2400" dirty="0" smtClean="0">
                <a:solidFill>
                  <a:srgbClr val="0000FF"/>
                </a:solidFill>
                <a:latin typeface="Times New Roman" panose="02020603050405020304" pitchFamily="18" charset="0"/>
                <a:cs typeface="Times New Roman" panose="02020603050405020304" pitchFamily="18" charset="0"/>
              </a:rPr>
              <a:t>    0.0033</a:t>
            </a:r>
          </a:p>
          <a:p>
            <a:r>
              <a:rPr lang="en-US" altLang="zh-CN" sz="2400" dirty="0" smtClean="0">
                <a:solidFill>
                  <a:srgbClr val="0000FF"/>
                </a:solidFill>
                <a:latin typeface="Times New Roman" panose="02020603050405020304" pitchFamily="18" charset="0"/>
                <a:cs typeface="Times New Roman" panose="02020603050405020304" pitchFamily="18" charset="0"/>
              </a:rPr>
              <a:t>    0.0042</a:t>
            </a:r>
          </a:p>
          <a:p>
            <a:r>
              <a:rPr lang="en-US" altLang="zh-CN" sz="2400" dirty="0" smtClean="0">
                <a:solidFill>
                  <a:srgbClr val="0000FF"/>
                </a:solidFill>
                <a:latin typeface="Times New Roman" panose="02020603050405020304" pitchFamily="18" charset="0"/>
                <a:cs typeface="Times New Roman" panose="02020603050405020304" pitchFamily="18" charset="0"/>
              </a:rPr>
              <a:t>    0.0107</a:t>
            </a:r>
          </a:p>
          <a:p>
            <a:r>
              <a:rPr lang="en-US" altLang="zh-CN" sz="2400" dirty="0" smtClean="0">
                <a:solidFill>
                  <a:srgbClr val="0000FF"/>
                </a:solidFill>
                <a:latin typeface="Times New Roman" panose="02020603050405020304" pitchFamily="18" charset="0"/>
                <a:cs typeface="Times New Roman" panose="02020603050405020304" pitchFamily="18" charset="0"/>
              </a:rPr>
              <a:t>   -0.0006</a:t>
            </a:r>
          </a:p>
          <a:p>
            <a:r>
              <a:rPr lang="en-US" altLang="zh-CN" sz="2400" dirty="0" smtClean="0">
                <a:solidFill>
                  <a:srgbClr val="0000FF"/>
                </a:solidFill>
                <a:latin typeface="Times New Roman" panose="02020603050405020304" pitchFamily="18" charset="0"/>
                <a:cs typeface="Times New Roman" panose="02020603050405020304" pitchFamily="18" charset="0"/>
              </a:rPr>
              <a:t>   -0.0058</a:t>
            </a:r>
          </a:p>
          <a:p>
            <a:r>
              <a:rPr lang="en-US" altLang="zh-CN" sz="2400" dirty="0" smtClean="0">
                <a:solidFill>
                  <a:srgbClr val="0000FF"/>
                </a:solidFill>
                <a:latin typeface="Times New Roman" panose="02020603050405020304" pitchFamily="18" charset="0"/>
                <a:cs typeface="Times New Roman" panose="02020603050405020304" pitchFamily="18" charset="0"/>
              </a:rPr>
              <a:t>   -0.0012</a:t>
            </a:r>
          </a:p>
          <a:p>
            <a:r>
              <a:rPr lang="en-US" altLang="zh-CN" sz="2400" dirty="0" smtClean="0">
                <a:solidFill>
                  <a:srgbClr val="0000FF"/>
                </a:solidFill>
                <a:latin typeface="Times New Roman" panose="02020603050405020304" pitchFamily="18" charset="0"/>
                <a:cs typeface="Times New Roman" panose="02020603050405020304" pitchFamily="18" charset="0"/>
              </a:rPr>
              <a:t>    0.0058</a:t>
            </a:r>
          </a:p>
          <a:p>
            <a:r>
              <a:rPr lang="en-US" altLang="zh-CN" sz="2400" dirty="0" smtClean="0">
                <a:solidFill>
                  <a:srgbClr val="0000FF"/>
                </a:solidFill>
                <a:latin typeface="Times New Roman" panose="02020603050405020304" pitchFamily="18" charset="0"/>
                <a:cs typeface="Times New Roman" panose="02020603050405020304" pitchFamily="18" charset="0"/>
              </a:rPr>
              <a:t>   -0.0053</a:t>
            </a:r>
          </a:p>
          <a:p>
            <a:r>
              <a:rPr lang="en-US" altLang="zh-CN" sz="2400" dirty="0" smtClean="0">
                <a:solidFill>
                  <a:srgbClr val="0000FF"/>
                </a:solidFill>
                <a:latin typeface="Times New Roman" panose="02020603050405020304" pitchFamily="18" charset="0"/>
                <a:cs typeface="Times New Roman" panose="02020603050405020304" pitchFamily="18" charset="0"/>
              </a:rPr>
              <a:t>   -0.0018</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83</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2.5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遗传算法的设计与实现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pic>
        <p:nvPicPr>
          <p:cNvPr id="8" name="图片 7"/>
          <p:cNvPicPr/>
          <p:nvPr/>
        </p:nvPicPr>
        <p:blipFill>
          <a:blip r:embed="rId2"/>
          <a:srcRect/>
          <a:stretch>
            <a:fillRect/>
          </a:stretch>
        </p:blipFill>
        <p:spPr bwMode="auto">
          <a:xfrm>
            <a:off x="1071538" y="1071546"/>
            <a:ext cx="7000924" cy="521497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dirty="0" smtClean="0"/>
              <a:t> </a:t>
            </a:r>
            <a:endParaRPr lang="zh-CN" altLang="en-US" dirty="0"/>
          </a:p>
        </p:txBody>
      </p:sp>
      <p:sp>
        <p:nvSpPr>
          <p:cNvPr id="3" name="灯片编号占位符 2"/>
          <p:cNvSpPr>
            <a:spLocks noGrp="1"/>
          </p:cNvSpPr>
          <p:nvPr>
            <p:ph type="sldNum" sz="quarter" idx="12"/>
          </p:nvPr>
        </p:nvSpPr>
        <p:spPr/>
        <p:txBody>
          <a:bodyPr/>
          <a:lstStyle/>
          <a:p>
            <a:fld id="{EA2ADA47-64AB-45DA-8E4E-B7130B8DF7F2}" type="slidenum">
              <a:rPr lang="zh-CN" altLang="en-US" smtClean="0"/>
              <a:pPr/>
              <a:t>84</a:t>
            </a:fld>
            <a:endParaRPr lang="zh-CN" altLang="en-US"/>
          </a:p>
        </p:txBody>
      </p:sp>
      <p:sp>
        <p:nvSpPr>
          <p:cNvPr id="4" name="文本框 3"/>
          <p:cNvSpPr txBox="1"/>
          <p:nvPr/>
        </p:nvSpPr>
        <p:spPr>
          <a:xfrm>
            <a:off x="35496" y="-5898"/>
            <a:ext cx="5040560" cy="338554"/>
          </a:xfrm>
          <a:prstGeom prst="rect">
            <a:avLst/>
          </a:prstGeom>
          <a:noFill/>
        </p:spPr>
        <p:txBody>
          <a:bodyPr wrap="square" rtlCol="0">
            <a:spAutoFit/>
          </a:bodyPr>
          <a:lstStyle/>
          <a:p>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上机练习之课后实践题</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6" name="直接连接符 5"/>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251520" y="476672"/>
            <a:ext cx="4320480" cy="461665"/>
          </a:xfrm>
          <a:prstGeom prst="rect">
            <a:avLst/>
          </a:prstGeom>
          <a:noFill/>
        </p:spPr>
        <p:txBody>
          <a:bodyPr wrap="square" rtlCol="0">
            <a:spAutoFit/>
          </a:bodyPr>
          <a:lstStyle/>
          <a:p>
            <a:r>
              <a:rPr lang="zh-CN" altLang="en-US" sz="2400" b="1" dirty="0" smtClean="0">
                <a:solidFill>
                  <a:srgbClr val="1A0780"/>
                </a:solidFill>
                <a:latin typeface="华文楷体" panose="02010600040101010101" pitchFamily="2" charset="-122"/>
                <a:ea typeface="华文楷体" panose="02010600040101010101" pitchFamily="2" charset="-122"/>
              </a:rPr>
              <a:t>实践题</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10" name="Rectangle 2"/>
          <p:cNvSpPr txBox="1">
            <a:spLocks noChangeArrowheads="1"/>
          </p:cNvSpPr>
          <p:nvPr/>
        </p:nvSpPr>
        <p:spPr>
          <a:xfrm>
            <a:off x="714348" y="3826848"/>
            <a:ext cx="7759774" cy="2888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0000FF"/>
                </a:solidFill>
              </a:rPr>
              <a:t>要求</a:t>
            </a:r>
            <a:r>
              <a:rPr lang="zh-CN" altLang="en-US" b="1" dirty="0" smtClean="0">
                <a:solidFill>
                  <a:srgbClr val="0000FF"/>
                </a:solidFill>
                <a:sym typeface="Wingdings" panose="05000000000000000000" pitchFamily="2" charset="2"/>
              </a:rPr>
              <a:t>：</a:t>
            </a:r>
            <a:endParaRPr lang="en-US" altLang="zh-CN" b="1" dirty="0" smtClean="0">
              <a:solidFill>
                <a:srgbClr val="0000FF"/>
              </a:solidFill>
              <a:sym typeface="Wingdings" panose="05000000000000000000" pitchFamily="2" charset="2"/>
            </a:endParaRPr>
          </a:p>
          <a:p>
            <a:pPr marL="0" indent="0">
              <a:buNone/>
            </a:pPr>
            <a:r>
              <a:rPr lang="zh-CN" altLang="en-US" b="1" dirty="0" smtClean="0">
                <a:solidFill>
                  <a:srgbClr val="0000FF"/>
                </a:solidFill>
                <a:sym typeface="Wingdings" panose="05000000000000000000" pitchFamily="2" charset="2"/>
              </a:rPr>
              <a:t>（</a:t>
            </a:r>
            <a:r>
              <a:rPr lang="en-US" altLang="zh-CN" b="1" dirty="0" smtClean="0">
                <a:solidFill>
                  <a:srgbClr val="0000FF"/>
                </a:solidFill>
                <a:sym typeface="Wingdings" panose="05000000000000000000" pitchFamily="2" charset="2"/>
              </a:rPr>
              <a:t>1</a:t>
            </a:r>
            <a:r>
              <a:rPr lang="zh-CN" altLang="en-US" b="1" dirty="0" smtClean="0">
                <a:solidFill>
                  <a:srgbClr val="0000FF"/>
                </a:solidFill>
                <a:sym typeface="Wingdings" panose="05000000000000000000" pitchFamily="2" charset="2"/>
              </a:rPr>
              <a:t>）自己编写</a:t>
            </a:r>
            <a:r>
              <a:rPr lang="en-US" altLang="zh-CN" b="1" dirty="0" smtClean="0">
                <a:solidFill>
                  <a:srgbClr val="0000FF"/>
                </a:solidFill>
                <a:sym typeface="Wingdings" panose="05000000000000000000" pitchFamily="2" charset="2"/>
              </a:rPr>
              <a:t>GA</a:t>
            </a:r>
            <a:r>
              <a:rPr lang="zh-CN" altLang="en-US" b="1" dirty="0" smtClean="0">
                <a:solidFill>
                  <a:srgbClr val="0000FF"/>
                </a:solidFill>
                <a:sym typeface="Wingdings" panose="05000000000000000000" pitchFamily="2" charset="2"/>
              </a:rPr>
              <a:t>程序；</a:t>
            </a:r>
            <a:endParaRPr lang="en-US" altLang="zh-CN" b="1" dirty="0" smtClean="0">
              <a:solidFill>
                <a:srgbClr val="0000FF"/>
              </a:solidFill>
              <a:sym typeface="Wingdings" panose="05000000000000000000" pitchFamily="2" charset="2"/>
            </a:endParaRPr>
          </a:p>
          <a:p>
            <a:pPr marL="0" indent="0">
              <a:buNone/>
            </a:pPr>
            <a:r>
              <a:rPr lang="zh-CN" altLang="en-US" b="1" dirty="0" smtClean="0">
                <a:solidFill>
                  <a:srgbClr val="0000FF"/>
                </a:solidFill>
                <a:sym typeface="Wingdings" panose="05000000000000000000" pitchFamily="2" charset="2"/>
              </a:rPr>
              <a:t>（</a:t>
            </a:r>
            <a:r>
              <a:rPr lang="en-US" altLang="zh-CN" b="1" dirty="0" smtClean="0">
                <a:solidFill>
                  <a:srgbClr val="0000FF"/>
                </a:solidFill>
                <a:sym typeface="Wingdings" panose="05000000000000000000" pitchFamily="2" charset="2"/>
              </a:rPr>
              <a:t>2</a:t>
            </a:r>
            <a:r>
              <a:rPr lang="zh-CN" altLang="en-US" b="1" dirty="0" smtClean="0">
                <a:solidFill>
                  <a:srgbClr val="0000FF"/>
                </a:solidFill>
                <a:sym typeface="Wingdings" panose="05000000000000000000" pitchFamily="2" charset="2"/>
              </a:rPr>
              <a:t>）撰写实验报告（至少包括：初始种群结果、</a:t>
            </a:r>
            <a:r>
              <a:rPr lang="en-US" altLang="zh-CN" b="1" dirty="0" smtClean="0">
                <a:solidFill>
                  <a:srgbClr val="0000FF"/>
                </a:solidFill>
                <a:sym typeface="Wingdings" panose="05000000000000000000" pitchFamily="2" charset="2"/>
              </a:rPr>
              <a:t>	</a:t>
            </a:r>
            <a:r>
              <a:rPr lang="zh-CN" altLang="en-US" b="1" dirty="0" smtClean="0">
                <a:solidFill>
                  <a:srgbClr val="0000FF"/>
                </a:solidFill>
                <a:sym typeface="Wingdings" panose="05000000000000000000" pitchFamily="2" charset="2"/>
              </a:rPr>
              <a:t>中间代表种群结果、最后的种群结果，实</a:t>
            </a:r>
            <a:r>
              <a:rPr lang="en-US" altLang="zh-CN" b="1" dirty="0" smtClean="0">
                <a:solidFill>
                  <a:srgbClr val="0000FF"/>
                </a:solidFill>
                <a:sym typeface="Wingdings" panose="05000000000000000000" pitchFamily="2" charset="2"/>
              </a:rPr>
              <a:t>	</a:t>
            </a:r>
            <a:r>
              <a:rPr lang="zh-CN" altLang="en-US" b="1" dirty="0" smtClean="0">
                <a:solidFill>
                  <a:srgbClr val="0000FF"/>
                </a:solidFill>
                <a:sym typeface="Wingdings" panose="05000000000000000000" pitchFamily="2" charset="2"/>
              </a:rPr>
              <a:t>践小结）；</a:t>
            </a:r>
            <a:endParaRPr lang="en-US" altLang="zh-CN" b="1" dirty="0" smtClean="0">
              <a:solidFill>
                <a:srgbClr val="0000FF"/>
              </a:solidFill>
              <a:sym typeface="Wingdings" panose="05000000000000000000" pitchFamily="2" charset="2"/>
            </a:endParaRPr>
          </a:p>
          <a:p>
            <a:pPr marL="0" indent="0">
              <a:buNone/>
            </a:pPr>
            <a:r>
              <a:rPr lang="zh-CN" altLang="en-US" b="1" dirty="0" smtClean="0">
                <a:solidFill>
                  <a:srgbClr val="0000FF"/>
                </a:solidFill>
                <a:sym typeface="Wingdings" panose="05000000000000000000" pitchFamily="2" charset="2"/>
              </a:rPr>
              <a:t>（</a:t>
            </a:r>
            <a:r>
              <a:rPr lang="en-US" altLang="zh-CN" b="1" dirty="0" smtClean="0">
                <a:solidFill>
                  <a:srgbClr val="0000FF"/>
                </a:solidFill>
                <a:sym typeface="Wingdings" panose="05000000000000000000" pitchFamily="2" charset="2"/>
              </a:rPr>
              <a:t>3</a:t>
            </a:r>
            <a:r>
              <a:rPr lang="zh-CN" altLang="en-US" b="1" dirty="0" smtClean="0">
                <a:solidFill>
                  <a:srgbClr val="0000FF"/>
                </a:solidFill>
                <a:sym typeface="Wingdings" panose="05000000000000000000" pitchFamily="2" charset="2"/>
              </a:rPr>
              <a:t>）实验报告打印提交或邮件提交。</a:t>
            </a:r>
            <a:endParaRPr lang="zh-CN" altLang="en-US" b="1" dirty="0" smtClean="0">
              <a:solidFill>
                <a:srgbClr val="0000FF"/>
              </a:solidFill>
            </a:endParaRPr>
          </a:p>
        </p:txBody>
      </p:sp>
      <p:sp>
        <p:nvSpPr>
          <p:cNvPr id="11" name="矩形 10"/>
          <p:cNvSpPr/>
          <p:nvPr/>
        </p:nvSpPr>
        <p:spPr>
          <a:xfrm>
            <a:off x="500034" y="2110079"/>
            <a:ext cx="8358246" cy="1569660"/>
          </a:xfrm>
          <a:prstGeom prst="rect">
            <a:avLst/>
          </a:prstGeom>
        </p:spPr>
        <p:txBody>
          <a:bodyPr wrap="square">
            <a:spAutoFit/>
          </a:bodyPr>
          <a:lstStyle/>
          <a:p>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其中个体</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x</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的维数</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r=10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。这是一个简单的平方和函数，只有一个极小点</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，理论最小值</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f (0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r>
              <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=0</a:t>
            </a:r>
            <a:r>
              <a:rPr lang="zh-CN" altLang="en-US" sz="2400" dirty="0" smtClean="0">
                <a:solidFill>
                  <a:srgbClr val="0000FF"/>
                </a:solidFill>
                <a:latin typeface="Calibri" panose="020F0502020204030204" charset="0"/>
                <a:ea typeface="宋体" panose="02010600030101010101" pitchFamily="2" charset="-122"/>
                <a:cs typeface="Times New Roman" panose="02020603050405020304" pitchFamily="18" charset="0"/>
              </a:rPr>
              <a:t>。</a:t>
            </a:r>
            <a:endParaRPr lang="en-US" altLang="zh-CN" sz="2400" dirty="0" smtClean="0">
              <a:solidFill>
                <a:srgbClr val="0000FF"/>
              </a:solidFill>
              <a:latin typeface="Calibri" panose="020F0502020204030204" charset="0"/>
              <a:ea typeface="宋体" panose="02010600030101010101" pitchFamily="2" charset="-122"/>
              <a:cs typeface="Times New Roman" panose="02020603050405020304" pitchFamily="18" charset="0"/>
            </a:endParaRPr>
          </a:p>
          <a:p>
            <a:endParaRPr lang="en-US" altLang="zh-CN" sz="2400" b="1" dirty="0" smtClean="0">
              <a:solidFill>
                <a:srgbClr val="0000FF"/>
              </a:solidFill>
              <a:latin typeface="Calibri" panose="020F0502020204030204" charset="0"/>
              <a:ea typeface="宋体" panose="02010600030101010101" pitchFamily="2" charset="-122"/>
              <a:cs typeface="Times New Roman" panose="02020603050405020304" pitchFamily="18" charset="0"/>
            </a:endParaRPr>
          </a:p>
          <a:p>
            <a:r>
              <a:rPr lang="zh-CN" altLang="en-US" sz="2400" b="1" dirty="0" smtClean="0">
                <a:solidFill>
                  <a:srgbClr val="FF0000"/>
                </a:solidFill>
                <a:latin typeface="Times New Roman" panose="02020603050405020304" pitchFamily="18" charset="0"/>
                <a:cs typeface="Times New Roman" panose="02020603050405020304" pitchFamily="18" charset="0"/>
              </a:rPr>
              <a:t>求</a:t>
            </a:r>
            <a:r>
              <a:rPr lang="en-US" altLang="zh-CN" sz="2400" b="1" dirty="0" smtClean="0">
                <a:solidFill>
                  <a:srgbClr val="FF0000"/>
                </a:solidFill>
                <a:latin typeface="Times New Roman" panose="02020603050405020304" pitchFamily="18" charset="0"/>
                <a:cs typeface="Times New Roman" panose="02020603050405020304" pitchFamily="18" charset="0"/>
              </a:rPr>
              <a:t>f(x)</a:t>
            </a:r>
            <a:r>
              <a:rPr lang="zh-CN" altLang="en-US" sz="2400" b="1" dirty="0" smtClean="0">
                <a:solidFill>
                  <a:srgbClr val="FF0000"/>
                </a:solidFill>
                <a:latin typeface="Times New Roman" panose="02020603050405020304" pitchFamily="18" charset="0"/>
                <a:cs typeface="Times New Roman" panose="02020603050405020304" pitchFamily="18" charset="0"/>
              </a:rPr>
              <a:t>最小值。</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18466" name="Object 2"/>
          <p:cNvGraphicFramePr>
            <a:graphicFrameLocks noChangeAspect="1"/>
          </p:cNvGraphicFramePr>
          <p:nvPr/>
        </p:nvGraphicFramePr>
        <p:xfrm>
          <a:off x="976313" y="1143000"/>
          <a:ext cx="4813300" cy="917575"/>
        </p:xfrm>
        <a:graphic>
          <a:graphicData uri="http://schemas.openxmlformats.org/presentationml/2006/ole">
            <p:oleObj spid="_x0000_s97281" name="Equation" r:id="rId4" imgW="45720000" imgH="103632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 </a:t>
            </a:r>
            <a:endParaRPr lang="zh-CN" altLang="en-US" dirty="0"/>
          </a:p>
        </p:txBody>
      </p:sp>
      <p:sp>
        <p:nvSpPr>
          <p:cNvPr id="5" name="灯片编号占位符 4"/>
          <p:cNvSpPr>
            <a:spLocks noGrp="1"/>
          </p:cNvSpPr>
          <p:nvPr>
            <p:ph type="sldNum" sz="quarter" idx="12"/>
          </p:nvPr>
        </p:nvSpPr>
        <p:spPr/>
        <p:txBody>
          <a:bodyPr/>
          <a:lstStyle/>
          <a:p>
            <a:fld id="{EA2ADA47-64AB-45DA-8E4E-B7130B8DF7F2}" type="slidenum">
              <a:rPr lang="zh-CN" altLang="en-US" smtClean="0"/>
              <a:pPr/>
              <a:t>9</a:t>
            </a:fld>
            <a:endParaRPr lang="zh-CN" altLang="en-US"/>
          </a:p>
        </p:txBody>
      </p:sp>
      <p:sp>
        <p:nvSpPr>
          <p:cNvPr id="6" name="文本框 5"/>
          <p:cNvSpPr txBox="1"/>
          <p:nvPr/>
        </p:nvSpPr>
        <p:spPr>
          <a:xfrm>
            <a:off x="35496" y="-5898"/>
            <a:ext cx="5040560" cy="338554"/>
          </a:xfrm>
          <a:prstGeom prst="rect">
            <a:avLst/>
          </a:prstGeom>
          <a:noFill/>
        </p:spPr>
        <p:txBody>
          <a:bodyPr wrap="square" rtlCol="0">
            <a:spAutoFit/>
          </a:bodyPr>
          <a:lstStyle/>
          <a:p>
            <a:r>
              <a:rPr lang="en-US" altLang="zh-CN" sz="1600" dirty="0" smtClean="0">
                <a:solidFill>
                  <a:schemeClr val="bg2">
                    <a:lumMod val="50000"/>
                  </a:schemeClr>
                </a:solidFill>
                <a:latin typeface="华文新魏" panose="02010800040101010101" pitchFamily="2" charset="-122"/>
                <a:ea typeface="华文新魏" panose="02010800040101010101" pitchFamily="2" charset="-122"/>
              </a:rPr>
              <a:t>2.1 </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遗传算法概述</a:t>
            </a:r>
            <a:endParaRPr lang="zh-CN" altLang="en-US" sz="1600" dirty="0">
              <a:solidFill>
                <a:schemeClr val="bg2">
                  <a:lumMod val="50000"/>
                </a:schemeClr>
              </a:solidFill>
              <a:latin typeface="华文新魏" panose="02010800040101010101" pitchFamily="2" charset="-122"/>
              <a:ea typeface="华文新魏" panose="02010800040101010101" pitchFamily="2" charset="-122"/>
            </a:endParaRPr>
          </a:p>
        </p:txBody>
      </p:sp>
      <p:cxnSp>
        <p:nvCxnSpPr>
          <p:cNvPr id="7" name="直接连接符 6"/>
          <p:cNvCxnSpPr/>
          <p:nvPr/>
        </p:nvCxnSpPr>
        <p:spPr>
          <a:xfrm>
            <a:off x="0" y="332656"/>
            <a:ext cx="9144000" cy="0"/>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251520" y="476672"/>
            <a:ext cx="5616624" cy="461665"/>
          </a:xfrm>
          <a:prstGeom prst="rect">
            <a:avLst/>
          </a:prstGeom>
          <a:noFill/>
        </p:spPr>
        <p:txBody>
          <a:bodyPr wrap="square" rtlCol="0">
            <a:spAutoFit/>
          </a:bodyPr>
          <a:lstStyle/>
          <a:p>
            <a:r>
              <a:rPr lang="en-US" altLang="zh-CN" sz="2400" b="1" dirty="0" smtClean="0">
                <a:solidFill>
                  <a:srgbClr val="1A0780"/>
                </a:solidFill>
                <a:latin typeface="华文楷体" panose="02010600040101010101" pitchFamily="2" charset="-122"/>
                <a:ea typeface="华文楷体" panose="02010600040101010101" pitchFamily="2" charset="-122"/>
              </a:rPr>
              <a:t>2.1.3 </a:t>
            </a:r>
            <a:r>
              <a:rPr lang="zh-CN" altLang="en-US" sz="2400" b="1" dirty="0" smtClean="0">
                <a:solidFill>
                  <a:srgbClr val="1A0780"/>
                </a:solidFill>
                <a:latin typeface="华文楷体" panose="02010600040101010101" pitchFamily="2" charset="-122"/>
                <a:ea typeface="华文楷体" panose="02010600040101010101" pitchFamily="2" charset="-122"/>
              </a:rPr>
              <a:t>遗传算法</a:t>
            </a:r>
            <a:endParaRPr lang="zh-CN" altLang="en-US" sz="2400" b="1" dirty="0">
              <a:solidFill>
                <a:srgbClr val="1A0780"/>
              </a:solidFill>
              <a:latin typeface="华文楷体" panose="02010600040101010101" pitchFamily="2" charset="-122"/>
              <a:ea typeface="华文楷体" panose="02010600040101010101" pitchFamily="2" charset="-122"/>
            </a:endParaRPr>
          </a:p>
        </p:txBody>
      </p:sp>
      <p:sp>
        <p:nvSpPr>
          <p:cNvPr id="9" name="Rectangle 5"/>
          <p:cNvSpPr>
            <a:spLocks noChangeArrowheads="1"/>
          </p:cNvSpPr>
          <p:nvPr/>
        </p:nvSpPr>
        <p:spPr bwMode="auto">
          <a:xfrm>
            <a:off x="438150" y="1747838"/>
            <a:ext cx="8281988" cy="4373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marL="342900" indent="-342900" eaLnBrk="1" hangingPunct="1">
              <a:lnSpc>
                <a:spcPct val="120000"/>
              </a:lnSpc>
              <a:spcBef>
                <a:spcPct val="40000"/>
              </a:spcBef>
              <a:buClr>
                <a:srgbClr val="0000FF"/>
              </a:buClr>
              <a:buSzTx/>
              <a:buFont typeface="Wingdings" panose="05000000000000000000" pitchFamily="2" charset="2"/>
              <a:buChar char="Ø"/>
            </a:pPr>
            <a:r>
              <a:rPr lang="zh-CN" altLang="en-US" sz="2400" dirty="0" smtClean="0">
                <a:solidFill>
                  <a:srgbClr val="FF0000"/>
                </a:solidFill>
                <a:latin typeface="Times New Roman" panose="02020603050405020304" pitchFamily="18" charset="0"/>
                <a:ea typeface="黑体" panose="02010609060101010101" pitchFamily="49" charset="-122"/>
              </a:rPr>
              <a:t>基于</a:t>
            </a:r>
            <a:r>
              <a:rPr lang="zh-CN" altLang="en-US" sz="2400" dirty="0">
                <a:solidFill>
                  <a:srgbClr val="FF0000"/>
                </a:solidFill>
                <a:latin typeface="Times New Roman" panose="02020603050405020304" pitchFamily="18" charset="0"/>
                <a:ea typeface="黑体" panose="02010609060101010101" pitchFamily="49" charset="-122"/>
              </a:rPr>
              <a:t>模仿生物界遗传学的遗传过程，把问题的参数用基因来表示，把问题的解用染色体来表示代表（比如：在计算机里用二进制码表示），从而得到一个由具有不同染色体的个体组成的群体。</a:t>
            </a:r>
          </a:p>
          <a:p>
            <a:pPr marL="342900" indent="-342900" eaLnBrk="1" hangingPunct="1">
              <a:lnSpc>
                <a:spcPct val="120000"/>
              </a:lnSpc>
              <a:spcBef>
                <a:spcPct val="40000"/>
              </a:spcBef>
              <a:buClr>
                <a:srgbClr val="0000FF"/>
              </a:buClr>
              <a:buSzTx/>
              <a:buFont typeface="Wingdings" panose="05000000000000000000" pitchFamily="2" charset="2"/>
              <a:buChar char="Ø"/>
            </a:pPr>
            <a:r>
              <a:rPr lang="zh-CN" altLang="en-US" sz="2400" dirty="0" smtClean="0">
                <a:solidFill>
                  <a:srgbClr val="0000FF"/>
                </a:solidFill>
                <a:latin typeface="Times New Roman" panose="02020603050405020304" pitchFamily="18" charset="0"/>
                <a:ea typeface="黑体" panose="02010609060101010101" pitchFamily="49" charset="-122"/>
              </a:rPr>
              <a:t>这个</a:t>
            </a:r>
            <a:r>
              <a:rPr lang="zh-CN" altLang="en-US" sz="2400" dirty="0">
                <a:solidFill>
                  <a:srgbClr val="0000FF"/>
                </a:solidFill>
                <a:latin typeface="Times New Roman" panose="02020603050405020304" pitchFamily="18" charset="0"/>
                <a:ea typeface="黑体" panose="02010609060101010101" pitchFamily="49" charset="-122"/>
              </a:rPr>
              <a:t>群体在问题特定的环境里生存竞争，适者有最好的机会生存和产生后代，后代随机化地继承父代的最好特征，并也在生存环境的控制支配下继续这一过程。</a:t>
            </a:r>
          </a:p>
          <a:p>
            <a:pPr marL="342900" indent="-342900" eaLnBrk="1" hangingPunct="1">
              <a:lnSpc>
                <a:spcPct val="120000"/>
              </a:lnSpc>
              <a:spcBef>
                <a:spcPct val="40000"/>
              </a:spcBef>
              <a:buClr>
                <a:srgbClr val="0000FF"/>
              </a:buClr>
              <a:buSzTx/>
              <a:buFont typeface="Wingdings" panose="05000000000000000000" pitchFamily="2" charset="2"/>
              <a:buChar char="Ø"/>
            </a:pPr>
            <a:r>
              <a:rPr lang="zh-CN" altLang="en-US" sz="2400" dirty="0" smtClean="0">
                <a:solidFill>
                  <a:srgbClr val="9954CC"/>
                </a:solidFill>
                <a:latin typeface="Times New Roman" panose="02020603050405020304" pitchFamily="18" charset="0"/>
                <a:ea typeface="黑体" panose="02010609060101010101" pitchFamily="49" charset="-122"/>
              </a:rPr>
              <a:t>群体</a:t>
            </a:r>
            <a:r>
              <a:rPr lang="zh-CN" altLang="en-US" sz="2400" dirty="0">
                <a:solidFill>
                  <a:srgbClr val="9954CC"/>
                </a:solidFill>
                <a:latin typeface="Times New Roman" panose="02020603050405020304" pitchFamily="18" charset="0"/>
                <a:ea typeface="黑体" panose="02010609060101010101" pitchFamily="49" charset="-122"/>
              </a:rPr>
              <a:t>的染色体都将逐渐适应环境，不断进化，最后收敛到</a:t>
            </a:r>
            <a:r>
              <a:rPr lang="zh-CN" altLang="en-US" sz="2400" dirty="0" smtClean="0">
                <a:solidFill>
                  <a:srgbClr val="9954CC"/>
                </a:solidFill>
                <a:latin typeface="Times New Roman" panose="02020603050405020304" pitchFamily="18" charset="0"/>
                <a:ea typeface="黑体" panose="02010609060101010101" pitchFamily="49" charset="-122"/>
              </a:rPr>
              <a:t>一组最</a:t>
            </a:r>
            <a:r>
              <a:rPr lang="zh-CN" altLang="en-US" sz="2400" dirty="0">
                <a:solidFill>
                  <a:srgbClr val="9954CC"/>
                </a:solidFill>
                <a:latin typeface="Times New Roman" panose="02020603050405020304" pitchFamily="18" charset="0"/>
                <a:ea typeface="黑体" panose="02010609060101010101" pitchFamily="49" charset="-122"/>
              </a:rPr>
              <a:t>适应环境的类似个体，即得到问题最优解。</a:t>
            </a:r>
          </a:p>
        </p:txBody>
      </p:sp>
      <p:sp>
        <p:nvSpPr>
          <p:cNvPr id="10" name="文本框 1"/>
          <p:cNvSpPr txBox="1">
            <a:spLocks noChangeArrowheads="1"/>
          </p:cNvSpPr>
          <p:nvPr/>
        </p:nvSpPr>
        <p:spPr bwMode="auto">
          <a:xfrm>
            <a:off x="395536" y="1166622"/>
            <a:ext cx="2881312" cy="41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28600" indent="-228600">
              <a:lnSpc>
                <a:spcPct val="80000"/>
              </a:lnSpc>
              <a:spcBef>
                <a:spcPts val="1000"/>
              </a:spcBef>
              <a:buFont typeface="Arial" panose="020B0604020202020204" pitchFamily="34" charset="0"/>
              <a:buChar char="•"/>
            </a:pPr>
            <a:r>
              <a:rPr lang="zh-CN" altLang="en-US" sz="2600" b="1" dirty="0" smtClean="0">
                <a:solidFill>
                  <a:srgbClr val="FF0000"/>
                </a:solidFill>
                <a:latin typeface="宋体" panose="02010600030101010101" pitchFamily="2" charset="-122"/>
                <a:ea typeface="+mn-ea"/>
              </a:rPr>
              <a:t>基本思想</a:t>
            </a:r>
            <a:endParaRPr lang="zh-CN" altLang="en-US" sz="2600" b="1" dirty="0">
              <a:solidFill>
                <a:srgbClr val="FF0000"/>
              </a:solidFill>
              <a:latin typeface="宋体" panose="02010600030101010101" pitchFamily="2" charset="-122"/>
              <a:ea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0872685-b61b-4573-bc68-b4936e149eef"/>
  <p:tag name="COMMONDATA" val="eyJoZGlkIjoiMzEwNTM5NzYwMDRjMzkwZTVkZjY2ODkwMGIxNGU0OT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7875,&quot;width&quot;:10500}"/>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10</TotalTime>
  <Words>6339</Words>
  <Application>WPS 演示</Application>
  <PresentationFormat>全屏显示(4:3)</PresentationFormat>
  <Paragraphs>959</Paragraphs>
  <Slides>84</Slides>
  <Notes>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84</vt:i4>
      </vt:variant>
    </vt:vector>
  </HeadingPairs>
  <TitlesOfParts>
    <vt:vector size="89" baseType="lpstr">
      <vt:lpstr>跋涉</vt:lpstr>
      <vt:lpstr>Equation</vt:lpstr>
      <vt:lpstr>Microsoft Word Picture</vt:lpstr>
      <vt:lpstr>Microsoft 公式 3.0</vt:lpstr>
      <vt:lpstr>BMP 图象</vt:lpstr>
      <vt:lpstr>幻灯片 1</vt:lpstr>
      <vt:lpstr>智能计算</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例题二解析</vt:lpstr>
      <vt:lpstr>例题二解析</vt:lpstr>
      <vt:lpstr>例题二解析</vt:lpstr>
      <vt:lpstr>例题二解析</vt:lpstr>
      <vt:lpstr>例题二解析</vt:lpstr>
      <vt:lpstr>例题二解析</vt:lpstr>
      <vt:lpstr>例题二解析</vt:lpstr>
      <vt:lpstr>例题二解析</vt:lpstr>
      <vt:lpstr>例题二解析</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wusuowei</dc:creator>
  <cp:lastModifiedBy>86132</cp:lastModifiedBy>
  <cp:revision>688</cp:revision>
  <dcterms:created xsi:type="dcterms:W3CDTF">2014-12-08T07:31:00Z</dcterms:created>
  <dcterms:modified xsi:type="dcterms:W3CDTF">2023-09-18T10:42:24Z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6EB14CA40F0F48D3AE9CD3D84A82A723_12</vt:lpwstr>
  </property>
  <property fmtid="{D5CDD505-2E9C-101B-9397-08002B2CF9AE}" pid="3" name="KSOProductBuildVer">
    <vt:lpwstr>2052-11.1.0.14309</vt:lpwstr>
  </property>
</Properties>
</file>