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</p:sldMasterIdLst>
  <p:sldIdLst>
    <p:sldId id="256" r:id="rId6"/>
    <p:sldId id="257" r:id="rId7"/>
    <p:sldId id="259" r:id="rId8"/>
    <p:sldId id="262" r:id="rId9"/>
    <p:sldId id="260" r:id="rId10"/>
    <p:sldId id="261" r:id="rId11"/>
    <p:sldId id="263" r:id="rId12"/>
    <p:sldId id="266" r:id="rId13"/>
    <p:sldId id="268" r:id="rId14"/>
    <p:sldId id="274" r:id="rId15"/>
    <p:sldId id="270" r:id="rId16"/>
    <p:sldId id="267" r:id="rId17"/>
    <p:sldId id="269" r:id="rId18"/>
    <p:sldId id="271" r:id="rId19"/>
    <p:sldId id="264" r:id="rId20"/>
    <p:sldId id="272" r:id="rId21"/>
    <p:sldId id="275" r:id="rId22"/>
    <p:sldId id="273" r:id="rId23"/>
    <p:sldId id="258" r:id="rId24"/>
    <p:sldId id="265" r:id="rId25"/>
  </p:sldIdLst>
  <p:sldSz cx="9144000" cy="5715000" type="screen16x1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0" autoAdjust="0"/>
    <p:restoredTop sz="94964" autoAdjust="0"/>
  </p:normalViewPr>
  <p:slideViewPr>
    <p:cSldViewPr>
      <p:cViewPr varScale="1">
        <p:scale>
          <a:sx n="105" d="100"/>
          <a:sy n="105" d="100"/>
        </p:scale>
        <p:origin x="-870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1" name="Grafik 4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42" name="Grafik 4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Grafik 7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81" name="Grafik 8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6" name="Grafik 12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127" name="Grafik 12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65" name="Grafik 16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166" name="Grafik 16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457200" y="1337100"/>
            <a:ext cx="8229240" cy="331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28000"/>
            <a:ext cx="8229240" cy="44235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46" name="Grafik 24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  <p:pic>
        <p:nvPicPr>
          <p:cNvPr id="247" name="Grafik 24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337100"/>
            <a:ext cx="4984920" cy="331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331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0684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3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337100"/>
            <a:ext cx="401580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068400"/>
            <a:ext cx="8229240" cy="15807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0"/>
            <a:ext cx="9143280" cy="57144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10" name="CustomShape 2"/>
          <p:cNvSpPr/>
          <p:nvPr/>
        </p:nvSpPr>
        <p:spPr>
          <a:xfrm>
            <a:off x="0" y="1113000"/>
            <a:ext cx="9143280" cy="1025400"/>
          </a:xfrm>
          <a:prstGeom prst="rect">
            <a:avLst/>
          </a:prstGeom>
          <a:solidFill>
            <a:srgbClr val="A0BB2A"/>
          </a:solidFill>
          <a:ln w="12600">
            <a:noFill/>
          </a:ln>
        </p:spPr>
      </p:sp>
      <p:pic>
        <p:nvPicPr>
          <p:cNvPr id="2" name="Picture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585000" y="364200"/>
            <a:ext cx="2456640" cy="40170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9215280" y="-84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ustomShape 4"/>
          <p:cNvSpPr/>
          <p:nvPr/>
        </p:nvSpPr>
        <p:spPr>
          <a:xfrm>
            <a:off x="284040" y="16953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ustomShape 5"/>
          <p:cNvSpPr/>
          <p:nvPr/>
        </p:nvSpPr>
        <p:spPr>
          <a:xfrm>
            <a:off x="208800" y="17790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CustomShape 6"/>
          <p:cNvSpPr/>
          <p:nvPr/>
        </p:nvSpPr>
        <p:spPr>
          <a:xfrm>
            <a:off x="83520" y="2043600"/>
            <a:ext cx="913680" cy="761400"/>
          </a:xfrm>
          <a:prstGeom prst="rect">
            <a:avLst/>
          </a:prstGeom>
          <a:noFill/>
          <a:ln>
            <a:noFill/>
          </a:ln>
        </p:spPr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2800" y="54471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44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628560" y="100500"/>
            <a:ext cx="7981200" cy="8619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2800" y="54522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72400" y="381000"/>
            <a:ext cx="2910960" cy="26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Agenda:</a:t>
            </a:r>
            <a:endParaRPr/>
          </a:p>
        </p:txBody>
      </p:sp>
      <p:pic>
        <p:nvPicPr>
          <p:cNvPr id="84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0" y="12651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86" name="CustomShape 4"/>
          <p:cNvSpPr/>
          <p:nvPr/>
        </p:nvSpPr>
        <p:spPr>
          <a:xfrm>
            <a:off x="0" y="18375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87" name="CustomShape 5"/>
          <p:cNvSpPr/>
          <p:nvPr/>
        </p:nvSpPr>
        <p:spPr>
          <a:xfrm>
            <a:off x="0" y="24054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88" name="CustomShape 6"/>
          <p:cNvSpPr/>
          <p:nvPr/>
        </p:nvSpPr>
        <p:spPr>
          <a:xfrm>
            <a:off x="0" y="29775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89" name="CustomShape 7"/>
          <p:cNvSpPr/>
          <p:nvPr/>
        </p:nvSpPr>
        <p:spPr>
          <a:xfrm>
            <a:off x="0" y="35454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90" name="CustomShape 8"/>
          <p:cNvSpPr/>
          <p:nvPr/>
        </p:nvSpPr>
        <p:spPr>
          <a:xfrm>
            <a:off x="0" y="4117500"/>
            <a:ext cx="9143280" cy="511500"/>
          </a:xfrm>
          <a:prstGeom prst="rect">
            <a:avLst/>
          </a:prstGeom>
          <a:solidFill>
            <a:srgbClr val="383836"/>
          </a:solidFill>
          <a:ln w="12600">
            <a:noFill/>
          </a:ln>
        </p:spPr>
      </p:sp>
      <p:sp>
        <p:nvSpPr>
          <p:cNvPr id="91" name="CustomShape 9"/>
          <p:cNvSpPr/>
          <p:nvPr/>
        </p:nvSpPr>
        <p:spPr>
          <a:xfrm>
            <a:off x="577800" y="1265100"/>
            <a:ext cx="8565480" cy="511500"/>
          </a:xfrm>
          <a:prstGeom prst="rect">
            <a:avLst/>
          </a:prstGeom>
          <a:solidFill>
            <a:srgbClr val="A0BB2A"/>
          </a:solidFill>
          <a:ln w="12600">
            <a:noFill/>
          </a:ln>
        </p:spPr>
      </p:sp>
      <p:sp>
        <p:nvSpPr>
          <p:cNvPr id="92" name="PlaceHolder 10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3" name="PlaceHolder 11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800" y="54471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129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628560" y="100500"/>
            <a:ext cx="7981200" cy="8619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PlaceHolder 3"/>
          <p:cNvSpPr>
            <a:spLocks noGrp="1"/>
          </p:cNvSpPr>
          <p:nvPr>
            <p:ph type="title"/>
          </p:nvPr>
        </p:nvSpPr>
        <p:spPr>
          <a:xfrm>
            <a:off x="457200" y="228000"/>
            <a:ext cx="8229240" cy="95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1337100"/>
            <a:ext cx="8229240" cy="3314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2800" y="5447100"/>
            <a:ext cx="1654920" cy="37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A6A6A6"/>
                </a:solidFill>
                <a:latin typeface="DIN Next LT Pro Light Condensed"/>
              </a:rPr>
              <a:t>© PRODYNA AG 2015</a:t>
            </a:r>
            <a:endParaRPr/>
          </a:p>
        </p:txBody>
      </p:sp>
      <p:pic>
        <p:nvPicPr>
          <p:cNvPr id="207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190440" y="264300"/>
            <a:ext cx="412200" cy="42720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628560" y="100500"/>
            <a:ext cx="7981200" cy="8619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PlaceHolder 3"/>
          <p:cNvSpPr>
            <a:spLocks noGrp="1"/>
          </p:cNvSpPr>
          <p:nvPr>
            <p:ph type="title"/>
          </p:nvPr>
        </p:nvSpPr>
        <p:spPr>
          <a:xfrm>
            <a:off x="577800" y="247200"/>
            <a:ext cx="8136720" cy="5394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74560" y="1207800"/>
            <a:ext cx="8139960" cy="41997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574560" y="1207800"/>
            <a:ext cx="8139960" cy="41997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pic>
        <p:nvPicPr>
          <p:cNvPr id="212" name="Grafik 211"/>
          <p:cNvPicPr/>
          <p:nvPr/>
        </p:nvPicPr>
        <p:blipFill>
          <a:blip r:embed="rId15"/>
          <a:stretch>
            <a:fillRect/>
          </a:stretch>
        </p:blipFill>
        <p:spPr>
          <a:xfrm>
            <a:off x="1486440" y="1207800"/>
            <a:ext cx="6316200" cy="4199700"/>
          </a:xfrm>
          <a:prstGeom prst="rect">
            <a:avLst/>
          </a:prstGeom>
          <a:ln>
            <a:noFill/>
          </a:ln>
        </p:spPr>
      </p:pic>
      <p:pic>
        <p:nvPicPr>
          <p:cNvPr id="213" name="Grafik 212"/>
          <p:cNvPicPr/>
          <p:nvPr/>
        </p:nvPicPr>
        <p:blipFill>
          <a:blip r:embed="rId15"/>
          <a:stretch>
            <a:fillRect/>
          </a:stretch>
        </p:blipFill>
        <p:spPr>
          <a:xfrm>
            <a:off x="1486440" y="1207800"/>
            <a:ext cx="6316200" cy="41997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atlassian.com/git/tutorials/comparing-workflows/gitflow-workflow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e.prodyna.de/confluence/display/PACD/Voting+application+documentation+-+PAC+Spring+2016,+Boris+Gligorijevic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comparing-workflows/gitflow-workflow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Placeholder 6"/>
          <p:cNvPicPr/>
          <p:nvPr/>
        </p:nvPicPr>
        <p:blipFill>
          <a:blip r:embed="rId2"/>
          <a:srcRect t="571" b="571"/>
          <a:stretch>
            <a:fillRect/>
          </a:stretch>
        </p:blipFill>
        <p:spPr>
          <a:xfrm>
            <a:off x="0" y="2137800"/>
            <a:ext cx="9143280" cy="3576600"/>
          </a:xfrm>
          <a:prstGeom prst="rect">
            <a:avLst/>
          </a:prstGeom>
          <a:ln>
            <a:noFill/>
          </a:ln>
        </p:spPr>
      </p:pic>
      <p:sp>
        <p:nvSpPr>
          <p:cNvPr id="249" name="CustomShape 1"/>
          <p:cNvSpPr/>
          <p:nvPr/>
        </p:nvSpPr>
        <p:spPr>
          <a:xfrm>
            <a:off x="543222" y="1579358"/>
            <a:ext cx="8023320" cy="7020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4000" dirty="0" smtClean="0">
                <a:solidFill>
                  <a:schemeClr val="bg1"/>
                </a:solidFill>
                <a:latin typeface="DIN Next LT Pro Condensed"/>
              </a:rPr>
              <a:t>Voting - </a:t>
            </a:r>
            <a:r>
              <a:rPr lang="en-US" sz="4000" dirty="0" smtClean="0">
                <a:solidFill>
                  <a:schemeClr val="bg1"/>
                </a:solidFill>
                <a:latin typeface="DIN Next LT Pro Light Condensed"/>
              </a:rPr>
              <a:t>Architecture presentation</a:t>
            </a:r>
            <a:endParaRPr lang="en-US" sz="40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4400" dirty="0" smtClean="0">
                <a:solidFill>
                  <a:srgbClr val="E8E8E8"/>
                </a:solidFill>
                <a:latin typeface="DIN Next LT Pro Condensed"/>
              </a:rPr>
              <a:t> </a:t>
            </a:r>
            <a:endParaRPr dirty="0"/>
          </a:p>
        </p:txBody>
      </p:sp>
      <p:sp>
        <p:nvSpPr>
          <p:cNvPr id="250" name="CustomShape 2"/>
          <p:cNvSpPr/>
          <p:nvPr/>
        </p:nvSpPr>
        <p:spPr>
          <a:xfrm>
            <a:off x="395536" y="4067805"/>
            <a:ext cx="4353480" cy="25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260640" bIns="45000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383839"/>
                </a:solidFill>
                <a:latin typeface="DIN Next LT Pro Light Condensed"/>
              </a:rPr>
              <a:t>28.07.2016</a:t>
            </a:r>
            <a:endParaRPr sz="3200" dirty="0"/>
          </a:p>
        </p:txBody>
      </p:sp>
      <p:sp>
        <p:nvSpPr>
          <p:cNvPr id="251" name="CustomShape 3"/>
          <p:cNvSpPr/>
          <p:nvPr/>
        </p:nvSpPr>
        <p:spPr>
          <a:xfrm>
            <a:off x="0" y="4597800"/>
            <a:ext cx="8023320" cy="11166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CustomShape 4"/>
          <p:cNvSpPr/>
          <p:nvPr/>
        </p:nvSpPr>
        <p:spPr>
          <a:xfrm>
            <a:off x="518400" y="2291700"/>
            <a:ext cx="8008200" cy="36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Project structure – back and front-end</a:t>
            </a:r>
            <a:endParaRPr dirty="0"/>
          </a:p>
        </p:txBody>
      </p:sp>
      <p:pic>
        <p:nvPicPr>
          <p:cNvPr id="2050" name="Picture 2" descr="C:\Users\prodyna\Desktop\Unbenan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7300"/>
            <a:ext cx="26003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rodyna\Desktop\Unbenannf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876838"/>
            <a:ext cx="202882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209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– integration test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179512" y="732867"/>
            <a:ext cx="8795320" cy="4788929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r>
              <a:rPr lang="en-US" sz="1400" dirty="0"/>
              <a:t>@</a:t>
            </a:r>
            <a:r>
              <a:rPr lang="en-US" sz="1400" dirty="0" err="1"/>
              <a:t>RunWith</a:t>
            </a:r>
            <a:r>
              <a:rPr lang="en-US" sz="1400" dirty="0"/>
              <a:t>(SpringJUnit4ClassRunner.</a:t>
            </a:r>
            <a:r>
              <a:rPr lang="en-US" sz="1400" b="1" dirty="0"/>
              <a:t>class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SpringApplicationConfiguration</a:t>
            </a:r>
            <a:r>
              <a:rPr lang="en-US" sz="1400" dirty="0"/>
              <a:t>(classes = </a:t>
            </a:r>
            <a:r>
              <a:rPr lang="en-US" sz="1400" dirty="0" err="1"/>
              <a:t>Application.</a:t>
            </a:r>
            <a:r>
              <a:rPr lang="en-US" sz="1400" b="1" dirty="0" err="1"/>
              <a:t>class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WebAppConfiguration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IntegrationTest</a:t>
            </a:r>
            <a:r>
              <a:rPr lang="en-US" sz="1400" dirty="0"/>
              <a:t>({</a:t>
            </a:r>
            <a:r>
              <a:rPr lang="en-US" sz="1400" b="1" dirty="0"/>
              <a:t>"</a:t>
            </a:r>
            <a:r>
              <a:rPr lang="en-US" sz="1400" b="1" dirty="0" err="1"/>
              <a:t>server.port</a:t>
            </a:r>
            <a:r>
              <a:rPr lang="en-US" sz="1400" b="1" dirty="0"/>
              <a:t>=8888"</a:t>
            </a:r>
            <a:r>
              <a:rPr lang="en-US" sz="1400" dirty="0"/>
              <a:t>})</a:t>
            </a:r>
            <a:br>
              <a:rPr lang="en-US" sz="1400" dirty="0"/>
            </a:br>
            <a:r>
              <a:rPr lang="en-US" sz="1400" b="1" dirty="0"/>
              <a:t>public class </a:t>
            </a:r>
            <a:r>
              <a:rPr lang="en-US" sz="1400" dirty="0" err="1"/>
              <a:t>LoginIT</a:t>
            </a:r>
            <a:r>
              <a:rPr lang="en-US" sz="1400" dirty="0"/>
              <a:t> </a:t>
            </a:r>
            <a:r>
              <a:rPr lang="en-US" sz="1400" b="1" dirty="0"/>
              <a:t>implements </a:t>
            </a:r>
            <a:r>
              <a:rPr lang="en-US" sz="1400" dirty="0" err="1"/>
              <a:t>VotingIntegrationTest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@</a:t>
            </a:r>
            <a:r>
              <a:rPr lang="en-US" sz="1400" dirty="0" err="1"/>
              <a:t>Autowired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dirty="0" err="1"/>
              <a:t>LoginITHelper</a:t>
            </a:r>
            <a:r>
              <a:rPr lang="en-US" sz="1400" dirty="0"/>
              <a:t> </a:t>
            </a:r>
            <a:r>
              <a:rPr lang="en-US" sz="1400" b="1" dirty="0"/>
              <a:t>$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@Test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public void </a:t>
            </a:r>
            <a:r>
              <a:rPr lang="en-US" sz="1400" dirty="0" err="1"/>
              <a:t>login_succeeds_for_existing_user</a:t>
            </a:r>
            <a:r>
              <a:rPr lang="en-US" sz="1400" dirty="0"/>
              <a:t>() </a:t>
            </a:r>
            <a:r>
              <a:rPr lang="en-US" sz="1400" dirty="0" smtClean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given_existing_users</a:t>
            </a:r>
            <a:r>
              <a:rPr lang="en-US" sz="1400" dirty="0"/>
              <a:t>(</a:t>
            </a:r>
            <a:r>
              <a:rPr lang="en-US" sz="1400" b="1" i="1" dirty="0"/>
              <a:t>ALL_USERS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when_the_correct_login_credentials_are_sent</a:t>
            </a:r>
            <a:r>
              <a:rPr lang="en-US" sz="1400" dirty="0"/>
              <a:t>(</a:t>
            </a:r>
            <a:r>
              <a:rPr lang="en-US" sz="1400" b="1" i="1" dirty="0"/>
              <a:t>USER_1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then_the_access_token_is_returned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@Test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public void </a:t>
            </a:r>
            <a:r>
              <a:rPr lang="en-US" sz="1400" dirty="0" err="1"/>
              <a:t>login_fails_for_unknown_user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given_existing_users</a:t>
            </a:r>
            <a:r>
              <a:rPr lang="en-US" sz="1400" dirty="0"/>
              <a:t>(</a:t>
            </a:r>
            <a:r>
              <a:rPr lang="en-US" sz="1400" b="1" i="1" dirty="0"/>
              <a:t>ALL_USERS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when_the_wrong_login_credentials_are_sent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$</a:t>
            </a:r>
            <a:r>
              <a:rPr lang="en-US" sz="1400" dirty="0"/>
              <a:t>.</a:t>
            </a:r>
            <a:r>
              <a:rPr lang="en-US" sz="1400" dirty="0" err="1"/>
              <a:t>then_the_unauthorized_status_code_is_returned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400" dirty="0"/>
              <a:t>}</a:t>
            </a:r>
            <a:r>
              <a:rPr lang="en-US" dirty="0"/>
              <a:t/>
            </a:r>
            <a:br>
              <a:rPr lang="en-US" dirty="0"/>
            </a:br>
            <a:endParaRPr dirty="0" smtClean="0"/>
          </a:p>
        </p:txBody>
      </p:sp>
      <p:sp>
        <p:nvSpPr>
          <p:cNvPr id="4" name="Wolke 3"/>
          <p:cNvSpPr/>
          <p:nvPr/>
        </p:nvSpPr>
        <p:spPr>
          <a:xfrm>
            <a:off x="4998937" y="985292"/>
            <a:ext cx="3538736" cy="79208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Tomcat is started with the test</a:t>
            </a:r>
            <a:endParaRPr lang="en-US" dirty="0"/>
          </a:p>
        </p:txBody>
      </p:sp>
      <p:sp>
        <p:nvSpPr>
          <p:cNvPr id="5" name="Wolke 4"/>
          <p:cNvSpPr/>
          <p:nvPr/>
        </p:nvSpPr>
        <p:spPr>
          <a:xfrm>
            <a:off x="4427984" y="2488331"/>
            <a:ext cx="4361656" cy="629871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</a:t>
            </a:r>
            <a:r>
              <a:rPr lang="en-US" dirty="0" smtClean="0"/>
              <a:t>Tests use the same </a:t>
            </a:r>
            <a:r>
              <a:rPr lang="en-US" dirty="0" err="1" smtClean="0"/>
              <a:t>db</a:t>
            </a:r>
            <a:r>
              <a:rPr lang="en-US" dirty="0" smtClean="0"/>
              <a:t> setup as in production</a:t>
            </a:r>
            <a:endParaRPr lang="en-US" dirty="0"/>
          </a:p>
        </p:txBody>
      </p:sp>
      <p:sp>
        <p:nvSpPr>
          <p:cNvPr id="6" name="Wolke 5"/>
          <p:cNvSpPr/>
          <p:nvPr/>
        </p:nvSpPr>
        <p:spPr>
          <a:xfrm>
            <a:off x="4973216" y="3378412"/>
            <a:ext cx="3816424" cy="629871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REST call is made</a:t>
            </a:r>
            <a:endParaRPr lang="en-US" dirty="0"/>
          </a:p>
        </p:txBody>
      </p:sp>
      <p:sp>
        <p:nvSpPr>
          <p:cNvPr id="7" name="Wolke 6"/>
          <p:cNvSpPr/>
          <p:nvPr/>
        </p:nvSpPr>
        <p:spPr>
          <a:xfrm>
            <a:off x="4923542" y="4225652"/>
            <a:ext cx="4112954" cy="122413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REST API calls internal logic to process the call and returns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142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- </a:t>
            </a:r>
            <a:r>
              <a:rPr lang="en-US" sz="3600" dirty="0" err="1" smtClean="0">
                <a:solidFill>
                  <a:srgbClr val="383836"/>
                </a:solidFill>
                <a:latin typeface="DIN Next LT Pro Condensed"/>
              </a:rPr>
              <a:t>TypeScript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78949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r>
              <a:rPr lang="en-US" sz="1600" dirty="0" smtClean="0"/>
              <a:t>@</a:t>
            </a:r>
            <a:r>
              <a:rPr lang="en-US" sz="1600" dirty="0"/>
              <a:t>Component</a:t>
            </a:r>
            <a:r>
              <a:rPr lang="en-US" sz="1600" dirty="0" smtClean="0"/>
              <a:t>({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</a:t>
            </a:r>
            <a:r>
              <a:rPr lang="en-US" sz="1600" dirty="0" smtClean="0"/>
              <a:t>   selector</a:t>
            </a:r>
            <a:r>
              <a:rPr lang="en-US" sz="1600" dirty="0"/>
              <a:t>: "login",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   </a:t>
            </a:r>
            <a:r>
              <a:rPr lang="en-US" sz="1600" dirty="0" err="1"/>
              <a:t>templateUrl</a:t>
            </a:r>
            <a:r>
              <a:rPr lang="en-US" sz="1600" dirty="0"/>
              <a:t>: "login.html",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   directives: [ROUTER_DIRECTIVES, </a:t>
            </a:r>
            <a:r>
              <a:rPr lang="en-US" sz="1600" dirty="0" err="1"/>
              <a:t>ErrorComponent</a:t>
            </a:r>
            <a:r>
              <a:rPr lang="en-US" sz="1600" dirty="0"/>
              <a:t>]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})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export class </a:t>
            </a:r>
            <a:r>
              <a:rPr lang="en-US" sz="1600" dirty="0" err="1"/>
              <a:t>LoginComponent</a:t>
            </a:r>
            <a:r>
              <a:rPr lang="en-US" sz="1600" dirty="0"/>
              <a:t> extends </a:t>
            </a:r>
            <a:r>
              <a:rPr lang="en-US" sz="1600" dirty="0" err="1"/>
              <a:t>ErrorHandler</a:t>
            </a:r>
            <a:r>
              <a:rPr lang="en-US" sz="1600" dirty="0"/>
              <a:t> {</a:t>
            </a:r>
          </a:p>
          <a:p>
            <a:pPr>
              <a:lnSpc>
                <a:spcPct val="100000"/>
              </a:lnSpc>
              <a:buSzPct val="45000"/>
            </a:pPr>
            <a:endParaRPr lang="en-US" sz="1600" dirty="0"/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   private user: User = new User</a:t>
            </a:r>
            <a:r>
              <a:rPr lang="en-US" sz="1600" dirty="0" smtClean="0"/>
              <a:t>();</a:t>
            </a:r>
          </a:p>
          <a:p>
            <a:pPr>
              <a:lnSpc>
                <a:spcPct val="100000"/>
              </a:lnSpc>
              <a:buSzPct val="45000"/>
            </a:pPr>
            <a:endParaRPr lang="en-US" sz="1600" dirty="0" smtClean="0"/>
          </a:p>
          <a:p>
            <a:pPr>
              <a:lnSpc>
                <a:spcPct val="100000"/>
              </a:lnSpc>
              <a:buSzPct val="45000"/>
            </a:pPr>
            <a:r>
              <a:rPr lang="en-US" sz="1600" dirty="0" smtClean="0"/>
              <a:t>    constructor(private http: Http, private router: Router, private 		</a:t>
            </a:r>
            <a:r>
              <a:rPr lang="en-US" sz="1600" dirty="0" err="1" smtClean="0"/>
              <a:t>headerService</a:t>
            </a:r>
            <a:r>
              <a:rPr lang="en-US" sz="1600" dirty="0" smtClean="0"/>
              <a:t>: </a:t>
            </a:r>
            <a:r>
              <a:rPr lang="en-US" sz="1600" dirty="0" err="1" smtClean="0"/>
              <a:t>HeaderService</a:t>
            </a:r>
            <a:r>
              <a:rPr lang="en-US" sz="1600" dirty="0" smtClean="0"/>
              <a:t>) {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 smtClean="0"/>
              <a:t>        super();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 smtClean="0"/>
              <a:t>    }</a:t>
            </a:r>
          </a:p>
          <a:p>
            <a:pPr>
              <a:lnSpc>
                <a:spcPct val="100000"/>
              </a:lnSpc>
              <a:buSzPct val="45000"/>
            </a:pPr>
            <a:endParaRPr lang="en-US" sz="1600" dirty="0" smtClean="0"/>
          </a:p>
          <a:p>
            <a:pPr>
              <a:lnSpc>
                <a:spcPct val="100000"/>
              </a:lnSpc>
              <a:buSzPct val="45000"/>
            </a:pPr>
            <a:r>
              <a:rPr lang="en-US" sz="1600" dirty="0" smtClean="0"/>
              <a:t>    private </a:t>
            </a:r>
            <a:r>
              <a:rPr lang="en-US" sz="1600" dirty="0" err="1" smtClean="0"/>
              <a:t>isLoggedIn</a:t>
            </a:r>
            <a:r>
              <a:rPr lang="en-US" sz="1600" dirty="0"/>
              <a:t>(): </a:t>
            </a:r>
            <a:r>
              <a:rPr lang="en-US" sz="1600" dirty="0" err="1"/>
              <a:t>boolean</a:t>
            </a:r>
            <a:r>
              <a:rPr lang="en-US" sz="1600" dirty="0"/>
              <a:t> {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       return </a:t>
            </a:r>
            <a:r>
              <a:rPr lang="en-US" sz="1600" dirty="0" err="1"/>
              <a:t>localStorage.getItem</a:t>
            </a:r>
            <a:r>
              <a:rPr lang="en-US" sz="1600" dirty="0"/>
              <a:t>(</a:t>
            </a:r>
            <a:r>
              <a:rPr lang="en-US" sz="1600" dirty="0" err="1"/>
              <a:t>Const.STORAGE_USER_PARAM</a:t>
            </a:r>
            <a:r>
              <a:rPr lang="en-US" sz="1600" dirty="0"/>
              <a:t>) !== null;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sz="1600" dirty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dirty="0" smtClean="0"/>
          </a:p>
        </p:txBody>
      </p:sp>
      <p:sp>
        <p:nvSpPr>
          <p:cNvPr id="3" name="Wolke 2"/>
          <p:cNvSpPr/>
          <p:nvPr/>
        </p:nvSpPr>
        <p:spPr>
          <a:xfrm>
            <a:off x="4427984" y="3289548"/>
            <a:ext cx="2592288" cy="648072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6" name="Wolke 5"/>
          <p:cNvSpPr/>
          <p:nvPr/>
        </p:nvSpPr>
        <p:spPr>
          <a:xfrm>
            <a:off x="2843808" y="732304"/>
            <a:ext cx="3960440" cy="757044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Declarative and reusable components</a:t>
            </a:r>
            <a:endParaRPr lang="en-US" dirty="0"/>
          </a:p>
        </p:txBody>
      </p:sp>
      <p:sp>
        <p:nvSpPr>
          <p:cNvPr id="7" name="Wolke 6"/>
          <p:cNvSpPr/>
          <p:nvPr/>
        </p:nvSpPr>
        <p:spPr>
          <a:xfrm>
            <a:off x="3635896" y="2443934"/>
            <a:ext cx="2304256" cy="41356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safety</a:t>
            </a:r>
            <a:endParaRPr lang="en-US" dirty="0"/>
          </a:p>
        </p:txBody>
      </p:sp>
      <p:sp>
        <p:nvSpPr>
          <p:cNvPr id="8" name="Wolke 7"/>
          <p:cNvSpPr/>
          <p:nvPr/>
        </p:nvSpPr>
        <p:spPr>
          <a:xfrm>
            <a:off x="6359008" y="1795862"/>
            <a:ext cx="2592288" cy="792088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reload in browser!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39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386688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– </a:t>
            </a:r>
            <a:r>
              <a:rPr lang="en-US" sz="3600" i="1" dirty="0" smtClean="0"/>
              <a:t>login.html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Template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78949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dirty="0" smtClean="0"/>
          </a:p>
        </p:txBody>
      </p:sp>
      <p:pic>
        <p:nvPicPr>
          <p:cNvPr id="4098" name="Picture 2" descr="C:\Users\prodyna\Desktop\Unbenan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" y="1007737"/>
            <a:ext cx="8297863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 9"/>
          <p:cNvSpPr/>
          <p:nvPr/>
        </p:nvSpPr>
        <p:spPr>
          <a:xfrm>
            <a:off x="6122232" y="1201316"/>
            <a:ext cx="2592288" cy="792088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reload in browser!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75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– Building/running app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78949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dirty="0" smtClean="0"/>
          </a:p>
        </p:txBody>
      </p:sp>
      <p:sp>
        <p:nvSpPr>
          <p:cNvPr id="10" name="TextShape 2"/>
          <p:cNvSpPr txBox="1"/>
          <p:nvPr/>
        </p:nvSpPr>
        <p:spPr>
          <a:xfrm>
            <a:off x="457200" y="732304"/>
            <a:ext cx="8003232" cy="464547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lang="en-US" sz="2400" dirty="0" smtClean="0"/>
          </a:p>
          <a:p>
            <a:pPr>
              <a:lnSpc>
                <a:spcPct val="100000"/>
              </a:lnSpc>
              <a:buSzPct val="45000"/>
            </a:pPr>
            <a:r>
              <a:rPr lang="en-US" sz="2400" dirty="0" smtClean="0"/>
              <a:t>Back-end:</a:t>
            </a:r>
            <a:endParaRPr lang="en-US" dirty="0" smtClean="0"/>
          </a:p>
          <a:p>
            <a:pPr>
              <a:lnSpc>
                <a:spcPct val="100000"/>
              </a:lnSpc>
              <a:buSzPct val="45000"/>
            </a:pPr>
            <a:r>
              <a:rPr lang="en-US" i="1" dirty="0" err="1" smtClean="0"/>
              <a:t>mvn</a:t>
            </a:r>
            <a:r>
              <a:rPr lang="en-US" i="1" dirty="0" smtClean="0"/>
              <a:t> clean package </a:t>
            </a:r>
            <a:r>
              <a:rPr lang="en-US" dirty="0" smtClean="0"/>
              <a:t>– compiles Java code, runs all unit tests, produces OS-runnable jar file in the </a:t>
            </a:r>
            <a:r>
              <a:rPr lang="en-US" b="1" dirty="0" smtClean="0"/>
              <a:t>target</a:t>
            </a:r>
            <a:r>
              <a:rPr lang="en-US" dirty="0" smtClean="0"/>
              <a:t> folder</a:t>
            </a:r>
            <a:endParaRPr lang="en-US" dirty="0"/>
          </a:p>
          <a:p>
            <a:pPr>
              <a:lnSpc>
                <a:spcPct val="100000"/>
              </a:lnSpc>
              <a:buSzPct val="45000"/>
            </a:pPr>
            <a:r>
              <a:rPr lang="en-US" i="1" dirty="0" err="1" smtClean="0"/>
              <a:t>mvn</a:t>
            </a:r>
            <a:r>
              <a:rPr lang="en-US" i="1" dirty="0" smtClean="0"/>
              <a:t> clean install </a:t>
            </a:r>
            <a:r>
              <a:rPr lang="en-US" dirty="0" smtClean="0"/>
              <a:t>– as above + runs integration tests and packages the entire application as .zip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i="1" dirty="0" smtClean="0"/>
              <a:t>java –jar voting-application.jar </a:t>
            </a:r>
            <a:r>
              <a:rPr lang="en-US" dirty="0" smtClean="0"/>
              <a:t>from console or in IDE main class right click - run</a:t>
            </a:r>
            <a:endParaRPr lang="en-US" i="1" dirty="0" smtClean="0"/>
          </a:p>
          <a:p>
            <a:pPr>
              <a:lnSpc>
                <a:spcPct val="100000"/>
              </a:lnSpc>
              <a:buSzPct val="45000"/>
            </a:pPr>
            <a:endParaRPr lang="en-US" dirty="0"/>
          </a:p>
          <a:p>
            <a:pPr>
              <a:buSzPct val="45000"/>
            </a:pPr>
            <a:r>
              <a:rPr lang="en-US" sz="2400" dirty="0" smtClean="0"/>
              <a:t>Front-end</a:t>
            </a:r>
            <a:r>
              <a:rPr lang="en-US" sz="2400" dirty="0"/>
              <a:t>: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i="1" dirty="0" err="1" smtClean="0"/>
              <a:t>npm</a:t>
            </a:r>
            <a:r>
              <a:rPr lang="en-US" i="1" dirty="0" smtClean="0"/>
              <a:t> run build </a:t>
            </a:r>
            <a:r>
              <a:rPr lang="en-US" dirty="0" smtClean="0"/>
              <a:t>– builds </a:t>
            </a:r>
            <a:r>
              <a:rPr lang="en-US" dirty="0" err="1" smtClean="0"/>
              <a:t>TypeScript</a:t>
            </a:r>
            <a:r>
              <a:rPr lang="en-US" dirty="0" smtClean="0"/>
              <a:t> code, produces browser-runnable JavaScript/HTML/CSS files in the </a:t>
            </a:r>
            <a:r>
              <a:rPr lang="en-US" b="1" dirty="0" smtClean="0"/>
              <a:t>build</a:t>
            </a:r>
            <a:r>
              <a:rPr lang="en-US" dirty="0" smtClean="0"/>
              <a:t> folder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i="1" dirty="0" err="1" smtClean="0"/>
              <a:t>npm</a:t>
            </a:r>
            <a:r>
              <a:rPr lang="en-US" i="1" dirty="0" smtClean="0"/>
              <a:t> start </a:t>
            </a:r>
            <a:r>
              <a:rPr lang="en-US" dirty="0" smtClean="0"/>
              <a:t>– launches application and watches for changes reloading the browser automatically if any change is detected</a:t>
            </a:r>
            <a:r>
              <a:rPr lang="en-US" dirty="0"/>
              <a:t/>
            </a:r>
            <a:br>
              <a:rPr lang="en-US" dirty="0"/>
            </a:b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446539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Quality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717484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Compile type safety (Java/</a:t>
            </a:r>
            <a:r>
              <a:rPr lang="en-US" sz="2400" dirty="0" err="1" smtClean="0"/>
              <a:t>TypeScript</a:t>
            </a:r>
            <a:r>
              <a:rPr lang="en-US" sz="2400" dirty="0" smtClean="0"/>
              <a:t>)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Several testing layers (unit/integration tests/end-to-end tests)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Definition of done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Continuous </a:t>
            </a:r>
            <a:r>
              <a:rPr lang="en-US" sz="2400" dirty="0" smtClean="0"/>
              <a:t>integration / Sonar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/>
              <a:t>Scrum – early </a:t>
            </a:r>
            <a:r>
              <a:rPr lang="en-US" sz="2400" dirty="0" smtClean="0"/>
              <a:t>feedback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Code </a:t>
            </a:r>
            <a:r>
              <a:rPr lang="en-US" sz="2400" dirty="0" smtClean="0"/>
              <a:t>reviews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Pair programming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0447">
            <a:off x="5280079" y="2353774"/>
            <a:ext cx="5072740" cy="183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C:\Users\prodyna\Desktop\crucible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433805"/>
            <a:ext cx="2013227" cy="51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548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Making release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78949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dirty="0" smtClean="0"/>
          </a:p>
        </p:txBody>
      </p:sp>
      <p:sp>
        <p:nvSpPr>
          <p:cNvPr id="10" name="TextShape 2"/>
          <p:cNvSpPr txBox="1"/>
          <p:nvPr/>
        </p:nvSpPr>
        <p:spPr>
          <a:xfrm>
            <a:off x="457200" y="732304"/>
            <a:ext cx="8003232" cy="464547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r>
              <a:rPr lang="en-US" dirty="0"/>
              <a:t/>
            </a:r>
            <a:br>
              <a:rPr lang="en-US" dirty="0"/>
            </a:br>
            <a:endParaRPr dirty="0" smtClean="0"/>
          </a:p>
        </p:txBody>
      </p:sp>
      <p:sp>
        <p:nvSpPr>
          <p:cNvPr id="6" name="TextShape 2"/>
          <p:cNvSpPr txBox="1"/>
          <p:nvPr/>
        </p:nvSpPr>
        <p:spPr>
          <a:xfrm>
            <a:off x="457200" y="732304"/>
            <a:ext cx="8003232" cy="431303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sz="2400" dirty="0" smtClean="0">
              <a:hlinkClick r:id="rId2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sz="2400" dirty="0">
              <a:hlinkClick r:id="rId2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>
                <a:hlinkClick r:id="rId2"/>
              </a:rPr>
              <a:t>GIT </a:t>
            </a:r>
            <a:r>
              <a:rPr lang="en-US" sz="2400" dirty="0" smtClean="0">
                <a:hlinkClick r:id="rId2"/>
              </a:rPr>
              <a:t>Flow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versions.txt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maven release plugin / Jenkins / </a:t>
            </a:r>
            <a:r>
              <a:rPr lang="en-US" sz="2400" dirty="0" smtClean="0"/>
              <a:t>Nexus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Nexus holds the end artifact produced by the 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sz="2400" dirty="0" smtClean="0"/>
              <a:t>release </a:t>
            </a:r>
            <a:r>
              <a:rPr lang="en-US" sz="2400" dirty="0" smtClean="0"/>
              <a:t>(zip file)</a:t>
            </a:r>
            <a:endParaRPr lang="en-US" sz="2400" dirty="0" smtClean="0"/>
          </a:p>
        </p:txBody>
      </p:sp>
      <p:pic>
        <p:nvPicPr>
          <p:cNvPr id="1026" name="Picture 2" descr="C:\Users\prodyna\Desktop\Unbenan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26" y="462754"/>
            <a:ext cx="4115594" cy="267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9264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Deployment / DML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78949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dirty="0" smtClean="0"/>
          </a:p>
        </p:txBody>
      </p:sp>
      <p:sp>
        <p:nvSpPr>
          <p:cNvPr id="10" name="TextShape 2"/>
          <p:cNvSpPr txBox="1"/>
          <p:nvPr/>
        </p:nvSpPr>
        <p:spPr>
          <a:xfrm>
            <a:off x="457200" y="732304"/>
            <a:ext cx="8003232" cy="464547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r>
              <a:rPr lang="en-US" dirty="0"/>
              <a:t/>
            </a:r>
            <a:br>
              <a:rPr lang="en-US" dirty="0"/>
            </a:br>
            <a:endParaRPr dirty="0" smtClean="0"/>
          </a:p>
        </p:txBody>
      </p:sp>
      <p:sp>
        <p:nvSpPr>
          <p:cNvPr id="6" name="TextShape 2"/>
          <p:cNvSpPr txBox="1"/>
          <p:nvPr/>
        </p:nvSpPr>
        <p:spPr>
          <a:xfrm>
            <a:off x="457200" y="732304"/>
            <a:ext cx="8003232" cy="431303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Nexus keeps history of all released versions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DML </a:t>
            </a:r>
            <a:r>
              <a:rPr lang="en-US" sz="2400" dirty="0" smtClean="0"/>
              <a:t>– </a:t>
            </a:r>
            <a:r>
              <a:rPr lang="en-US" sz="2400" dirty="0" smtClean="0"/>
              <a:t>contract with system administrators - structure always stays </a:t>
            </a:r>
            <a:r>
              <a:rPr lang="en-US" sz="2400" dirty="0" smtClean="0"/>
              <a:t>the same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Configuration files for each stage (D, Q, P) kept on relative servers, respectively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70274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74560" y="1207800"/>
            <a:ext cx="8139960" cy="41997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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0" name="CustomShape 2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Application monitoring</a:t>
            </a:r>
            <a:endParaRPr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81350"/>
            <a:ext cx="9039953" cy="369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259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Requirements - functional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533520" y="825600"/>
            <a:ext cx="8152920" cy="32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383836"/>
                </a:solidFill>
                <a:latin typeface="DIN Next LT Pro Condensed"/>
              </a:rPr>
              <a:t>User:</a:t>
            </a:r>
            <a:endParaRPr sz="30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DIN Next LT Pro Condensed"/>
              </a:rPr>
              <a:t>See </a:t>
            </a:r>
            <a:r>
              <a:rPr lang="en-US" sz="3000" dirty="0">
                <a:latin typeface="DIN Next LT Pro Condensed"/>
              </a:rPr>
              <a:t>all </a:t>
            </a:r>
            <a:r>
              <a:rPr lang="en-US" sz="3000" dirty="0" smtClean="0">
                <a:latin typeface="DIN Next LT Pro Condensed"/>
              </a:rPr>
              <a:t>votes / Add or delete own votes</a:t>
            </a:r>
            <a:endParaRPr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DIN Next LT Pro Condensed"/>
              </a:rPr>
              <a:t>Results </a:t>
            </a:r>
            <a:r>
              <a:rPr lang="en-US" sz="3000" dirty="0">
                <a:latin typeface="DIN Next LT Pro Condensed"/>
              </a:rPr>
              <a:t>visible only after voting</a:t>
            </a:r>
            <a:endParaRPr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DIN Next LT Pro Condensed"/>
              </a:rPr>
              <a:t>Votes cannot be changed once </a:t>
            </a:r>
            <a:r>
              <a:rPr lang="en-US" sz="3000" dirty="0" smtClean="0">
                <a:latin typeface="DIN Next LT Pro Condensed"/>
              </a:rPr>
              <a:t>voted</a:t>
            </a:r>
          </a:p>
          <a:p>
            <a:pPr>
              <a:lnSpc>
                <a:spcPct val="100000"/>
              </a:lnSpc>
            </a:pPr>
            <a:endParaRPr sz="3000" dirty="0"/>
          </a:p>
          <a:p>
            <a:pPr>
              <a:lnSpc>
                <a:spcPct val="100000"/>
              </a:lnSpc>
            </a:pPr>
            <a:r>
              <a:rPr lang="en-US" sz="3000" dirty="0">
                <a:latin typeface="DIN Next LT Pro Condensed"/>
              </a:rPr>
              <a:t>Administrator:</a:t>
            </a:r>
            <a:endParaRPr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DIN Next LT Pro Condensed"/>
              </a:rPr>
              <a:t>Create, edit or delete any vote</a:t>
            </a:r>
            <a:endParaRPr sz="3000" dirty="0"/>
          </a:p>
          <a:p>
            <a:pPr>
              <a:lnSpc>
                <a:spcPct val="100000"/>
              </a:lnSpc>
            </a:pPr>
            <a:endParaRPr sz="3000" dirty="0"/>
          </a:p>
          <a:p>
            <a:pPr>
              <a:lnSpc>
                <a:spcPct val="100000"/>
              </a:lnSpc>
            </a:pPr>
            <a:r>
              <a:rPr lang="en-US" sz="3000" dirty="0">
                <a:latin typeface="DIN Next LT Pro Condensed"/>
              </a:rPr>
              <a:t>Secure REST API</a:t>
            </a:r>
            <a:endParaRPr sz="3000"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074" name="Picture 2" descr="C:\Users\prodyna\Desktop\choice-elect-election-vote-butto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369668"/>
            <a:ext cx="963701" cy="96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CustomShape 2"/>
          <p:cNvSpPr/>
          <p:nvPr/>
        </p:nvSpPr>
        <p:spPr>
          <a:xfrm>
            <a:off x="76320" y="4254600"/>
            <a:ext cx="6247800" cy="888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Boris Gligorijević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3836"/>
                </a:solidFill>
                <a:latin typeface="DIN Next LT Pro Condensed"/>
              </a:rPr>
              <a:t>IT-Consultant / Software Architect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6" name="TextShape 3"/>
          <p:cNvSpPr txBox="1"/>
          <p:nvPr/>
        </p:nvSpPr>
        <p:spPr>
          <a:xfrm>
            <a:off x="1248840" y="228600"/>
            <a:ext cx="6980760" cy="15537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>
                <a:solidFill>
                  <a:srgbClr val="669900"/>
                </a:solidFill>
                <a:latin typeface="DIN Next LT Pro Condensed"/>
              </a:rPr>
              <a:t>PRO-</a:t>
            </a:r>
            <a:r>
              <a:rPr lang="en-US" sz="6000">
                <a:solidFill>
                  <a:srgbClr val="000000"/>
                </a:solidFill>
                <a:latin typeface="DIN Next LT Pro Condensed"/>
              </a:rPr>
              <a:t>fessional</a:t>
            </a:r>
            <a:endParaRPr/>
          </a:p>
          <a:p>
            <a:pPr>
              <a:lnSpc>
                <a:spcPct val="100000"/>
              </a:lnSpc>
            </a:pPr>
            <a:r>
              <a:rPr lang="en-US" sz="6000">
                <a:solidFill>
                  <a:srgbClr val="669900"/>
                </a:solidFill>
                <a:latin typeface="DIN Next LT Pro Condensed"/>
              </a:rPr>
              <a:t>DYNA-</a:t>
            </a:r>
            <a:r>
              <a:rPr lang="en-US" sz="6000">
                <a:solidFill>
                  <a:srgbClr val="000000"/>
                </a:solidFill>
                <a:latin typeface="DIN Next LT Pro Condensed"/>
              </a:rPr>
              <a:t>mic</a:t>
            </a:r>
            <a:endParaRPr/>
          </a:p>
        </p:txBody>
      </p:sp>
      <p:pic>
        <p:nvPicPr>
          <p:cNvPr id="1026" name="Picture 2" descr="C:\transfer\private_docs\00049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590043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How to continue from here?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323528" y="730348"/>
            <a:ext cx="8136904" cy="4719439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>
                <a:hlinkClick r:id="rId2"/>
              </a:rPr>
              <a:t>Documentation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Well-defined and logical rules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Super-easy project setup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Team coaching, know-how transfer, workshops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Clean code without over-engineering – </a:t>
            </a:r>
            <a:r>
              <a:rPr lang="en-US" sz="2400" dirty="0" smtClean="0"/>
              <a:t>no reinventing the wheel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Modern and mainstream technologies ensure skills can be found in the market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458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Requirements - non-functional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457200" y="625252"/>
            <a:ext cx="7098120" cy="4420084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latin typeface="DIN Next LT Pro Condensed"/>
              </a:rPr>
              <a:t>Horizontal scalability</a:t>
            </a:r>
            <a:endParaRPr sz="3200"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latin typeface="DIN Next LT Pro Condensed"/>
              </a:rPr>
              <a:t>High availability (99,5%)</a:t>
            </a:r>
            <a:endParaRPr sz="3200"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DIN Next LT Pro Condensed"/>
              </a:rPr>
              <a:t>Source </a:t>
            </a:r>
            <a:r>
              <a:rPr lang="en-US" sz="3200" dirty="0">
                <a:latin typeface="DIN Next LT Pro Condensed"/>
              </a:rPr>
              <a:t>code in GIT</a:t>
            </a:r>
            <a:endParaRPr sz="3200"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latin typeface="DIN Next LT Pro Condensed"/>
              </a:rPr>
              <a:t>Single zip as end artifact</a:t>
            </a:r>
            <a:endParaRPr sz="3200"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latin typeface="DIN Next LT Pro Condensed"/>
              </a:rPr>
              <a:t>All business methods </a:t>
            </a:r>
            <a:r>
              <a:rPr lang="en-US" sz="3200" dirty="0" smtClean="0">
                <a:latin typeface="DIN Next LT Pro Condensed"/>
              </a:rPr>
              <a:t>tested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latin typeface="DIN Next LT Pro Condensed"/>
              </a:rPr>
              <a:t>Real-time monitoring</a:t>
            </a:r>
            <a:endParaRPr lang="en-US" sz="3200"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sz="3200" dirty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Rechteck 1"/>
          <p:cNvSpPr/>
          <p:nvPr/>
        </p:nvSpPr>
        <p:spPr>
          <a:xfrm>
            <a:off x="755576" y="481236"/>
            <a:ext cx="78488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83836"/>
                </a:solidFill>
                <a:latin typeface="DIN Next LT Pro Condensed"/>
              </a:rPr>
              <a:t>Horizontal </a:t>
            </a:r>
            <a:r>
              <a:rPr lang="en-US" dirty="0" smtClean="0">
                <a:latin typeface="DIN Next LT Pro Condensed"/>
              </a:rPr>
              <a:t>scalability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Clustering, JSON Web Token / No Sessions, new nodes can easily be added to handle more load</a:t>
            </a:r>
            <a:endParaRPr lang="en-US" dirty="0">
              <a:solidFill>
                <a:srgbClr val="92D050"/>
              </a:solidFill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83836"/>
                </a:solidFill>
                <a:latin typeface="DIN Next LT Pro Condensed"/>
              </a:rPr>
              <a:t>High availability (</a:t>
            </a:r>
            <a:r>
              <a:rPr lang="en-US" dirty="0">
                <a:latin typeface="DIN Next LT Pro Condensed"/>
              </a:rPr>
              <a:t>99,5</a:t>
            </a:r>
            <a:r>
              <a:rPr lang="en-US" dirty="0" smtClean="0">
                <a:solidFill>
                  <a:srgbClr val="383836"/>
                </a:solidFill>
                <a:latin typeface="DIN Next LT Pro Condensed"/>
              </a:rPr>
              <a:t>%) 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383836"/>
                </a:solidFill>
                <a:latin typeface="DIN Next LT Pro Condensed"/>
              </a:rPr>
              <a:t> </a:t>
            </a:r>
            <a:r>
              <a:rPr lang="en-US" dirty="0">
                <a:solidFill>
                  <a:srgbClr val="92D050"/>
                </a:solidFill>
                <a:latin typeface="DIN Next LT Pro Condensed"/>
              </a:rPr>
              <a:t>No single point of failure – 2 load balancers (Nginx), 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Tomcat farm, 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MongoDB </a:t>
            </a:r>
            <a:r>
              <a:rPr lang="en-US" dirty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Replica 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Set</a:t>
            </a:r>
            <a:endParaRPr lang="en-US" dirty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83836"/>
                </a:solidFill>
                <a:latin typeface="DIN Next LT Pro Condensed"/>
              </a:rPr>
              <a:t>Source code in </a:t>
            </a:r>
            <a:r>
              <a:rPr lang="en-US" dirty="0" smtClean="0">
                <a:latin typeface="DIN Next LT Pro Condensed"/>
              </a:rPr>
              <a:t>GIT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2 repositories, completely separated back-end and front-end code</a:t>
            </a:r>
            <a:endParaRPr lang="en-US" dirty="0">
              <a:solidFill>
                <a:srgbClr val="92D050"/>
              </a:solidFill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latin typeface="DIN Next LT Pro Condensed"/>
              </a:rPr>
              <a:t>Single zip as end </a:t>
            </a:r>
            <a:r>
              <a:rPr lang="en-US" dirty="0" smtClean="0">
                <a:latin typeface="DIN Next LT Pro Condensed"/>
              </a:rPr>
              <a:t>artifact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everything needed to run the application</a:t>
            </a:r>
            <a:endParaRPr lang="en-US" dirty="0">
              <a:solidFill>
                <a:srgbClr val="92D050"/>
              </a:solidFill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83836"/>
                </a:solidFill>
                <a:latin typeface="DIN Next LT Pro Condensed"/>
              </a:rPr>
              <a:t>All business methods </a:t>
            </a:r>
            <a:r>
              <a:rPr lang="en-US" dirty="0" smtClean="0">
                <a:latin typeface="DIN Next LT Pro Condensed"/>
              </a:rPr>
              <a:t>tested 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Easy to read integration tests make sure the entire stack is well tested and stable, from REST to database layer, unit tests test details (edge cases)</a:t>
            </a:r>
            <a:endParaRPr lang="en-US" dirty="0">
              <a:latin typeface="DIN Next LT Pro Condensed"/>
            </a:endParaRP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83836"/>
                </a:solidFill>
                <a:latin typeface="DIN Next LT Pro Condensed"/>
              </a:rPr>
              <a:t>Real-time </a:t>
            </a:r>
            <a:r>
              <a:rPr lang="en-US" dirty="0" smtClean="0">
                <a:latin typeface="DIN Next LT Pro Condensed"/>
              </a:rPr>
              <a:t>monitoring </a:t>
            </a:r>
            <a:r>
              <a:rPr lang="en-US" dirty="0" smtClean="0">
                <a:solidFill>
                  <a:srgbClr val="92D050"/>
                </a:solidFill>
                <a:latin typeface="DIN Next LT Pro Condensed"/>
                <a:sym typeface="Wingdings" panose="05000000000000000000" pitchFamily="2" charset="2"/>
              </a:rPr>
              <a:t> New Relic tool provides real-time analysis of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94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6"/>
          <p:cNvSpPr/>
          <p:nvPr/>
        </p:nvSpPr>
        <p:spPr>
          <a:xfrm>
            <a:off x="577800" y="247200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383836"/>
                </a:solidFill>
                <a:latin typeface="DIN Next LT Pro Condensed"/>
              </a:rPr>
              <a:t>System architecture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1103313"/>
            <a:ext cx="907891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Technologies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03870"/>
            <a:ext cx="9050337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Technologies – why?</a:t>
            </a:r>
            <a:endParaRPr dirty="0"/>
          </a:p>
        </p:txBody>
      </p:sp>
      <p:pic>
        <p:nvPicPr>
          <p:cNvPr id="2050" name="Picture 2" descr="C:\Users\prodyna\Desktop\build_automation_gul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" y="1065599"/>
            <a:ext cx="3528392" cy="1148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1" name="Picture 3" descr="C:\Users\prodyna\Desktop\springbo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84" y="906611"/>
            <a:ext cx="2333625" cy="73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2" name="Picture 4" descr="C:\Users\prodyna\Desktop\mongodb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81636"/>
            <a:ext cx="3303092" cy="1099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Ellipse 6"/>
          <p:cNvSpPr/>
          <p:nvPr/>
        </p:nvSpPr>
        <p:spPr>
          <a:xfrm>
            <a:off x="1661924" y="1608020"/>
            <a:ext cx="5395962" cy="2456868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Modern</a:t>
            </a:r>
          </a:p>
          <a:p>
            <a:pPr algn="ctr"/>
            <a:r>
              <a:rPr lang="en-US" dirty="0" smtClean="0"/>
              <a:t>Mainstream</a:t>
            </a:r>
          </a:p>
          <a:p>
            <a:pPr algn="ctr"/>
            <a:r>
              <a:rPr lang="en-US" dirty="0" smtClean="0"/>
              <a:t>Developers love them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algn="ctr"/>
            <a:r>
              <a:rPr lang="en-US" dirty="0" smtClean="0"/>
              <a:t>Here to stay</a:t>
            </a:r>
          </a:p>
          <a:p>
            <a:pPr algn="ctr"/>
            <a:r>
              <a:rPr lang="en-US" dirty="0" smtClean="0"/>
              <a:t>No near future migration costs</a:t>
            </a:r>
          </a:p>
          <a:p>
            <a:pPr algn="ctr"/>
            <a:r>
              <a:rPr lang="en-US" dirty="0" smtClean="0"/>
              <a:t>Allow growth (scalable)</a:t>
            </a:r>
          </a:p>
          <a:p>
            <a:pPr algn="ctr"/>
            <a:r>
              <a:rPr lang="en-US" dirty="0" smtClean="0"/>
              <a:t>No reinventing the wheel</a:t>
            </a:r>
            <a:endParaRPr lang="en-US" dirty="0"/>
          </a:p>
        </p:txBody>
      </p:sp>
      <p:pic>
        <p:nvPicPr>
          <p:cNvPr id="2054" name="Picture 6" descr="C:\Users\prodyna\Desktop\1_euro_coin_Eu_serie_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8" y="2370365"/>
            <a:ext cx="932178" cy="93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prodyna\Desktop\bootstrap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47" y="3649588"/>
            <a:ext cx="1262832" cy="1050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907883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31303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Agile / convention over configuration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Tooling: </a:t>
            </a:r>
            <a:r>
              <a:rPr lang="en-US" sz="2400" dirty="0" err="1" smtClean="0"/>
              <a:t>Atlassian</a:t>
            </a:r>
            <a:r>
              <a:rPr lang="en-US" sz="2400" dirty="0" smtClean="0"/>
              <a:t> Stack (Jira, Confluence, Crucible)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/>
              <a:t>Independent back-end and front-end projects</a:t>
            </a:r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2400" dirty="0" smtClean="0">
                <a:hlinkClick r:id="rId2"/>
              </a:rPr>
              <a:t>GIT Flow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8683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77800" y="193204"/>
            <a:ext cx="8136720" cy="5391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383836"/>
                </a:solidFill>
                <a:latin typeface="DIN Next LT Pro Condensed"/>
              </a:rPr>
              <a:t>Development – Java/</a:t>
            </a:r>
            <a:r>
              <a:rPr lang="en-US" sz="3600" dirty="0" err="1" smtClean="0">
                <a:solidFill>
                  <a:srgbClr val="383836"/>
                </a:solidFill>
                <a:latin typeface="DIN Next LT Pro Condensed"/>
              </a:rPr>
              <a:t>SpringBoot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457200" y="732304"/>
            <a:ext cx="8003232" cy="464547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endParaRPr lang="en-US" dirty="0" smtClean="0"/>
          </a:p>
          <a:p>
            <a:pPr>
              <a:lnSpc>
                <a:spcPct val="100000"/>
              </a:lnSpc>
              <a:buSzPct val="45000"/>
            </a:pPr>
            <a:r>
              <a:rPr lang="en-US" dirty="0" smtClean="0"/>
              <a:t>@</a:t>
            </a:r>
            <a:r>
              <a:rPr lang="en-US" dirty="0"/>
              <a:t>Service</a:t>
            </a:r>
            <a:br>
              <a:rPr lang="en-US" dirty="0"/>
            </a:br>
            <a:r>
              <a:rPr lang="en-US" b="1" dirty="0"/>
              <a:t>public class </a:t>
            </a:r>
            <a:r>
              <a:rPr lang="en-US" dirty="0" err="1"/>
              <a:t>PollServiceImpl</a:t>
            </a:r>
            <a:r>
              <a:rPr lang="en-US" dirty="0"/>
              <a:t> </a:t>
            </a:r>
            <a:r>
              <a:rPr lang="en-US" b="1" dirty="0"/>
              <a:t>implements </a:t>
            </a:r>
            <a:r>
              <a:rPr lang="en-US" dirty="0" err="1"/>
              <a:t>PollService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</a:t>
            </a:r>
            <a:r>
              <a:rPr lang="en-US" dirty="0" err="1"/>
              <a:t>Autowired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private </a:t>
            </a:r>
            <a:r>
              <a:rPr lang="en-US" dirty="0" err="1"/>
              <a:t>PollRepository</a:t>
            </a:r>
            <a:r>
              <a:rPr lang="en-US" dirty="0"/>
              <a:t> </a:t>
            </a:r>
            <a:r>
              <a:rPr lang="en-US" b="1" dirty="0" err="1"/>
              <a:t>pollRepository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@Override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dirty="0"/>
              <a:t>Optional&lt;Poll&gt; </a:t>
            </a:r>
            <a:r>
              <a:rPr lang="en-US" dirty="0" err="1"/>
              <a:t>getPoll</a:t>
            </a:r>
            <a:r>
              <a:rPr lang="en-US" dirty="0"/>
              <a:t>(String id) {</a:t>
            </a:r>
            <a:br>
              <a:rPr lang="en-US" dirty="0"/>
            </a:br>
            <a:r>
              <a:rPr lang="en-US" dirty="0"/>
              <a:t>        Poll </a:t>
            </a:r>
            <a:r>
              <a:rPr lang="en-US" dirty="0" err="1"/>
              <a:t>poll</a:t>
            </a:r>
            <a:r>
              <a:rPr lang="en-US" dirty="0"/>
              <a:t> = </a:t>
            </a:r>
            <a:r>
              <a:rPr lang="en-US" b="1" dirty="0" err="1"/>
              <a:t>pollRepository</a:t>
            </a:r>
            <a:r>
              <a:rPr lang="en-US" dirty="0" err="1"/>
              <a:t>.findOne</a:t>
            </a:r>
            <a:r>
              <a:rPr lang="en-US" dirty="0"/>
              <a:t>(id);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return </a:t>
            </a:r>
            <a:r>
              <a:rPr lang="en-US" dirty="0" err="1"/>
              <a:t>Optional.</a:t>
            </a:r>
            <a:r>
              <a:rPr lang="en-US" i="1" dirty="0" err="1"/>
              <a:t>ofNullable</a:t>
            </a:r>
            <a:r>
              <a:rPr lang="en-US" dirty="0"/>
              <a:t>(poll);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	</a:t>
            </a:r>
          </a:p>
          <a:p>
            <a:pPr>
              <a:lnSpc>
                <a:spcPct val="100000"/>
              </a:lnSpc>
              <a:buSzPct val="45000"/>
            </a:pPr>
            <a:r>
              <a:rPr lang="en-US" dirty="0" smtClean="0"/>
              <a:t>…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603234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Bildschirmpräsentation (16:10)</PresentationFormat>
  <Paragraphs>134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5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prodyna</cp:lastModifiedBy>
  <cp:revision>324</cp:revision>
  <dcterms:modified xsi:type="dcterms:W3CDTF">2016-07-27T17:53:35Z</dcterms:modified>
</cp:coreProperties>
</file>