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5.png" ContentType="image/png"/>
  <Override PartName="/ppt/media/image24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21.jpeg" ContentType="image/jpe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1335600"/>
            <a:ext cx="9143280" cy="123048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pic>
        <p:nvPicPr>
          <p:cNvPr id="2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5000" y="437040"/>
            <a:ext cx="2456640" cy="4820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9215280" y="-10080"/>
            <a:ext cx="913680" cy="91368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284040" y="2034360"/>
            <a:ext cx="913680" cy="91368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5"/>
          <p:cNvSpPr/>
          <p:nvPr/>
        </p:nvSpPr>
        <p:spPr>
          <a:xfrm>
            <a:off x="208800" y="2134800"/>
            <a:ext cx="913680" cy="91368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83520" y="2452320"/>
            <a:ext cx="913680" cy="913680"/>
          </a:xfrm>
          <a:prstGeom prst="rect">
            <a:avLst/>
          </a:prstGeom>
          <a:noFill/>
          <a:ln>
            <a:noFill/>
          </a:ln>
        </p:spPr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2800" y="6536520"/>
            <a:ext cx="165492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44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0440" y="317160"/>
            <a:ext cx="412200" cy="51264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28560" y="120600"/>
            <a:ext cx="7981200" cy="103428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2800" y="6542640"/>
            <a:ext cx="165492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72400" y="457200"/>
            <a:ext cx="2910960" cy="31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Agenda:</a:t>
            </a:r>
            <a:endParaRPr/>
          </a:p>
        </p:txBody>
      </p:sp>
      <p:pic>
        <p:nvPicPr>
          <p:cNvPr id="8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0440" y="317160"/>
            <a:ext cx="412200" cy="5126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0" y="1518120"/>
            <a:ext cx="9143280" cy="6138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6" name="CustomShape 4"/>
          <p:cNvSpPr/>
          <p:nvPr/>
        </p:nvSpPr>
        <p:spPr>
          <a:xfrm>
            <a:off x="0" y="2205000"/>
            <a:ext cx="9143280" cy="6138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7" name="CustomShape 5"/>
          <p:cNvSpPr/>
          <p:nvPr/>
        </p:nvSpPr>
        <p:spPr>
          <a:xfrm>
            <a:off x="0" y="2886480"/>
            <a:ext cx="9143280" cy="6138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8" name="CustomShape 6"/>
          <p:cNvSpPr/>
          <p:nvPr/>
        </p:nvSpPr>
        <p:spPr>
          <a:xfrm>
            <a:off x="0" y="3573000"/>
            <a:ext cx="9143280" cy="6138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9" name="CustomShape 7"/>
          <p:cNvSpPr/>
          <p:nvPr/>
        </p:nvSpPr>
        <p:spPr>
          <a:xfrm>
            <a:off x="0" y="4254480"/>
            <a:ext cx="9143280" cy="6138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0" name="CustomShape 8"/>
          <p:cNvSpPr/>
          <p:nvPr/>
        </p:nvSpPr>
        <p:spPr>
          <a:xfrm>
            <a:off x="0" y="4941000"/>
            <a:ext cx="9143280" cy="6138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1" name="CustomShape 9"/>
          <p:cNvSpPr/>
          <p:nvPr/>
        </p:nvSpPr>
        <p:spPr>
          <a:xfrm>
            <a:off x="577800" y="1518120"/>
            <a:ext cx="8565480" cy="6138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sp>
        <p:nvSpPr>
          <p:cNvPr id="92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3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" y="6536520"/>
            <a:ext cx="165492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2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0440" y="317160"/>
            <a:ext cx="412200" cy="51264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28560" y="120600"/>
            <a:ext cx="7981200" cy="103428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2800" y="6536520"/>
            <a:ext cx="165492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6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0440" y="317160"/>
            <a:ext cx="412200" cy="51264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628560" y="120600"/>
            <a:ext cx="7981200" cy="103428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577800" y="296640"/>
            <a:ext cx="8136720" cy="647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74560" y="1449360"/>
            <a:ext cx="8139960" cy="5039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800" y="6536520"/>
            <a:ext cx="165492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20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0440" y="317160"/>
            <a:ext cx="412200" cy="5126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628560" y="120600"/>
            <a:ext cx="7981200" cy="103428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77800" y="296640"/>
            <a:ext cx="8136720" cy="647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74560" y="1449360"/>
            <a:ext cx="8139960" cy="5039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74560" y="1449360"/>
            <a:ext cx="8139960" cy="5039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21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86440" y="1449360"/>
            <a:ext cx="6316200" cy="503964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86440" y="1449360"/>
            <a:ext cx="6316200" cy="5039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6" descr=""/>
          <p:cNvPicPr/>
          <p:nvPr/>
        </p:nvPicPr>
        <p:blipFill>
          <a:blip r:embed="rId1"/>
          <a:srcRect l="0" t="571" r="0" b="571"/>
          <a:stretch>
            <a:fillRect/>
          </a:stretch>
        </p:blipFill>
        <p:spPr>
          <a:xfrm>
            <a:off x="0" y="2565360"/>
            <a:ext cx="9143280" cy="429192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503280" y="1403280"/>
            <a:ext cx="8023320" cy="122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8e8e8"/>
                </a:solidFill>
                <a:latin typeface="DIN Next LT Pro Condensed"/>
              </a:rPr>
              <a:t>Voting Application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529560" y="5057280"/>
            <a:ext cx="4353480" cy="311760"/>
          </a:xfrm>
          <a:prstGeom prst="rect">
            <a:avLst/>
          </a:prstGeom>
          <a:noFill/>
          <a:ln>
            <a:noFill/>
          </a:ln>
        </p:spPr>
        <p:txBody>
          <a:bodyPr lIns="90000" rIns="26064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83839"/>
                </a:solidFill>
                <a:latin typeface="DIN Next LT Pro Light Condensed"/>
              </a:rPr>
              <a:t>18.03.2016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0" y="5517360"/>
            <a:ext cx="8023320" cy="133992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CustomShape 4"/>
          <p:cNvSpPr/>
          <p:nvPr/>
        </p:nvSpPr>
        <p:spPr>
          <a:xfrm>
            <a:off x="518400" y="2750040"/>
            <a:ext cx="8008200" cy="4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1c1c1c"/>
                </a:solidFill>
                <a:latin typeface="DIN Next LT Pro Light Condensed"/>
              </a:rPr>
              <a:t>Architecture presentation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74560" y="1449360"/>
            <a:ext cx="8139960" cy="503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Arial"/>
              </a:rPr>
              <a:t>High focus on Unit / Integration tests, optional TDD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Continuuous integration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Issue tracking tools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Agile development process – recommendation: Scrum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SonarCube for quality metrics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Software ergonomy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Hallway usability testing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Quality: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74560" y="1449360"/>
            <a:ext cx="8139960" cy="503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Coding and naming conventions – provided via Wiki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IDE formatters - provided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Development setup via vagrant boxes = lower development costs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Recommendation: Pair-programming, TDD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Recommendation: Workshop 2-3 days with dev team on-site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Development: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CustomShape 2"/>
          <p:cNvSpPr/>
          <p:nvPr/>
        </p:nvSpPr>
        <p:spPr>
          <a:xfrm>
            <a:off x="76320" y="5105520"/>
            <a:ext cx="624780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Boris Gligorijević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IT-Consultant / Software Architect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38960" y="3467160"/>
            <a:ext cx="2552040" cy="2552040"/>
          </a:xfrm>
          <a:prstGeom prst="rect">
            <a:avLst/>
          </a:prstGeom>
          <a:ln>
            <a:noFill/>
          </a:ln>
        </p:spPr>
      </p:pic>
      <p:sp>
        <p:nvSpPr>
          <p:cNvPr id="256" name="TextShape 3"/>
          <p:cNvSpPr txBox="1"/>
          <p:nvPr/>
        </p:nvSpPr>
        <p:spPr>
          <a:xfrm>
            <a:off x="1248840" y="274320"/>
            <a:ext cx="6980760" cy="186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PRO-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fessional</a:t>
            </a: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DYNA-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mic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functional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33520" y="990720"/>
            <a:ext cx="815292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User: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See all votes created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Add or delete own votes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Results visible only after voting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Votes cannot be changed once voted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Administrator: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Create, </a:t>
            </a:r>
            <a:r>
              <a:rPr lang="en-US" sz="2800">
                <a:solidFill>
                  <a:srgbClr val="a0c52a"/>
                </a:solidFill>
                <a:latin typeface="DIN Next LT Pro Condensed"/>
              </a:rPr>
              <a:t>edit</a:t>
            </a:r>
            <a:r>
              <a:rPr lang="en-US" sz="2800">
                <a:solidFill>
                  <a:srgbClr val="383836"/>
                </a:solidFill>
                <a:latin typeface="DIN Next LT Pro Condensed"/>
              </a:rPr>
              <a:t> or delete any vote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Secure REST API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non-functional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1005840"/>
            <a:ext cx="7098120" cy="5739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Condensed"/>
              </a:rPr>
              <a:t>Horizontal scalability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Condensed"/>
              </a:rPr>
              <a:t>High availability (99,5%)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Condensed"/>
              </a:rPr>
              <a:t>Real-time monitoring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Condensed"/>
              </a:rPr>
              <a:t>Source code in GIT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Condensed"/>
              </a:rPr>
              <a:t>Single zip as end artifact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Condensed"/>
              </a:rPr>
              <a:t>All business methods tested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74560" y="2315880"/>
            <a:ext cx="2543400" cy="1525680"/>
          </a:xfrm>
          <a:prstGeom prst="rect">
            <a:avLst/>
          </a:prstGeom>
          <a:solidFill>
            <a:srgbClr val="8bc4f2"/>
          </a:solidFill>
          <a:ln w="12600">
            <a:solidFill>
              <a:srgbClr val="ffffff"/>
            </a:solidFill>
            <a:miter/>
          </a:ln>
        </p:spPr>
      </p:sp>
      <p:sp>
        <p:nvSpPr>
          <p:cNvPr id="262" name="CustomShape 2"/>
          <p:cNvSpPr/>
          <p:nvPr/>
        </p:nvSpPr>
        <p:spPr>
          <a:xfrm>
            <a:off x="3373200" y="2315880"/>
            <a:ext cx="2543400" cy="1525680"/>
          </a:xfrm>
          <a:prstGeom prst="rect">
            <a:avLst/>
          </a:prstGeom>
          <a:solidFill>
            <a:srgbClr val="8bc4f2"/>
          </a:solidFill>
          <a:ln w="12600">
            <a:solidFill>
              <a:srgbClr val="ffffff"/>
            </a:solidFill>
            <a:miter/>
          </a:ln>
        </p:spPr>
      </p:sp>
      <p:sp>
        <p:nvSpPr>
          <p:cNvPr id="263" name="CustomShape 3"/>
          <p:cNvSpPr/>
          <p:nvPr/>
        </p:nvSpPr>
        <p:spPr>
          <a:xfrm>
            <a:off x="6171480" y="2315880"/>
            <a:ext cx="2543400" cy="1525680"/>
          </a:xfrm>
          <a:prstGeom prst="rect">
            <a:avLst/>
          </a:prstGeom>
          <a:solidFill>
            <a:srgbClr val="8bc4f2"/>
          </a:solidFill>
          <a:ln w="12600">
            <a:solidFill>
              <a:srgbClr val="ffffff"/>
            </a:solidFill>
            <a:miter/>
          </a:ln>
        </p:spPr>
      </p:sp>
      <p:sp>
        <p:nvSpPr>
          <p:cNvPr id="264" name="CustomShape 4"/>
          <p:cNvSpPr/>
          <p:nvPr/>
        </p:nvSpPr>
        <p:spPr>
          <a:xfrm>
            <a:off x="1973880" y="4096800"/>
            <a:ext cx="2543400" cy="1525680"/>
          </a:xfrm>
          <a:prstGeom prst="rect">
            <a:avLst/>
          </a:prstGeom>
          <a:solidFill>
            <a:srgbClr val="8bc4f2"/>
          </a:solidFill>
          <a:ln w="12600">
            <a:solidFill>
              <a:srgbClr val="ffffff"/>
            </a:solidFill>
            <a:miter/>
          </a:ln>
        </p:spPr>
      </p:sp>
      <p:sp>
        <p:nvSpPr>
          <p:cNvPr id="265" name="CustomShape 5"/>
          <p:cNvSpPr/>
          <p:nvPr/>
        </p:nvSpPr>
        <p:spPr>
          <a:xfrm>
            <a:off x="4772160" y="4096800"/>
            <a:ext cx="2543400" cy="1525680"/>
          </a:xfrm>
          <a:prstGeom prst="rect">
            <a:avLst/>
          </a:prstGeom>
          <a:solidFill>
            <a:srgbClr val="8bc4f2"/>
          </a:solidFill>
          <a:ln w="12600">
            <a:solidFill>
              <a:srgbClr val="ffffff"/>
            </a:solidFill>
            <a:miter/>
          </a:ln>
        </p:spPr>
      </p:sp>
      <p:sp>
        <p:nvSpPr>
          <p:cNvPr id="266" name="CustomShape 6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System architecture</a:t>
            </a:r>
            <a:endParaRPr/>
          </a:p>
        </p:txBody>
      </p:sp>
      <p:pic>
        <p:nvPicPr>
          <p:cNvPr id="26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219320"/>
            <a:ext cx="11429280" cy="476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Technologies and tools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"/>
            </a:pPr>
            <a:r>
              <a:rPr lang="en-US" sz="3600">
                <a:latin typeface="Arial"/>
              </a:rPr>
              <a:t>Front-end: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>
                <a:latin typeface="Arial"/>
              </a:rPr>
              <a:t>AngularJS, Yeoman, Bootstrap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US" sz="3600">
                <a:latin typeface="Arial"/>
              </a:rPr>
              <a:t>Back-end: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>
                <a:latin typeface="Arial"/>
              </a:rPr>
              <a:t>Spring – Boot, Data, Security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US" sz="3600">
                <a:latin typeface="Arial"/>
              </a:rPr>
              <a:t>Storage: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>
                <a:latin typeface="Arial"/>
              </a:rPr>
              <a:t>MongoDB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DIN Next LT Pro Light Condensed"/>
              </a:rPr>
              <a:t>Availability and scalability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574560" y="1449360"/>
            <a:ext cx="8139960" cy="50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DIN Next LT Pro Light Condensed"/>
              </a:rPr>
              <a:t>Tomcat cluster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DIN Next LT Pro Light Condensed"/>
              </a:rPr>
              <a:t>MongoDB replication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720" y="4069080"/>
            <a:ext cx="2742840" cy="2239920"/>
          </a:xfrm>
          <a:prstGeom prst="rect">
            <a:avLst/>
          </a:prstGeom>
          <a:ln>
            <a:noFill/>
          </a:ln>
        </p:spPr>
      </p:pic>
      <p:pic>
        <p:nvPicPr>
          <p:cNvPr id="2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1005840"/>
            <a:ext cx="2742840" cy="266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74560" y="1449360"/>
            <a:ext cx="8139960" cy="503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Back-end / network: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JDK8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GZIP and optional partial responses for REST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Front-end: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Minification of Javascript / CSS code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Performance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74560" y="1449360"/>
            <a:ext cx="8139960" cy="503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Secure REST API - </a:t>
            </a: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JWT (</a:t>
            </a:r>
            <a:r>
              <a:rPr lang="en-US" sz="2800">
                <a:solidFill>
                  <a:srgbClr val="383836"/>
                </a:solidFill>
                <a:latin typeface="DIN Next LT Pro Light Condensed"/>
              </a:rPr>
              <a:t>RFC 7519 standard) </a:t>
            </a: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over HTTPS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r>
              <a:rPr lang="en-US" sz="3200">
                <a:solidFill>
                  <a:srgbClr val="383836"/>
                </a:solidFill>
                <a:latin typeface="DIN Next LT Pro Light Condensed"/>
              </a:rPr>
              <a:t>Roles</a:t>
            </a: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577800" y="296640"/>
            <a:ext cx="81367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Security:</a:t>
            </a:r>
            <a:endParaRPr/>
          </a:p>
        </p:txBody>
      </p:sp>
      <p:pic>
        <p:nvPicPr>
          <p:cNvPr id="2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0" y="2839320"/>
            <a:ext cx="5228640" cy="365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