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715000" type="screen16x1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5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Grafik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Grafik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27" name="Grafik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Grafik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66" name="Grafik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4" name="Grafik 20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46" name="Grafik 2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247" name="Grafik 2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280" cy="57144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1113000"/>
            <a:ext cx="9143280" cy="10254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585000" y="364200"/>
            <a:ext cx="2456640" cy="4017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84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16953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17790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0436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800" y="54522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72400" y="381000"/>
            <a:ext cx="2910960" cy="26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Agenda:</a:t>
            </a:r>
            <a:endParaRPr/>
          </a:p>
        </p:txBody>
      </p:sp>
      <p:pic>
        <p:nvPicPr>
          <p:cNvPr id="84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12651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0" y="183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0" y="240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0" y="297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9" name="CustomShape 7"/>
          <p:cNvSpPr/>
          <p:nvPr/>
        </p:nvSpPr>
        <p:spPr>
          <a:xfrm>
            <a:off x="0" y="354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0" name="CustomShape 8"/>
          <p:cNvSpPr/>
          <p:nvPr/>
        </p:nvSpPr>
        <p:spPr>
          <a:xfrm>
            <a:off x="0" y="411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1" name="CustomShape 9"/>
          <p:cNvSpPr/>
          <p:nvPr/>
        </p:nvSpPr>
        <p:spPr>
          <a:xfrm>
            <a:off x="577800" y="1265100"/>
            <a:ext cx="8565480" cy="5115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sp>
        <p:nvSpPr>
          <p:cNvPr id="92" name="PlaceHolder 10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3" name="PlaceHolder 11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68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577800" y="247200"/>
            <a:ext cx="8136720" cy="53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207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77800" y="247200"/>
            <a:ext cx="8136720" cy="53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212" name="Grafik 211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  <p:pic>
        <p:nvPicPr>
          <p:cNvPr id="213" name="Grafik 212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/>
          <p:cNvPicPr/>
          <p:nvPr/>
        </p:nvPicPr>
        <p:blipFill>
          <a:blip r:embed="rId2"/>
          <a:srcRect t="571" b="571"/>
          <a:stretch>
            <a:fillRect/>
          </a:stretch>
        </p:blipFill>
        <p:spPr>
          <a:xfrm>
            <a:off x="0" y="2137800"/>
            <a:ext cx="9143280" cy="357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43222" y="1579358"/>
            <a:ext cx="8023320" cy="702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DIN Next LT Pro Condensed"/>
              </a:rPr>
              <a:t>Voting -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Architecture presentation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E8E8E8"/>
                </a:solidFill>
                <a:latin typeface="DIN Next LT Pro Condensed"/>
              </a:rPr>
              <a:t> </a:t>
            </a:r>
            <a:endParaRPr dirty="0"/>
          </a:p>
        </p:txBody>
      </p:sp>
      <p:sp>
        <p:nvSpPr>
          <p:cNvPr id="250" name="CustomShape 2"/>
          <p:cNvSpPr/>
          <p:nvPr/>
        </p:nvSpPr>
        <p:spPr>
          <a:xfrm>
            <a:off x="395536" y="4067805"/>
            <a:ext cx="4353480" cy="2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26064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383839"/>
                </a:solidFill>
                <a:latin typeface="DIN Next LT Pro Light Condensed"/>
              </a:rPr>
              <a:t>18.03.2016</a:t>
            </a:r>
            <a:endParaRPr sz="3200" dirty="0"/>
          </a:p>
        </p:txBody>
      </p:sp>
      <p:sp>
        <p:nvSpPr>
          <p:cNvPr id="251" name="CustomShape 3"/>
          <p:cNvSpPr/>
          <p:nvPr/>
        </p:nvSpPr>
        <p:spPr>
          <a:xfrm>
            <a:off x="0" y="4597800"/>
            <a:ext cx="8023320" cy="1116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291700"/>
            <a:ext cx="8008200" cy="36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Arial"/>
              </a:rPr>
              <a:t>High focus on Unit / Integration </a:t>
            </a:r>
            <a:r>
              <a:rPr lang="en-US" sz="3200" dirty="0" smtClean="0">
                <a:solidFill>
                  <a:srgbClr val="383836"/>
                </a:solidFill>
                <a:latin typeface="Arial"/>
              </a:rPr>
              <a:t>tests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Continuous 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integration</a:t>
            </a:r>
            <a:endParaRPr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Issue tracking tools</a:t>
            </a:r>
            <a:endParaRPr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Agile development process – </a:t>
            </a:r>
            <a:r>
              <a:rPr lang="en-US" sz="3200" i="1" dirty="0">
                <a:solidFill>
                  <a:srgbClr val="383836"/>
                </a:solidFill>
                <a:latin typeface="DIN Next LT Pro Light Condensed"/>
              </a:rPr>
              <a:t>recommendation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: Scrum</a:t>
            </a:r>
            <a:endParaRPr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SonarCube for quality </a:t>
            </a: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metrics</a:t>
            </a:r>
            <a:endParaRPr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Hallway usability testing</a:t>
            </a:r>
            <a:endParaRPr dirty="0" smtClean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Quality: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67544" y="913284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Coding and naming </a:t>
            </a: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conventions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IDE formatters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Development 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setup via vagrant boxes = lower development costs</a:t>
            </a:r>
            <a:endParaRPr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3200" i="1" dirty="0">
                <a:solidFill>
                  <a:srgbClr val="383836"/>
                </a:solidFill>
                <a:latin typeface="DIN Next LT Pro Light Condensed"/>
              </a:rPr>
              <a:t>Recommendation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: Pair-programming, TDD</a:t>
            </a:r>
            <a:endParaRPr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3200" i="1" dirty="0">
                <a:solidFill>
                  <a:srgbClr val="383836"/>
                </a:solidFill>
                <a:latin typeface="DIN Next LT Pro Light Condensed"/>
              </a:rPr>
              <a:t>Recommendation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: Workshop 2-3 days with dev team on-site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2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Development: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4254600"/>
            <a:ext cx="6247800" cy="888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1248840" y="228600"/>
            <a:ext cx="6980760" cy="15537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  <p:pic>
        <p:nvPicPr>
          <p:cNvPr id="1026" name="Picture 2" descr="C:\transfer\private_docs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043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825600"/>
            <a:ext cx="8152920" cy="32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User:</a:t>
            </a:r>
            <a:endParaRPr sz="3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See 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all 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votes / Add or delete own votes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Results 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visible only after voting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Votes cannot be changed once 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voted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Administrator: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Create, </a:t>
            </a:r>
            <a:r>
              <a:rPr lang="en-US" sz="3000" dirty="0">
                <a:solidFill>
                  <a:srgbClr val="A0C52A"/>
                </a:solidFill>
                <a:latin typeface="DIN Next LT Pro Condensed"/>
              </a:rPr>
              <a:t>edit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 or delete any vote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Secure REST API</a:t>
            </a:r>
            <a:endParaRPr sz="30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697260"/>
            <a:ext cx="7098120" cy="44200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Horizontal scalability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High availability (99,5%)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Real-time monitoring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Source code in GIT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Single zip as end artifact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All business methods tested</a:t>
            </a:r>
            <a:endParaRPr sz="3200"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6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" y="1283467"/>
            <a:ext cx="9082013" cy="355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</a:t>
            </a:r>
            <a:endParaRPr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769268"/>
            <a:ext cx="905033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>
                <a:latin typeface="DIN Next LT Pro Light Condensed"/>
              </a:rPr>
              <a:t>Availability and scalability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DIN Next LT Pro Light Condensed"/>
              </a:rPr>
              <a:t>Tomcat </a:t>
            </a:r>
            <a:r>
              <a:rPr lang="en-US" sz="3200" dirty="0">
                <a:latin typeface="DIN Next LT Pro Light Condensed"/>
              </a:rPr>
              <a:t>cluster</a:t>
            </a:r>
            <a:endParaRPr sz="32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>
              <a:lnSpc>
                <a:spcPct val="100000"/>
              </a:lnSpc>
              <a:buSzPct val="100000"/>
            </a:pPr>
            <a:endParaRPr lang="en-US" sz="3200" dirty="0"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DIN Next LT Pro Light Condensed"/>
              </a:rPr>
              <a:t>MongoDB </a:t>
            </a:r>
            <a:r>
              <a:rPr lang="en-US" sz="3200" dirty="0">
                <a:latin typeface="DIN Next LT Pro Light Condensed"/>
              </a:rPr>
              <a:t>replication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2" name="Grafik 271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720" y="3390900"/>
            <a:ext cx="2742840" cy="1866600"/>
          </a:xfrm>
          <a:prstGeom prst="rect">
            <a:avLst/>
          </a:prstGeom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24538"/>
            <a:ext cx="2638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383836"/>
              </a:solidFill>
              <a:latin typeface="DIN Next LT Pro Light Condensed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Performance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15" y="2677591"/>
            <a:ext cx="3939705" cy="187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duke-jdk8-1.png (290×28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90" y="2920657"/>
            <a:ext cx="27622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1938"/>
            <a:ext cx="1805384" cy="18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411760" y="1057300"/>
            <a:ext cx="5981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   PARTIAL API RESPONSES </a:t>
            </a:r>
          </a:p>
          <a:p>
            <a:r>
              <a:rPr lang="en-US" sz="3200" dirty="0" smtClean="0"/>
              <a:t>/</a:t>
            </a:r>
            <a:r>
              <a:rPr lang="en-US" sz="3200" dirty="0" err="1" smtClean="0"/>
              <a:t>votes?fields</a:t>
            </a:r>
            <a:r>
              <a:rPr lang="en-US" sz="3200" dirty="0" smtClean="0"/>
              <a:t>=</a:t>
            </a:r>
            <a:r>
              <a:rPr lang="en-US" sz="3200" dirty="0" err="1" smtClean="0"/>
              <a:t>create_date,count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Secure REST API - JWT (RFC 7519 standard</a:t>
            </a:r>
            <a:r>
              <a:rPr lang="en-US" sz="2800" dirty="0">
                <a:solidFill>
                  <a:srgbClr val="383836"/>
                </a:solidFill>
                <a:latin typeface="DIN Next LT Pro Light Condensed"/>
              </a:rPr>
              <a:t>) 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over HTTPS</a:t>
            </a:r>
            <a:endParaRPr dirty="0"/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Roles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Security: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97460"/>
            <a:ext cx="5229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(16:10)</PresentationFormat>
  <Paragraphs>71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prodyna</cp:lastModifiedBy>
  <cp:revision>55</cp:revision>
  <dcterms:modified xsi:type="dcterms:W3CDTF">2016-03-16T22:12:58Z</dcterms:modified>
</cp:coreProperties>
</file>