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58" r:id="rId6"/>
    <p:sldId id="262" r:id="rId7"/>
    <p:sldId id="260" r:id="rId8"/>
    <p:sldId id="261" r:id="rId9"/>
    <p:sldId id="263" r:id="rId10"/>
    <p:sldId id="274" r:id="rId11"/>
    <p:sldId id="266" r:id="rId12"/>
    <p:sldId id="268" r:id="rId13"/>
    <p:sldId id="277" r:id="rId14"/>
    <p:sldId id="270" r:id="rId15"/>
    <p:sldId id="267" r:id="rId16"/>
    <p:sldId id="269" r:id="rId17"/>
    <p:sldId id="271" r:id="rId18"/>
    <p:sldId id="264" r:id="rId19"/>
    <p:sldId id="272" r:id="rId20"/>
    <p:sldId id="275" r:id="rId21"/>
    <p:sldId id="273" r:id="rId22"/>
    <p:sldId id="265" r:id="rId23"/>
    <p:sldId id="276" r:id="rId24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440" autoAdjust="0"/>
    <p:restoredTop sz="94964" autoAdjust="0"/>
  </p:normalViewPr>
  <p:slideViewPr>
    <p:cSldViewPr>
      <p:cViewPr varScale="1">
        <p:scale>
          <a:sx n="105" d="100"/>
          <a:sy n="105" d="100"/>
        </p:scale>
        <p:origin x="-83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odyna.de/confluence/display/PACD/Voting+application+documentation+-+PAC+Spring+2016,+Boris+Gligorijevic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383839"/>
                </a:solidFill>
                <a:latin typeface="DIN Next LT Pro Light Condensed"/>
              </a:rPr>
              <a:t>29.07.2016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Back-end service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@</a:t>
            </a: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@Log4j</a:t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UserServiceImpl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 err="1"/>
              <a:t>UserService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b="1" dirty="0" err="1"/>
              <a:t>userRepository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Optional&lt;User&gt; </a:t>
            </a:r>
            <a:r>
              <a:rPr lang="en-US" dirty="0" err="1"/>
              <a:t>findUserByUserName</a:t>
            </a:r>
            <a:r>
              <a:rPr lang="en-US" dirty="0"/>
              <a:t>(</a:t>
            </a:r>
            <a:r>
              <a:rPr lang="en-US" b="1" dirty="0"/>
              <a:t>final </a:t>
            </a:r>
            <a:r>
              <a:rPr lang="en-US" dirty="0"/>
              <a:t>String </a:t>
            </a:r>
            <a:r>
              <a:rPr lang="en-US" dirty="0" err="1"/>
              <a:t>userName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b="1" dirty="0" err="1"/>
              <a:t>userRepository</a:t>
            </a:r>
            <a:r>
              <a:rPr lang="en-US" dirty="0" err="1"/>
              <a:t>.findByUserName</a:t>
            </a:r>
            <a:r>
              <a:rPr lang="en-US" dirty="0"/>
              <a:t>(</a:t>
            </a:r>
            <a:r>
              <a:rPr lang="en-US" dirty="0" err="1"/>
              <a:t>userName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Optional.</a:t>
            </a:r>
            <a:r>
              <a:rPr lang="en-US" i="1" dirty="0" err="1"/>
              <a:t>ofNullable</a:t>
            </a:r>
            <a:r>
              <a:rPr lang="en-US" dirty="0"/>
              <a:t>(user);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 	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5796136" y="2137420"/>
            <a:ext cx="2417440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XML lines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1403648" y="4126740"/>
            <a:ext cx="2417440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</a:t>
            </a:r>
            <a:r>
              <a:rPr lang="en-US" dirty="0" smtClean="0"/>
              <a:t>DB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4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Back-end model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nb-NO" dirty="0" smtClean="0"/>
          </a:p>
          <a:p>
            <a:pPr>
              <a:lnSpc>
                <a:spcPct val="100000"/>
              </a:lnSpc>
              <a:buSzPct val="45000"/>
            </a:pPr>
            <a:r>
              <a:rPr lang="nb-NO" dirty="0" smtClean="0"/>
              <a:t>@</a:t>
            </a:r>
            <a:r>
              <a:rPr lang="nb-NO" dirty="0"/>
              <a:t>Getter</a:t>
            </a:r>
            <a:br>
              <a:rPr lang="nb-NO" dirty="0"/>
            </a:br>
            <a:r>
              <a:rPr lang="nb-NO" dirty="0"/>
              <a:t>@Setter</a:t>
            </a:r>
            <a:br>
              <a:rPr lang="nb-NO" dirty="0"/>
            </a:br>
            <a:r>
              <a:rPr lang="nb-NO" dirty="0"/>
              <a:t>@ToString</a:t>
            </a:r>
            <a:br>
              <a:rPr lang="nb-NO" dirty="0"/>
            </a:br>
            <a:r>
              <a:rPr lang="nb-NO" b="1" dirty="0"/>
              <a:t>public class </a:t>
            </a:r>
            <a:r>
              <a:rPr lang="nb-NO" dirty="0"/>
              <a:t>User {</a:t>
            </a:r>
            <a:br>
              <a:rPr lang="nb-NO" dirty="0"/>
            </a:br>
            <a:r>
              <a:rPr lang="nb-NO" dirty="0"/>
              <a:t/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email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userName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String </a:t>
            </a:r>
            <a:r>
              <a:rPr lang="nb-NO" b="1" dirty="0"/>
              <a:t>password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/>
              <a:t>private </a:t>
            </a:r>
            <a:r>
              <a:rPr lang="nb-NO" dirty="0"/>
              <a:t>Role </a:t>
            </a:r>
            <a:r>
              <a:rPr lang="nb-NO" b="1" dirty="0"/>
              <a:t>role</a:t>
            </a:r>
            <a:r>
              <a:rPr lang="nb-NO" dirty="0" smtClean="0"/>
              <a:t>;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}</a:t>
            </a:r>
            <a:br>
              <a:rPr lang="nb-NO" dirty="0"/>
            </a:b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3851920" y="2236331"/>
            <a:ext cx="4176464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domain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94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integration test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179512" y="732867"/>
            <a:ext cx="8795320" cy="478892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@</a:t>
            </a:r>
            <a:r>
              <a:rPr lang="en-US" sz="1400" dirty="0" err="1"/>
              <a:t>RunWith</a:t>
            </a:r>
            <a:r>
              <a:rPr lang="en-US" sz="1400" dirty="0"/>
              <a:t>(SpringJUnit4ClassRunner.</a:t>
            </a:r>
            <a:r>
              <a:rPr lang="en-US" sz="1400" b="1" dirty="0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SpringApplicationConfiguration</a:t>
            </a:r>
            <a:r>
              <a:rPr lang="en-US" sz="1400" dirty="0"/>
              <a:t>(classes = </a:t>
            </a:r>
            <a:r>
              <a:rPr lang="en-US" sz="1400" dirty="0" err="1"/>
              <a:t>Application.</a:t>
            </a:r>
            <a:r>
              <a:rPr lang="en-US" sz="1400" b="1" dirty="0" err="1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IntegrationTest</a:t>
            </a:r>
            <a:r>
              <a:rPr lang="en-US" sz="1400" dirty="0"/>
              <a:t>({</a:t>
            </a:r>
            <a:r>
              <a:rPr lang="en-US" sz="1400" b="1" dirty="0"/>
              <a:t>"</a:t>
            </a:r>
            <a:r>
              <a:rPr lang="en-US" sz="1400" b="1" dirty="0" err="1"/>
              <a:t>server.port</a:t>
            </a:r>
            <a:r>
              <a:rPr lang="en-US" sz="1400" b="1" dirty="0"/>
              <a:t>=8888"</a:t>
            </a:r>
            <a:r>
              <a:rPr lang="en-US" sz="1400" dirty="0"/>
              <a:t>})</a:t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 err="1"/>
              <a:t>LoginIT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dirty="0" err="1"/>
              <a:t>VotingIntegrationTest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</a:t>
            </a:r>
            <a:r>
              <a:rPr lang="en-US" sz="1400" dirty="0" err="1"/>
              <a:t>Autowired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 err="1"/>
              <a:t>LoginITHelper</a:t>
            </a:r>
            <a:r>
              <a:rPr lang="en-US" sz="1400" dirty="0"/>
              <a:t> </a:t>
            </a:r>
            <a:r>
              <a:rPr lang="en-US" sz="1400" b="1" dirty="0"/>
              <a:t>$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login_succeeds_for_existing_user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when_the_correct_login_credentials_are_sent</a:t>
            </a:r>
            <a:r>
              <a:rPr lang="en-US" sz="1400" dirty="0"/>
              <a:t>(</a:t>
            </a:r>
            <a:r>
              <a:rPr lang="en-US" sz="1400" b="1" i="1" dirty="0"/>
              <a:t>USER_1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then_the_access_token_is_returned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login_fails_for_unknown_user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when_the_wrong_login_credentials_are_sent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then_the_unauthorized_status_code_is_returned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}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5418655" y="1381336"/>
            <a:ext cx="3538736" cy="792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Tomcat is started with the test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4652334" y="3289548"/>
            <a:ext cx="4361656" cy="98078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Tests use the same </a:t>
            </a:r>
            <a:r>
              <a:rPr lang="en-US" dirty="0" err="1" smtClean="0"/>
              <a:t>db</a:t>
            </a:r>
            <a:r>
              <a:rPr lang="en-US" dirty="0" smtClean="0"/>
              <a:t> setup as in production / vagrant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4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- </a:t>
            </a:r>
            <a:r>
              <a:rPr lang="en-US" sz="3600" dirty="0" err="1" smtClean="0">
                <a:solidFill>
                  <a:srgbClr val="383836"/>
                </a:solidFill>
                <a:latin typeface="DIN Next LT Pro Condensed"/>
              </a:rPr>
              <a:t>TypeScript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@</a:t>
            </a:r>
            <a:r>
              <a:rPr lang="en-US" sz="1600" dirty="0"/>
              <a:t>Component</a:t>
            </a:r>
            <a:r>
              <a:rPr lang="en-US" sz="1600" dirty="0" smtClean="0"/>
              <a:t>({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</a:t>
            </a:r>
            <a:r>
              <a:rPr lang="en-US" sz="1600" dirty="0" smtClean="0"/>
              <a:t>   selector</a:t>
            </a:r>
            <a:r>
              <a:rPr lang="en-US" sz="1600" dirty="0"/>
              <a:t>: "login",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</a:t>
            </a:r>
            <a:r>
              <a:rPr lang="en-US" sz="1600" dirty="0" err="1"/>
              <a:t>templateUrl</a:t>
            </a:r>
            <a:r>
              <a:rPr lang="en-US" sz="1600" dirty="0"/>
              <a:t>: "login.html",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directives: [ROUTER_DIRECTIVES, </a:t>
            </a:r>
            <a:r>
              <a:rPr lang="en-US" sz="1600" dirty="0" err="1"/>
              <a:t>ErrorComponent</a:t>
            </a:r>
            <a:r>
              <a:rPr lang="en-US" sz="1600" dirty="0"/>
              <a:t>]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})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export class </a:t>
            </a:r>
            <a:r>
              <a:rPr lang="en-US" sz="1600" dirty="0" err="1"/>
              <a:t>LoginComponent</a:t>
            </a:r>
            <a:r>
              <a:rPr lang="en-US" sz="1600" dirty="0"/>
              <a:t> extends </a:t>
            </a:r>
            <a:r>
              <a:rPr lang="en-US" sz="1600" dirty="0" err="1"/>
              <a:t>ErrorHandler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private user: User = new User</a:t>
            </a:r>
            <a:r>
              <a:rPr lang="en-US" sz="1600" dirty="0" smtClean="0"/>
              <a:t>();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constructor(private http: Http, private router: Router, private 		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: 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)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    super();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}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private </a:t>
            </a:r>
            <a:r>
              <a:rPr lang="en-US" sz="1600" dirty="0" err="1" smtClean="0"/>
              <a:t>isLoggedIn</a:t>
            </a:r>
            <a:r>
              <a:rPr lang="en-US" sz="1600" dirty="0"/>
              <a:t>(): </a:t>
            </a:r>
            <a:r>
              <a:rPr lang="en-US" sz="1600" dirty="0" err="1"/>
              <a:t>boolean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    return </a:t>
            </a:r>
            <a:r>
              <a:rPr lang="en-US" sz="1600" dirty="0" err="1"/>
              <a:t>localStorage.getItem</a:t>
            </a:r>
            <a:r>
              <a:rPr lang="en-US" sz="1600" dirty="0"/>
              <a:t>(</a:t>
            </a:r>
            <a:r>
              <a:rPr lang="en-US" sz="1600" dirty="0" err="1"/>
              <a:t>Const.STORAGE_USER_PARAM</a:t>
            </a:r>
            <a:r>
              <a:rPr lang="en-US" sz="1600" dirty="0"/>
              <a:t>) !== null;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dirty="0" smtClean="0"/>
          </a:p>
        </p:txBody>
      </p:sp>
      <p:sp>
        <p:nvSpPr>
          <p:cNvPr id="3" name="Wolke 2"/>
          <p:cNvSpPr/>
          <p:nvPr/>
        </p:nvSpPr>
        <p:spPr>
          <a:xfrm>
            <a:off x="4427984" y="3289548"/>
            <a:ext cx="2592288" cy="64807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3059832" y="732304"/>
            <a:ext cx="3960440" cy="75704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and reusable components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3851920" y="2443934"/>
            <a:ext cx="2304256" cy="41356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8" name="Wolke 7"/>
          <p:cNvSpPr/>
          <p:nvPr/>
        </p:nvSpPr>
        <p:spPr>
          <a:xfrm>
            <a:off x="6359008" y="1795862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386688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</a:t>
            </a:r>
            <a:r>
              <a:rPr lang="en-US" sz="3600" i="1" dirty="0" smtClean="0"/>
              <a:t>login.html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Template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pic>
        <p:nvPicPr>
          <p:cNvPr id="4098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007737"/>
            <a:ext cx="829786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/>
          <p:cNvSpPr/>
          <p:nvPr/>
        </p:nvSpPr>
        <p:spPr>
          <a:xfrm>
            <a:off x="6122232" y="1201316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5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Building/running app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sz="24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2400" dirty="0" smtClean="0"/>
              <a:t>Back-end:</a:t>
            </a: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package </a:t>
            </a:r>
            <a:r>
              <a:rPr lang="en-US" dirty="0" smtClean="0"/>
              <a:t>– compiles Java code, runs all unit tests, produces OS-runnable jar file in the </a:t>
            </a:r>
            <a:r>
              <a:rPr lang="en-US" b="1" dirty="0" smtClean="0"/>
              <a:t>target</a:t>
            </a:r>
            <a:r>
              <a:rPr lang="en-US" dirty="0" smtClean="0"/>
              <a:t> folder</a:t>
            </a:r>
            <a:endParaRPr lang="en-US" dirty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install </a:t>
            </a:r>
            <a:r>
              <a:rPr lang="en-US" dirty="0" smtClean="0"/>
              <a:t>– as above + runs integration tests and packages the entire application as .zip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smtClean="0"/>
              <a:t>java –jar voting-application.jar </a:t>
            </a:r>
            <a:r>
              <a:rPr lang="en-US" dirty="0" smtClean="0"/>
              <a:t>from console or in IDE main class right click - run</a:t>
            </a:r>
            <a:endParaRPr lang="en-US" i="1" dirty="0" smtClean="0"/>
          </a:p>
          <a:p>
            <a:pPr>
              <a:lnSpc>
                <a:spcPct val="100000"/>
              </a:lnSpc>
              <a:buSzPct val="45000"/>
            </a:pPr>
            <a:endParaRPr lang="en-US" dirty="0"/>
          </a:p>
          <a:p>
            <a:pPr>
              <a:buSzPct val="45000"/>
            </a:pPr>
            <a:r>
              <a:rPr lang="en-US" sz="2400" dirty="0" smtClean="0"/>
              <a:t>Front-end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run build </a:t>
            </a:r>
            <a:r>
              <a:rPr lang="en-US" dirty="0" smtClean="0"/>
              <a:t>– builds </a:t>
            </a:r>
            <a:r>
              <a:rPr lang="en-US" dirty="0" err="1" smtClean="0"/>
              <a:t>TypeScript</a:t>
            </a:r>
            <a:r>
              <a:rPr lang="en-US" dirty="0" smtClean="0"/>
              <a:t> code, produces browser-runnable JavaScript/HTML/CSS files in the </a:t>
            </a:r>
            <a:r>
              <a:rPr lang="en-US" b="1" dirty="0" smtClean="0"/>
              <a:t>build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start </a:t>
            </a:r>
            <a:r>
              <a:rPr lang="en-US" dirty="0" smtClean="0"/>
              <a:t>– launches application and watches for changes reloading the browser automatically if any change is detected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446539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Quality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174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Compile type safety (Java/</a:t>
            </a:r>
            <a:r>
              <a:rPr lang="en-US" sz="2400" dirty="0" err="1" smtClean="0"/>
              <a:t>TypeScript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Several testing layers (unit/integration tests/end-to-end tests)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Definition of done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Continuous integration / Sonar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Scrum – early </a:t>
            </a:r>
            <a:r>
              <a:rPr lang="en-US" sz="2400" dirty="0" smtClean="0"/>
              <a:t>feedback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Code reviews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Pair programming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447">
            <a:off x="5280079" y="2353774"/>
            <a:ext cx="5072740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Users\prodyna\Desktop\crucib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3805"/>
            <a:ext cx="2013227" cy="5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48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Release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versions.txt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maven release plugin / Jenkins / Nexus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Nexus holds the end artifact produced by the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dirty="0" smtClean="0"/>
              <a:t>release (zip file)</a:t>
            </a:r>
          </a:p>
        </p:txBody>
      </p:sp>
      <p:pic>
        <p:nvPicPr>
          <p:cNvPr id="1026" name="Picture 2" descr="C:\Users\prodyna\Deskt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26" y="462754"/>
            <a:ext cx="4115594" cy="26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26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Deployment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SzPct val="100000"/>
            </a:pP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 smtClean="0"/>
              <a:t>Nexus</a:t>
            </a:r>
            <a:r>
              <a:rPr lang="en-US" sz="2400" dirty="0" smtClean="0"/>
              <a:t> keeps history of all released versions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 smtClean="0"/>
              <a:t>DML</a:t>
            </a:r>
            <a:r>
              <a:rPr lang="en-US" sz="2400" dirty="0" smtClean="0"/>
              <a:t> – contract with system administrators - structure always stays the same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 smtClean="0"/>
              <a:t>Configuration</a:t>
            </a:r>
            <a:r>
              <a:rPr lang="en-US" sz="2400" dirty="0" smtClean="0"/>
              <a:t> files for each stage (D, Q, P) kept on </a:t>
            </a:r>
            <a:r>
              <a:rPr lang="en-US" sz="2400" dirty="0" smtClean="0"/>
              <a:t>respective servers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027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Application monitoring</a:t>
            </a:r>
            <a:endParaRPr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81350"/>
            <a:ext cx="9039953" cy="369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How to continue from here?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323528" y="730348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Documentation</a:t>
            </a:r>
            <a:endParaRPr lang="en-US" sz="2400"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Well-defined and logical rules, just follow them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Super-easy project setup, easy to jump-in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Team coaching, know-how transfer, workshops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495458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Summary – why our architecture?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296548" y="625252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Works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Lightweight and </a:t>
            </a:r>
            <a:r>
              <a:rPr lang="en-US" sz="2400" dirty="0" smtClean="0"/>
              <a:t>simple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Designed specially to fit the application perfectly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Modern </a:t>
            </a:r>
            <a:r>
              <a:rPr lang="en-US" sz="2400" dirty="0" smtClean="0"/>
              <a:t>and mainstream </a:t>
            </a:r>
            <a:r>
              <a:rPr lang="en-US" sz="2400" dirty="0"/>
              <a:t>technologies ensure skills can be found in the </a:t>
            </a:r>
            <a:r>
              <a:rPr lang="en-US" sz="2400" dirty="0" smtClean="0"/>
              <a:t>market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Saves money / </a:t>
            </a:r>
            <a:r>
              <a:rPr lang="en-US" sz="2400" dirty="0"/>
              <a:t>no </a:t>
            </a:r>
            <a:r>
              <a:rPr lang="en-US" sz="2400" dirty="0" smtClean="0"/>
              <a:t>migrations, easy setup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No over-engineering </a:t>
            </a:r>
            <a:r>
              <a:rPr lang="en-US" sz="2400" dirty="0"/>
              <a:t>– no reinventing the </a:t>
            </a:r>
            <a:r>
              <a:rPr lang="en-US" sz="2400" dirty="0" smtClean="0"/>
              <a:t>wheel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 think of everything for you, in advance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143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See </a:t>
            </a:r>
            <a:r>
              <a:rPr lang="en-US" sz="3000" dirty="0">
                <a:latin typeface="DIN Next LT Pro Condensed"/>
              </a:rPr>
              <a:t>all </a:t>
            </a:r>
            <a:r>
              <a:rPr lang="en-US" sz="3000" dirty="0" smtClean="0">
                <a:latin typeface="DIN Next LT Pro Condensed"/>
              </a:rPr>
              <a:t>votes / Add or edit/delete 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Results </a:t>
            </a:r>
            <a:r>
              <a:rPr lang="en-US" sz="3000" dirty="0"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Votes cannot be changed once </a:t>
            </a:r>
            <a:r>
              <a:rPr lang="en-US" sz="3000" dirty="0" smtClean="0"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Edit </a:t>
            </a:r>
            <a:r>
              <a:rPr lang="en-US" sz="3000" dirty="0">
                <a:latin typeface="DIN Next LT Pro Condensed"/>
              </a:rPr>
              <a:t>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Secure REST </a:t>
            </a:r>
            <a:r>
              <a:rPr lang="en-US" sz="3000" dirty="0" smtClean="0">
                <a:latin typeface="DIN Next LT Pro Condensed"/>
              </a:rPr>
              <a:t>API - Authentication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C:\Users\prodyna\Desktop\choice-elect-election-vote-butt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9668"/>
            <a:ext cx="963701" cy="9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454054" y="769268"/>
            <a:ext cx="7848872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Horizontal </a:t>
            </a:r>
            <a:r>
              <a:rPr lang="en-US" sz="1900" dirty="0" smtClean="0">
                <a:latin typeface="DIN Next LT Pro Condensed"/>
              </a:rPr>
              <a:t>scalability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Nginx Load balancer, JSON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Web Token / No Sessions, new nodes can easily be added to handle more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load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High </a:t>
            </a: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availability (</a:t>
            </a:r>
            <a:r>
              <a:rPr lang="en-US" sz="1900" dirty="0">
                <a:latin typeface="DIN Next LT Pro Condensed"/>
              </a:rPr>
              <a:t>99,5</a:t>
            </a: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%)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sz="1900" dirty="0">
                <a:solidFill>
                  <a:srgbClr val="92D050"/>
                </a:solidFill>
                <a:latin typeface="DIN Next LT Pro Condensed"/>
              </a:rPr>
              <a:t>No single point of failure – 2 load balancers (Nginx),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Tomcat farm, MongoDB </a:t>
            </a:r>
            <a:r>
              <a:rPr lang="en-US" sz="1900" dirty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Replica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Set</a:t>
            </a:r>
            <a:endParaRPr lang="en-US" sz="19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Source code in </a:t>
            </a:r>
            <a:r>
              <a:rPr lang="en-US" sz="1900" dirty="0" smtClean="0">
                <a:latin typeface="DIN Next LT Pro Condensed"/>
              </a:rPr>
              <a:t>GIT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2 repositories, completely separated back-end and front-end code</a:t>
            </a:r>
            <a:endParaRPr lang="en-US" sz="19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latin typeface="DIN Next LT Pro Condensed"/>
              </a:rPr>
              <a:t>Single zip as end </a:t>
            </a:r>
            <a:r>
              <a:rPr lang="en-US" sz="1900" dirty="0" smtClean="0">
                <a:latin typeface="DIN Next LT Pro Condensed"/>
              </a:rPr>
              <a:t>artifact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everything needed to run the application, output of </a:t>
            </a:r>
            <a:r>
              <a:rPr lang="en-US" sz="1900" dirty="0" err="1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mvn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 clean install</a:t>
            </a:r>
            <a:endParaRPr lang="en-US" sz="1900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383836"/>
                </a:solidFill>
                <a:latin typeface="DIN Next LT Pro Condensed"/>
              </a:rPr>
              <a:t>All business methods </a:t>
            </a:r>
            <a:r>
              <a:rPr lang="en-US" sz="1900" dirty="0" smtClean="0">
                <a:latin typeface="DIN Next LT Pro Condensed"/>
              </a:rPr>
              <a:t>tested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Easy to read integration tests 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rgbClr val="383836"/>
                </a:solidFill>
                <a:latin typeface="DIN Next LT Pro Condensed"/>
              </a:rPr>
              <a:t>Real-time </a:t>
            </a:r>
            <a:r>
              <a:rPr lang="en-US" sz="1900" dirty="0" smtClean="0">
                <a:latin typeface="DIN Next LT Pro Condensed"/>
              </a:rPr>
              <a:t>monitoring </a:t>
            </a:r>
            <a:r>
              <a:rPr lang="en-US" sz="1900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New Relic tool provides real-time analysis of the application</a:t>
            </a:r>
            <a:endParaRPr lang="en-US" sz="1900" dirty="0"/>
          </a:p>
        </p:txBody>
      </p:sp>
      <p:sp>
        <p:nvSpPr>
          <p:cNvPr id="4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049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03313"/>
            <a:ext cx="90789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3870"/>
            <a:ext cx="9050337" cy="49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Why these technologies exactly?</a:t>
            </a:r>
            <a:endParaRPr dirty="0"/>
          </a:p>
        </p:txBody>
      </p:sp>
      <p:pic>
        <p:nvPicPr>
          <p:cNvPr id="2050" name="Picture 2" descr="C:\Users\prodyna\Desktop\build_automation_gu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" y="1065599"/>
            <a:ext cx="3528392" cy="1148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C:\Users\prodyna\Desktop\springb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4" y="906611"/>
            <a:ext cx="2333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C:\Users\prodyna\Desktop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81636"/>
            <a:ext cx="3303092" cy="10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Ellipse 6"/>
          <p:cNvSpPr/>
          <p:nvPr/>
        </p:nvSpPr>
        <p:spPr>
          <a:xfrm>
            <a:off x="1661924" y="1489348"/>
            <a:ext cx="5395962" cy="257554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</a:t>
            </a:r>
          </a:p>
          <a:p>
            <a:pPr algn="ctr"/>
            <a:r>
              <a:rPr lang="en-US" dirty="0" smtClean="0"/>
              <a:t>Lightweight</a:t>
            </a:r>
          </a:p>
          <a:p>
            <a:pPr algn="ctr"/>
            <a:r>
              <a:rPr lang="en-US" dirty="0" smtClean="0"/>
              <a:t>Mainstream</a:t>
            </a:r>
          </a:p>
          <a:p>
            <a:pPr algn="ctr"/>
            <a:r>
              <a:rPr lang="en-US" dirty="0" smtClean="0"/>
              <a:t>Developers love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algn="ctr"/>
            <a:r>
              <a:rPr lang="en-US" dirty="0" smtClean="0"/>
              <a:t>Here to stay</a:t>
            </a:r>
          </a:p>
          <a:p>
            <a:pPr algn="ctr"/>
            <a:r>
              <a:rPr lang="en-US" dirty="0" smtClean="0"/>
              <a:t>No near future migration </a:t>
            </a:r>
            <a:r>
              <a:rPr lang="en-US" dirty="0" smtClean="0"/>
              <a:t>costs</a:t>
            </a:r>
          </a:p>
          <a:p>
            <a:pPr algn="ctr"/>
            <a:r>
              <a:rPr lang="en-US" dirty="0" smtClean="0"/>
              <a:t>No </a:t>
            </a:r>
            <a:r>
              <a:rPr lang="en-US" dirty="0" smtClean="0"/>
              <a:t>reinventing the wheel</a:t>
            </a:r>
            <a:endParaRPr lang="en-US" dirty="0"/>
          </a:p>
        </p:txBody>
      </p:sp>
      <p:pic>
        <p:nvPicPr>
          <p:cNvPr id="2054" name="Picture 6" descr="C:\Users\prodyna\Desktop\1_euro_coin_Eu_seri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8" y="2370365"/>
            <a:ext cx="932178" cy="9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odyna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7" y="3649588"/>
            <a:ext cx="1262832" cy="105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078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Project structure – back and front-end</a:t>
            </a:r>
            <a:endParaRPr dirty="0"/>
          </a:p>
        </p:txBody>
      </p:sp>
      <p:pic>
        <p:nvPicPr>
          <p:cNvPr id="2050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26003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odyna\Desktop\Unbenannf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76838"/>
            <a:ext cx="20288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0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Agile / convention over configuration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Project tooling: </a:t>
            </a:r>
            <a:r>
              <a:rPr lang="en-US" sz="2400" dirty="0" err="1" smtClean="0"/>
              <a:t>Atlassian</a:t>
            </a:r>
            <a:r>
              <a:rPr lang="en-US" sz="2400" dirty="0" smtClean="0"/>
              <a:t> Stack (Jira, Confluence, Crucible)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Independent back-end and front-end projects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868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Bildschirmpräsentation (16:10)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393</cp:revision>
  <dcterms:modified xsi:type="dcterms:W3CDTF">2016-07-29T07:12:20Z</dcterms:modified>
</cp:coreProperties>
</file>