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56" r:id="rId6"/>
    <p:sldId id="257" r:id="rId7"/>
    <p:sldId id="259" r:id="rId8"/>
    <p:sldId id="262" r:id="rId9"/>
    <p:sldId id="260" r:id="rId10"/>
    <p:sldId id="261" r:id="rId11"/>
    <p:sldId id="263" r:id="rId12"/>
    <p:sldId id="264" r:id="rId13"/>
    <p:sldId id="266" r:id="rId14"/>
    <p:sldId id="268" r:id="rId15"/>
    <p:sldId id="270" r:id="rId16"/>
    <p:sldId id="267" r:id="rId17"/>
    <p:sldId id="269" r:id="rId18"/>
    <p:sldId id="271" r:id="rId19"/>
    <p:sldId id="265" r:id="rId20"/>
    <p:sldId id="258" r:id="rId21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4" autoAdjust="0"/>
  </p:normalViewPr>
  <p:slideViewPr>
    <p:cSldViewPr>
      <p:cViewPr varScale="1">
        <p:scale>
          <a:sx n="105" d="100"/>
          <a:sy n="105" d="100"/>
        </p:scale>
        <p:origin x="-954" y="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46" name="Grafik 2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47" name="Grafik 2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800" y="54522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2400" y="381000"/>
            <a:ext cx="2910960" cy="26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Agenda:</a:t>
            </a:r>
            <a:endParaRPr/>
          </a:p>
        </p:txBody>
      </p:sp>
      <p:pic>
        <p:nvPicPr>
          <p:cNvPr id="84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12651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0" y="183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0" y="240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297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0" y="354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0" y="411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1" name="CustomShape 9"/>
          <p:cNvSpPr/>
          <p:nvPr/>
        </p:nvSpPr>
        <p:spPr>
          <a:xfrm>
            <a:off x="577800" y="1265100"/>
            <a:ext cx="8565480" cy="5115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sp>
        <p:nvSpPr>
          <p:cNvPr id="92" name="PlaceHolder 10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20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12" name="Grafik 211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  <p:pic>
        <p:nvPicPr>
          <p:cNvPr id="213" name="Grafik 212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odyna.de/confluence/display/PACD/Voting+application+documentation+-+PAC+Spring+2016%2C+Boris+Gligorijevic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383839"/>
                </a:solidFill>
                <a:latin typeface="DIN Next LT Pro Light Condensed"/>
              </a:rPr>
              <a:t>26.07.2016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Java/Spring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@</a:t>
            </a:r>
            <a:r>
              <a:rPr lang="en-US" dirty="0"/>
              <a:t>Service</a:t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PollServiceImpl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 err="1"/>
              <a:t>PollService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PollRepository</a:t>
            </a:r>
            <a:r>
              <a:rPr lang="en-US" dirty="0"/>
              <a:t> </a:t>
            </a:r>
            <a:r>
              <a:rPr lang="en-US" b="1" dirty="0" err="1"/>
              <a:t>pollRepository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Optional&lt;Poll&gt; </a:t>
            </a:r>
            <a:r>
              <a:rPr lang="en-US" dirty="0" err="1"/>
              <a:t>getPoll</a:t>
            </a:r>
            <a:r>
              <a:rPr lang="en-US" dirty="0"/>
              <a:t>(String id) {</a:t>
            </a:r>
            <a:br>
              <a:rPr lang="en-US" dirty="0"/>
            </a:br>
            <a:r>
              <a:rPr lang="en-US" dirty="0"/>
              <a:t>        Poll </a:t>
            </a:r>
            <a:r>
              <a:rPr lang="en-US" dirty="0" err="1"/>
              <a:t>poll</a:t>
            </a:r>
            <a:r>
              <a:rPr lang="en-US" dirty="0"/>
              <a:t> = </a:t>
            </a:r>
            <a:r>
              <a:rPr lang="en-US" b="1" dirty="0" err="1"/>
              <a:t>pollRepository</a:t>
            </a:r>
            <a:r>
              <a:rPr lang="en-US" dirty="0" err="1"/>
              <a:t>.findOne</a:t>
            </a:r>
            <a:r>
              <a:rPr lang="en-US" dirty="0"/>
              <a:t>(id);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Optional.</a:t>
            </a:r>
            <a:r>
              <a:rPr lang="en-US" i="1" dirty="0" err="1"/>
              <a:t>ofNullable</a:t>
            </a:r>
            <a:r>
              <a:rPr lang="en-US" dirty="0"/>
              <a:t>(poll);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	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603234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integration test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179512" y="732867"/>
            <a:ext cx="8795320" cy="478892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@</a:t>
            </a:r>
            <a:r>
              <a:rPr lang="en-US" sz="1400" dirty="0" err="1"/>
              <a:t>RunWith</a:t>
            </a:r>
            <a:r>
              <a:rPr lang="en-US" sz="1400" dirty="0"/>
              <a:t>(SpringJUnit4ClassRunner.</a:t>
            </a:r>
            <a:r>
              <a:rPr lang="en-US" sz="1400" b="1" dirty="0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SpringApplicationConfiguration</a:t>
            </a:r>
            <a:r>
              <a:rPr lang="en-US" sz="1400" dirty="0"/>
              <a:t>(classes = </a:t>
            </a:r>
            <a:r>
              <a:rPr lang="en-US" sz="1400" dirty="0" err="1"/>
              <a:t>Application.</a:t>
            </a:r>
            <a:r>
              <a:rPr lang="en-US" sz="1400" b="1" dirty="0" err="1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IntegrationTest</a:t>
            </a:r>
            <a:r>
              <a:rPr lang="en-US" sz="1400" dirty="0"/>
              <a:t>({</a:t>
            </a:r>
            <a:r>
              <a:rPr lang="en-US" sz="1400" b="1" dirty="0"/>
              <a:t>"</a:t>
            </a:r>
            <a:r>
              <a:rPr lang="en-US" sz="1400" b="1" dirty="0" err="1"/>
              <a:t>server.port</a:t>
            </a:r>
            <a:r>
              <a:rPr lang="en-US" sz="1400" b="1" dirty="0"/>
              <a:t>=8888"</a:t>
            </a:r>
            <a:r>
              <a:rPr lang="en-US" sz="1400" dirty="0"/>
              <a:t>})</a:t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 err="1"/>
              <a:t>LoginIT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dirty="0" err="1"/>
              <a:t>VotingIntegrationTest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/>
              <a:t>@</a:t>
            </a:r>
            <a:r>
              <a:rPr lang="en-US" sz="1400" dirty="0" err="1"/>
              <a:t>Autowired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 err="1"/>
              <a:t>LoginITHelper</a:t>
            </a:r>
            <a:r>
              <a:rPr lang="en-US" sz="1400" dirty="0"/>
              <a:t> </a:t>
            </a:r>
            <a:r>
              <a:rPr lang="en-US" sz="1400" b="1" dirty="0"/>
              <a:t>$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/>
              <a:t>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login_succeeds_for_existing_user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when_the_correct_login_credentials_are_sent</a:t>
            </a:r>
            <a:r>
              <a:rPr lang="en-US" sz="1400" dirty="0"/>
              <a:t>(</a:t>
            </a:r>
            <a:r>
              <a:rPr lang="en-US" sz="1400" b="1" i="1" dirty="0"/>
              <a:t>USER_1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then_the_access_token_is_returned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/>
              <a:t>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login_fails_for_unknown_user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when_the_wrong_login_credentials_are_sent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then_the_unauthorized_status_code_is_returned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}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4998937" y="985292"/>
            <a:ext cx="3538736" cy="792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Tomcat is started with the test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4427984" y="2488331"/>
            <a:ext cx="3816424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Users are saved to the real database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4973216" y="3378412"/>
            <a:ext cx="3816424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REST call is made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4923542" y="4225652"/>
            <a:ext cx="4112954" cy="122413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REST API calls internal logic to process the call and returns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4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- </a:t>
            </a:r>
            <a:r>
              <a:rPr lang="en-US" sz="3600" dirty="0" err="1" smtClean="0">
                <a:solidFill>
                  <a:srgbClr val="383836"/>
                </a:solidFill>
                <a:latin typeface="DIN Next LT Pro Condensed"/>
              </a:rPr>
              <a:t>TypeScript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@</a:t>
            </a:r>
            <a:r>
              <a:rPr lang="en-US" sz="1600" dirty="0"/>
              <a:t>Component</a:t>
            </a:r>
            <a:r>
              <a:rPr lang="en-US" sz="1600" dirty="0" smtClean="0"/>
              <a:t>({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</a:t>
            </a:r>
            <a:r>
              <a:rPr lang="en-US" sz="1600" dirty="0" smtClean="0"/>
              <a:t>   selector</a:t>
            </a:r>
            <a:r>
              <a:rPr lang="en-US" sz="1600" dirty="0"/>
              <a:t>: "login",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</a:t>
            </a:r>
            <a:r>
              <a:rPr lang="en-US" sz="1600" dirty="0" err="1"/>
              <a:t>templateUrl</a:t>
            </a:r>
            <a:r>
              <a:rPr lang="en-US" sz="1600" dirty="0"/>
              <a:t>: "login.html",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directives: [ROUTER_DIRECTIVES, </a:t>
            </a:r>
            <a:r>
              <a:rPr lang="en-US" sz="1600" dirty="0" err="1"/>
              <a:t>ErrorComponent</a:t>
            </a:r>
            <a:r>
              <a:rPr lang="en-US" sz="1600" dirty="0"/>
              <a:t>]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})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export class </a:t>
            </a:r>
            <a:r>
              <a:rPr lang="en-US" sz="1600" dirty="0" err="1"/>
              <a:t>LoginComponent</a:t>
            </a:r>
            <a:r>
              <a:rPr lang="en-US" sz="1600" dirty="0"/>
              <a:t> extends </a:t>
            </a:r>
            <a:r>
              <a:rPr lang="en-US" sz="1600" dirty="0" err="1"/>
              <a:t>ErrorHandler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private user: User = new User</a:t>
            </a:r>
            <a:r>
              <a:rPr lang="en-US" sz="1600" dirty="0" smtClean="0"/>
              <a:t>();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constructor(private http: Http, private router: Router, private 		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: 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)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    super();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}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private </a:t>
            </a:r>
            <a:r>
              <a:rPr lang="en-US" sz="1600" dirty="0" err="1" smtClean="0"/>
              <a:t>isLoggedIn</a:t>
            </a:r>
            <a:r>
              <a:rPr lang="en-US" sz="1600" dirty="0"/>
              <a:t>(): </a:t>
            </a:r>
            <a:r>
              <a:rPr lang="en-US" sz="1600" dirty="0" err="1"/>
              <a:t>boolean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    return </a:t>
            </a:r>
            <a:r>
              <a:rPr lang="en-US" sz="1600" dirty="0" err="1"/>
              <a:t>localStorage.getItem</a:t>
            </a:r>
            <a:r>
              <a:rPr lang="en-US" sz="1600" dirty="0"/>
              <a:t>(</a:t>
            </a:r>
            <a:r>
              <a:rPr lang="en-US" sz="1600" dirty="0" err="1"/>
              <a:t>Const.STORAGE_USER_PARAM</a:t>
            </a:r>
            <a:r>
              <a:rPr lang="en-US" sz="1600" dirty="0"/>
              <a:t>) !== null;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dirty="0" smtClean="0"/>
          </a:p>
        </p:txBody>
      </p:sp>
      <p:sp>
        <p:nvSpPr>
          <p:cNvPr id="3" name="Wolke 2"/>
          <p:cNvSpPr/>
          <p:nvPr/>
        </p:nvSpPr>
        <p:spPr>
          <a:xfrm>
            <a:off x="4471286" y="3418597"/>
            <a:ext cx="2592288" cy="64807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2843808" y="732304"/>
            <a:ext cx="3960440" cy="75704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and reusable components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3635896" y="2587950"/>
            <a:ext cx="2304256" cy="41356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8" name="Wolke 7"/>
          <p:cNvSpPr/>
          <p:nvPr/>
        </p:nvSpPr>
        <p:spPr>
          <a:xfrm>
            <a:off x="6359008" y="1795862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386688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</a:t>
            </a:r>
            <a:r>
              <a:rPr lang="en-US" sz="3600" i="1" dirty="0" smtClean="0"/>
              <a:t>login.html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Template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pic>
        <p:nvPicPr>
          <p:cNvPr id="4098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007737"/>
            <a:ext cx="829786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/>
          <p:cNvSpPr/>
          <p:nvPr/>
        </p:nvSpPr>
        <p:spPr>
          <a:xfrm>
            <a:off x="6122232" y="1201316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5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Building/running app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sz="24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2400" dirty="0" smtClean="0"/>
              <a:t>Back-end:</a:t>
            </a: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package </a:t>
            </a:r>
            <a:r>
              <a:rPr lang="en-US" dirty="0" smtClean="0"/>
              <a:t>– compiles Java code, runs all unit tests, produces OS-runnable jar file in </a:t>
            </a:r>
            <a:r>
              <a:rPr lang="en-US" b="1" dirty="0" smtClean="0"/>
              <a:t>target</a:t>
            </a:r>
            <a:r>
              <a:rPr lang="en-US" dirty="0" smtClean="0"/>
              <a:t> folder</a:t>
            </a:r>
            <a:endParaRPr lang="en-US" dirty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install </a:t>
            </a:r>
            <a:r>
              <a:rPr lang="en-US" dirty="0" smtClean="0"/>
              <a:t>– as above + runs integration tests and packages the entire application in .zip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smtClean="0"/>
              <a:t>java –jar voting-application.jar </a:t>
            </a:r>
            <a:r>
              <a:rPr lang="en-US" dirty="0" smtClean="0"/>
              <a:t>from console or IDE main class right click - run</a:t>
            </a:r>
            <a:endParaRPr lang="en-US" i="1" dirty="0" smtClean="0"/>
          </a:p>
          <a:p>
            <a:pPr>
              <a:lnSpc>
                <a:spcPct val="100000"/>
              </a:lnSpc>
              <a:buSzPct val="45000"/>
            </a:pPr>
            <a:endParaRPr lang="en-US" dirty="0"/>
          </a:p>
          <a:p>
            <a:pPr>
              <a:buSzPct val="45000"/>
            </a:pPr>
            <a:r>
              <a:rPr lang="en-US" sz="2400" dirty="0" smtClean="0"/>
              <a:t>Front-end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run build </a:t>
            </a:r>
            <a:r>
              <a:rPr lang="en-US" dirty="0" smtClean="0"/>
              <a:t>– builds </a:t>
            </a:r>
            <a:r>
              <a:rPr lang="en-US" dirty="0" err="1" smtClean="0"/>
              <a:t>TypeScript</a:t>
            </a:r>
            <a:r>
              <a:rPr lang="en-US" dirty="0" smtClean="0"/>
              <a:t> code, produces browser-runnable JavaScript/HTML/CSS files in </a:t>
            </a:r>
            <a:r>
              <a:rPr lang="en-US" b="1" dirty="0" smtClean="0"/>
              <a:t>build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start </a:t>
            </a:r>
            <a:r>
              <a:rPr lang="en-US" dirty="0" smtClean="0"/>
              <a:t>– launches application and watches for changes reloading the browser automatically if any change is detected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446539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How to continue from here?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323528" y="730348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Documentation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Well-defined and logical rules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Super-easy project setup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Team coaching, know-how transfer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Clean code without over-engineering – solid basis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Modern and mainstream technologies ensure skills can be found in the market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458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See </a:t>
            </a:r>
            <a:r>
              <a:rPr lang="en-US" sz="3000" dirty="0">
                <a:latin typeface="DIN Next LT Pro Condensed"/>
              </a:rPr>
              <a:t>all </a:t>
            </a:r>
            <a:r>
              <a:rPr lang="en-US" sz="3000" dirty="0" smtClean="0">
                <a:latin typeface="DIN Next LT Pro Condensed"/>
              </a:rPr>
              <a:t>votes / Add or delete 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Results </a:t>
            </a:r>
            <a:r>
              <a:rPr lang="en-US" sz="3000" dirty="0"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Votes cannot be changed once </a:t>
            </a:r>
            <a:r>
              <a:rPr lang="en-US" sz="3000" dirty="0" smtClean="0"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Create, edit 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Secure REST API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C:\Users\prodyna\Desktop\choice-elect-election-vote-butt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9668"/>
            <a:ext cx="963701" cy="9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625252"/>
            <a:ext cx="7098120" cy="44200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Horizontal scalability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High availability (99,5%)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Condensed"/>
              </a:rPr>
              <a:t>Source </a:t>
            </a:r>
            <a:r>
              <a:rPr lang="en-US" sz="3200" dirty="0">
                <a:latin typeface="DIN Next LT Pro Condensed"/>
              </a:rPr>
              <a:t>code in GIT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Single zip as end artifact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All business methods </a:t>
            </a:r>
            <a:r>
              <a:rPr lang="en-US" sz="3200" dirty="0" smtClean="0">
                <a:latin typeface="DIN Next LT Pro Condensed"/>
              </a:rPr>
              <a:t>tested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Real-time monitoring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sz="32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55576" y="193204"/>
            <a:ext cx="784887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Horizontal </a:t>
            </a:r>
            <a:r>
              <a:rPr lang="en-US" dirty="0" smtClean="0">
                <a:latin typeface="DIN Next LT Pro Condensed"/>
              </a:rPr>
              <a:t>scalability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Clustering, JSON Web Token / No Sessions, new nodes can easily be added to handle more load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High availability (</a:t>
            </a:r>
            <a:r>
              <a:rPr lang="en-US" dirty="0">
                <a:latin typeface="DIN Next LT Pro Condensed"/>
              </a:rPr>
              <a:t>99,5</a:t>
            </a:r>
            <a:r>
              <a:rPr lang="en-US" dirty="0" smtClean="0">
                <a:solidFill>
                  <a:srgbClr val="383836"/>
                </a:solidFill>
                <a:latin typeface="DIN Next LT Pro Condensed"/>
              </a:rPr>
              <a:t>%)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dirty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Tomcat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cluster, MongoDB </a:t>
            </a:r>
            <a:r>
              <a:rPr lang="en-US" dirty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Replica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Set</a:t>
            </a:r>
            <a:endParaRPr lang="en-US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Source code in </a:t>
            </a:r>
            <a:r>
              <a:rPr lang="en-US" dirty="0" smtClean="0">
                <a:latin typeface="DIN Next LT Pro Condensed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2 repositories, completely separated back-end and front-end code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DIN Next LT Pro Condensed"/>
              </a:rPr>
              <a:t>Single zip as end </a:t>
            </a:r>
            <a:r>
              <a:rPr lang="en-US" dirty="0" smtClean="0">
                <a:latin typeface="DIN Next LT Pro Condensed"/>
              </a:rPr>
              <a:t>artifact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everything needed to run the application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All business methods </a:t>
            </a:r>
            <a:r>
              <a:rPr lang="en-US" dirty="0" smtClean="0">
                <a:latin typeface="DIN Next LT Pro Condensed"/>
              </a:rPr>
              <a:t>tested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Easy to read integration tests make sure the entire stack is well tested and stable, from REST to database layer</a:t>
            </a:r>
            <a:endParaRPr lang="en-US" dirty="0">
              <a:latin typeface="DIN Next LT Pro Condensed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Real-time </a:t>
            </a:r>
            <a:r>
              <a:rPr lang="en-US" dirty="0" smtClean="0">
                <a:latin typeface="DIN Next LT Pro Condensed"/>
              </a:rPr>
              <a:t>monitoring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New Relic tool provides real-time analysis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9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" y="1283467"/>
            <a:ext cx="9082013" cy="355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3870"/>
            <a:ext cx="90503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 – why?</a:t>
            </a:r>
            <a:endParaRPr dirty="0"/>
          </a:p>
        </p:txBody>
      </p:sp>
      <p:pic>
        <p:nvPicPr>
          <p:cNvPr id="2050" name="Picture 2" descr="C:\Users\prodyna\Desktop\build_automation_gu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" y="1065599"/>
            <a:ext cx="3528392" cy="1148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odyna\Desktop\springb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4" y="906611"/>
            <a:ext cx="2333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odyna\Desktop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81636"/>
            <a:ext cx="3303092" cy="10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661924" y="1608020"/>
            <a:ext cx="5395962" cy="245686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</a:t>
            </a:r>
          </a:p>
          <a:p>
            <a:pPr algn="ctr"/>
            <a:r>
              <a:rPr lang="en-US" dirty="0" smtClean="0"/>
              <a:t>Mainstream</a:t>
            </a:r>
          </a:p>
          <a:p>
            <a:pPr algn="ctr"/>
            <a:r>
              <a:rPr lang="en-US" dirty="0" smtClean="0"/>
              <a:t>Developers love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algn="ctr"/>
            <a:r>
              <a:rPr lang="en-US" dirty="0" smtClean="0"/>
              <a:t>Here to stay</a:t>
            </a:r>
          </a:p>
          <a:p>
            <a:pPr algn="ctr"/>
            <a:r>
              <a:rPr lang="en-US" dirty="0" smtClean="0"/>
              <a:t>No near future migration costs</a:t>
            </a:r>
          </a:p>
          <a:p>
            <a:pPr algn="ctr"/>
            <a:r>
              <a:rPr lang="en-US" dirty="0" smtClean="0"/>
              <a:t>Allow growth (scalable)</a:t>
            </a:r>
          </a:p>
          <a:p>
            <a:pPr algn="ctr"/>
            <a:r>
              <a:rPr lang="en-US" dirty="0" smtClean="0"/>
              <a:t>No reinventing the wheel</a:t>
            </a:r>
            <a:endParaRPr lang="en-US" dirty="0"/>
          </a:p>
        </p:txBody>
      </p:sp>
      <p:pic>
        <p:nvPicPr>
          <p:cNvPr id="2054" name="Picture 6" descr="C:\Users\prodyna\Desktop\1_euro_coin_Eu_seri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8" y="2370365"/>
            <a:ext cx="932178" cy="9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odyna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7" y="3649588"/>
            <a:ext cx="1262832" cy="105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8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Quality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Compile type safety (Java/</a:t>
            </a:r>
            <a:r>
              <a:rPr lang="en-US" sz="2400" dirty="0" err="1" smtClean="0"/>
              <a:t>TypeScript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Several testing layers (unit/integration tests/end-to-end tests)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Continuous integration / Sonar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Scrum – early </a:t>
            </a:r>
            <a:r>
              <a:rPr lang="en-US" sz="2400" dirty="0" smtClean="0"/>
              <a:t>feedback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Rigorous code reviews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Pair programming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548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Agile team, less is more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Tooling: </a:t>
            </a:r>
            <a:r>
              <a:rPr lang="en-US" sz="2400" dirty="0" err="1" smtClean="0"/>
              <a:t>Atlassian</a:t>
            </a:r>
            <a:r>
              <a:rPr lang="en-US" sz="2400" dirty="0" smtClean="0"/>
              <a:t> Stack (Jira, Confluence, Crucible)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Independent back-end and front-end projects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868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Bildschirmpräsentation (16:10)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257</cp:revision>
  <dcterms:modified xsi:type="dcterms:W3CDTF">2016-07-26T23:27:36Z</dcterms:modified>
</cp:coreProperties>
</file>