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7" r:id="rId16"/>
    <p:sldId id="269" r:id="rId17"/>
    <p:sldId id="270" r:id="rId18"/>
  </p:sldIdLst>
  <p:sldSz cx="9144000" cy="5715000" type="screen16x1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4" autoAdjust="0"/>
  </p:normalViewPr>
  <p:slideViewPr>
    <p:cSldViewPr>
      <p:cViewPr varScale="1">
        <p:scale>
          <a:sx n="105" d="100"/>
          <a:sy n="105" d="100"/>
        </p:scale>
        <p:origin x="-954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Grafik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42" name="Grafik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Grafik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81" name="Grafik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6" name="Grafik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127" name="Grafik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5" name="Grafik 16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166" name="Grafik 16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4" name="Grafik 20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205" name="Grafik 20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46" name="Grafik 2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247" name="Grafik 24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0"/>
            <a:ext cx="9143280" cy="57144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0" y="1113000"/>
            <a:ext cx="9143280" cy="102540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pic>
        <p:nvPicPr>
          <p:cNvPr id="2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585000" y="364200"/>
            <a:ext cx="2456640" cy="4017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9215280" y="-84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ustomShape 4"/>
          <p:cNvSpPr/>
          <p:nvPr/>
        </p:nvSpPr>
        <p:spPr>
          <a:xfrm>
            <a:off x="284040" y="16953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ustomShape 5"/>
          <p:cNvSpPr/>
          <p:nvPr/>
        </p:nvSpPr>
        <p:spPr>
          <a:xfrm>
            <a:off x="208800" y="17790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6"/>
          <p:cNvSpPr/>
          <p:nvPr/>
        </p:nvSpPr>
        <p:spPr>
          <a:xfrm>
            <a:off x="83520" y="20436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4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2800" y="54522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72400" y="381000"/>
            <a:ext cx="2910960" cy="26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Agenda:</a:t>
            </a:r>
            <a:endParaRPr/>
          </a:p>
        </p:txBody>
      </p:sp>
      <p:pic>
        <p:nvPicPr>
          <p:cNvPr id="84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0" y="12651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6" name="CustomShape 4"/>
          <p:cNvSpPr/>
          <p:nvPr/>
        </p:nvSpPr>
        <p:spPr>
          <a:xfrm>
            <a:off x="0" y="183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7" name="CustomShape 5"/>
          <p:cNvSpPr/>
          <p:nvPr/>
        </p:nvSpPr>
        <p:spPr>
          <a:xfrm>
            <a:off x="0" y="24054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8" name="CustomShape 6"/>
          <p:cNvSpPr/>
          <p:nvPr/>
        </p:nvSpPr>
        <p:spPr>
          <a:xfrm>
            <a:off x="0" y="297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9" name="CustomShape 7"/>
          <p:cNvSpPr/>
          <p:nvPr/>
        </p:nvSpPr>
        <p:spPr>
          <a:xfrm>
            <a:off x="0" y="35454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90" name="CustomShape 8"/>
          <p:cNvSpPr/>
          <p:nvPr/>
        </p:nvSpPr>
        <p:spPr>
          <a:xfrm>
            <a:off x="0" y="411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91" name="CustomShape 9"/>
          <p:cNvSpPr/>
          <p:nvPr/>
        </p:nvSpPr>
        <p:spPr>
          <a:xfrm>
            <a:off x="577800" y="1265100"/>
            <a:ext cx="8565480" cy="51150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sp>
        <p:nvSpPr>
          <p:cNvPr id="92" name="PlaceHolder 10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3" name="PlaceHolder 11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129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168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577800" y="247200"/>
            <a:ext cx="8136720" cy="539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74560" y="1207800"/>
            <a:ext cx="8139960" cy="41997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207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577800" y="247200"/>
            <a:ext cx="8136720" cy="539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74560" y="1207800"/>
            <a:ext cx="8139960" cy="41997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74560" y="1207800"/>
            <a:ext cx="8139960" cy="41997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212" name="Grafik 211"/>
          <p:cNvPicPr/>
          <p:nvPr/>
        </p:nvPicPr>
        <p:blipFill>
          <a:blip r:embed="rId15"/>
          <a:stretch>
            <a:fillRect/>
          </a:stretch>
        </p:blipFill>
        <p:spPr>
          <a:xfrm>
            <a:off x="1486440" y="1207800"/>
            <a:ext cx="6316200" cy="4199700"/>
          </a:xfrm>
          <a:prstGeom prst="rect">
            <a:avLst/>
          </a:prstGeom>
          <a:ln>
            <a:noFill/>
          </a:ln>
        </p:spPr>
      </p:pic>
      <p:pic>
        <p:nvPicPr>
          <p:cNvPr id="213" name="Grafik 212"/>
          <p:cNvPicPr/>
          <p:nvPr/>
        </p:nvPicPr>
        <p:blipFill>
          <a:blip r:embed="rId15"/>
          <a:stretch>
            <a:fillRect/>
          </a:stretch>
        </p:blipFill>
        <p:spPr>
          <a:xfrm>
            <a:off x="1486440" y="1207800"/>
            <a:ext cx="6316200" cy="41997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Placeholder 6"/>
          <p:cNvPicPr/>
          <p:nvPr/>
        </p:nvPicPr>
        <p:blipFill>
          <a:blip r:embed="rId2"/>
          <a:srcRect t="571" b="571"/>
          <a:stretch>
            <a:fillRect/>
          </a:stretch>
        </p:blipFill>
        <p:spPr>
          <a:xfrm>
            <a:off x="0" y="2137800"/>
            <a:ext cx="9143280" cy="357660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543222" y="1579358"/>
            <a:ext cx="8023320" cy="7020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000" dirty="0" smtClean="0">
                <a:solidFill>
                  <a:schemeClr val="bg1"/>
                </a:solidFill>
                <a:latin typeface="DIN Next LT Pro Condensed"/>
              </a:rPr>
              <a:t>Voting - </a:t>
            </a:r>
            <a:r>
              <a:rPr lang="en-US" sz="4000" dirty="0" smtClean="0">
                <a:solidFill>
                  <a:schemeClr val="bg1"/>
                </a:solidFill>
                <a:latin typeface="DIN Next LT Pro Light Condensed"/>
              </a:rPr>
              <a:t>Architecture presentation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E8E8E8"/>
                </a:solidFill>
                <a:latin typeface="DIN Next LT Pro Condensed"/>
              </a:rPr>
              <a:t> </a:t>
            </a:r>
            <a:endParaRPr dirty="0"/>
          </a:p>
        </p:txBody>
      </p:sp>
      <p:sp>
        <p:nvSpPr>
          <p:cNvPr id="250" name="CustomShape 2"/>
          <p:cNvSpPr/>
          <p:nvPr/>
        </p:nvSpPr>
        <p:spPr>
          <a:xfrm>
            <a:off x="395536" y="4067805"/>
            <a:ext cx="4353480" cy="25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26064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383839"/>
                </a:solidFill>
                <a:latin typeface="DIN Next LT Pro Light Condensed"/>
              </a:rPr>
              <a:t>18.03.2016</a:t>
            </a:r>
            <a:endParaRPr sz="3200" dirty="0"/>
          </a:p>
        </p:txBody>
      </p:sp>
      <p:sp>
        <p:nvSpPr>
          <p:cNvPr id="251" name="CustomShape 3"/>
          <p:cNvSpPr/>
          <p:nvPr/>
        </p:nvSpPr>
        <p:spPr>
          <a:xfrm>
            <a:off x="0" y="4597800"/>
            <a:ext cx="8023320" cy="1116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CustomShape 4"/>
          <p:cNvSpPr/>
          <p:nvPr/>
        </p:nvSpPr>
        <p:spPr>
          <a:xfrm>
            <a:off x="518400" y="2291700"/>
            <a:ext cx="8008200" cy="36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0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383836"/>
                </a:solidFill>
                <a:latin typeface="DIN Next LT Pro Condensed"/>
              </a:rPr>
              <a:t>Quality:</a:t>
            </a:r>
            <a:endParaRPr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447">
            <a:off x="3968439" y="182185"/>
            <a:ext cx="5072740" cy="183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jira_logo.jpg (630×63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39697"/>
            <a:ext cx="1082118" cy="108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158">
            <a:off x="5904644" y="3548628"/>
            <a:ext cx="31146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C:\Users\prodyna\Desktop\crucible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16" y="4722291"/>
            <a:ext cx="2013227" cy="5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34083"/>
            <a:ext cx="5792787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 rot="1042585">
            <a:off x="4587886" y="2657517"/>
            <a:ext cx="453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Hallway usability testing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3274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0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Application monitoring</a:t>
            </a:r>
            <a:endParaRPr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81350"/>
            <a:ext cx="9039953" cy="369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43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07504" y="2519024"/>
            <a:ext cx="3888432" cy="6265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Pair-programming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2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Development:</a:t>
            </a: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052">
            <a:off x="7289200" y="409228"/>
            <a:ext cx="1425320" cy="173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muppetspairprogramming.jpg (310×22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5532"/>
            <a:ext cx="29527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dd.png (200×2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272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stomShape 1"/>
          <p:cNvSpPr/>
          <p:nvPr/>
        </p:nvSpPr>
        <p:spPr>
          <a:xfrm rot="21248967">
            <a:off x="4809734" y="4714089"/>
            <a:ext cx="3888432" cy="6265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Naming conventions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1"/>
          <p:cNvSpPr/>
          <p:nvPr/>
        </p:nvSpPr>
        <p:spPr>
          <a:xfrm rot="284841">
            <a:off x="24991" y="1451744"/>
            <a:ext cx="3888432" cy="6265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Coding conventions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" name="CustomShape 1"/>
          <p:cNvSpPr/>
          <p:nvPr/>
        </p:nvSpPr>
        <p:spPr>
          <a:xfrm>
            <a:off x="3400768" y="3952562"/>
            <a:ext cx="3888432" cy="6265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On-site workshops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" name="CustomShape 1"/>
          <p:cNvSpPr/>
          <p:nvPr/>
        </p:nvSpPr>
        <p:spPr>
          <a:xfrm rot="1369460">
            <a:off x="5491629" y="3207383"/>
            <a:ext cx="3888432" cy="6265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IDE formatters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2863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CustomShape 2"/>
          <p:cNvSpPr/>
          <p:nvPr/>
        </p:nvSpPr>
        <p:spPr>
          <a:xfrm>
            <a:off x="76320" y="4254600"/>
            <a:ext cx="6247800" cy="888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Boris Gligorijević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IT-Consultant / Software Architect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1248840" y="228600"/>
            <a:ext cx="6980760" cy="15537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PRO-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fessional</a:t>
            </a:r>
            <a:endParaRPr/>
          </a:p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DYNA-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mic</a:t>
            </a:r>
            <a:endParaRPr/>
          </a:p>
        </p:txBody>
      </p:sp>
      <p:pic>
        <p:nvPicPr>
          <p:cNvPr id="1026" name="Picture 2" descr="C:\transfer\private_docs\00049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90043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functional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533520" y="825600"/>
            <a:ext cx="8152920" cy="32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User:</a:t>
            </a:r>
            <a:endParaRPr sz="3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92D050"/>
                </a:solidFill>
                <a:latin typeface="DIN Next LT Pro Condensed"/>
              </a:rPr>
              <a:t>See</a:t>
            </a:r>
            <a:r>
              <a:rPr lang="en-US" sz="3000" dirty="0" smtClean="0">
                <a:solidFill>
                  <a:srgbClr val="383836"/>
                </a:solidFill>
                <a:latin typeface="DIN Next LT Pro Condensed"/>
              </a:rPr>
              <a:t> </a:t>
            </a: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all </a:t>
            </a:r>
            <a:r>
              <a:rPr lang="en-US" sz="3000" dirty="0" smtClean="0">
                <a:solidFill>
                  <a:srgbClr val="383836"/>
                </a:solidFill>
                <a:latin typeface="DIN Next LT Pro Condensed"/>
              </a:rPr>
              <a:t>votes / </a:t>
            </a:r>
            <a:r>
              <a:rPr lang="en-US" sz="3000" dirty="0" smtClean="0">
                <a:solidFill>
                  <a:srgbClr val="92D050"/>
                </a:solidFill>
                <a:latin typeface="DIN Next LT Pro Condensed"/>
              </a:rPr>
              <a:t>Add</a:t>
            </a:r>
            <a:r>
              <a:rPr lang="en-US" sz="3000" dirty="0" smtClean="0">
                <a:solidFill>
                  <a:srgbClr val="383836"/>
                </a:solidFill>
                <a:latin typeface="DIN Next LT Pro Condensed"/>
              </a:rPr>
              <a:t> or </a:t>
            </a:r>
            <a:r>
              <a:rPr lang="en-US" sz="3000" dirty="0" smtClean="0">
                <a:solidFill>
                  <a:srgbClr val="92D050"/>
                </a:solidFill>
                <a:latin typeface="DIN Next LT Pro Condensed"/>
              </a:rPr>
              <a:t>delete</a:t>
            </a:r>
            <a:r>
              <a:rPr lang="en-US" sz="3000" dirty="0" smtClean="0">
                <a:solidFill>
                  <a:srgbClr val="383836"/>
                </a:solidFill>
                <a:latin typeface="DIN Next LT Pro Condensed"/>
              </a:rPr>
              <a:t> own votes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383836"/>
                </a:solidFill>
                <a:latin typeface="DIN Next LT Pro Condensed"/>
              </a:rPr>
              <a:t>Results </a:t>
            </a: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visible only after voting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Votes </a:t>
            </a:r>
            <a:r>
              <a:rPr lang="en-US" sz="3000" dirty="0">
                <a:solidFill>
                  <a:srgbClr val="92D050"/>
                </a:solidFill>
                <a:latin typeface="DIN Next LT Pro Condensed"/>
              </a:rPr>
              <a:t>cannot</a:t>
            </a: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 be </a:t>
            </a:r>
            <a:r>
              <a:rPr lang="en-US" sz="3000" dirty="0">
                <a:solidFill>
                  <a:srgbClr val="92D050"/>
                </a:solidFill>
                <a:latin typeface="DIN Next LT Pro Condensed"/>
              </a:rPr>
              <a:t>change</a:t>
            </a: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d once </a:t>
            </a:r>
            <a:r>
              <a:rPr lang="en-US" sz="3000" dirty="0" smtClean="0">
                <a:solidFill>
                  <a:srgbClr val="383836"/>
                </a:solidFill>
                <a:latin typeface="DIN Next LT Pro Condensed"/>
              </a:rPr>
              <a:t>voted</a:t>
            </a:r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Administrator: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Create, </a:t>
            </a:r>
            <a:r>
              <a:rPr lang="en-US" sz="3000" dirty="0">
                <a:solidFill>
                  <a:srgbClr val="92D050"/>
                </a:solidFill>
                <a:latin typeface="DIN Next LT Pro Condensed"/>
              </a:rPr>
              <a:t>edit </a:t>
            </a: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or delete any vote</a:t>
            </a:r>
            <a:endParaRPr sz="3000" dirty="0"/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92D050"/>
                </a:solidFill>
                <a:latin typeface="DIN Next LT Pro Condensed"/>
              </a:rPr>
              <a:t>Secure</a:t>
            </a: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 REST API</a:t>
            </a:r>
            <a:endParaRPr sz="30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non-functional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57200" y="625252"/>
            <a:ext cx="7098120" cy="442008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Horizontal </a:t>
            </a:r>
            <a:r>
              <a:rPr lang="en-US" sz="3200" dirty="0">
                <a:solidFill>
                  <a:srgbClr val="92D050"/>
                </a:solidFill>
                <a:latin typeface="DIN Next LT Pro Condensed"/>
              </a:rPr>
              <a:t>scalability</a:t>
            </a:r>
            <a:endParaRPr sz="3200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High availability (</a:t>
            </a:r>
            <a:r>
              <a:rPr lang="en-US" sz="3200" dirty="0">
                <a:solidFill>
                  <a:srgbClr val="92D050"/>
                </a:solidFill>
                <a:latin typeface="DIN Next LT Pro Condensed"/>
              </a:rPr>
              <a:t>99,5</a:t>
            </a: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%)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383836"/>
                </a:solidFill>
                <a:latin typeface="DIN Next LT Pro Condensed"/>
              </a:rPr>
              <a:t>Source </a:t>
            </a: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code in </a:t>
            </a:r>
            <a:r>
              <a:rPr lang="en-US" sz="3200" dirty="0">
                <a:solidFill>
                  <a:srgbClr val="92D050"/>
                </a:solidFill>
                <a:latin typeface="DIN Next LT Pro Condensed"/>
              </a:rPr>
              <a:t>GIT</a:t>
            </a:r>
            <a:endParaRPr sz="3200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92D050"/>
                </a:solidFill>
                <a:latin typeface="DIN Next LT Pro Condensed"/>
              </a:rPr>
              <a:t>Single</a:t>
            </a: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 </a:t>
            </a: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zip</a:t>
            </a:r>
            <a:r>
              <a:rPr lang="en-US" sz="3200" dirty="0">
                <a:latin typeface="DIN Next LT Pro Condensed"/>
              </a:rPr>
              <a:t> </a:t>
            </a: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as end </a:t>
            </a:r>
            <a:r>
              <a:rPr lang="en-US" sz="3200" dirty="0">
                <a:solidFill>
                  <a:srgbClr val="92D050"/>
                </a:solidFill>
                <a:latin typeface="DIN Next LT Pro Condensed"/>
              </a:rPr>
              <a:t>artifact</a:t>
            </a:r>
            <a:endParaRPr sz="3200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All business methods </a:t>
            </a:r>
            <a:r>
              <a:rPr lang="en-US" sz="3200" dirty="0" smtClean="0">
                <a:solidFill>
                  <a:srgbClr val="92D050"/>
                </a:solidFill>
                <a:latin typeface="DIN Next LT Pro Condensed"/>
              </a:rPr>
              <a:t>tested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Condensed"/>
              </a:rPr>
              <a:t>Real-time </a:t>
            </a:r>
            <a:r>
              <a:rPr lang="en-US" sz="3200" dirty="0">
                <a:solidFill>
                  <a:srgbClr val="92D050"/>
                </a:solidFill>
                <a:latin typeface="DIN Next LT Pro Condensed"/>
              </a:rPr>
              <a:t>monitoring</a:t>
            </a:r>
            <a:endParaRPr lang="en-US" sz="3200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sz="3200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6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System architecture</a:t>
            </a:r>
            <a:endParaRPr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" y="1283467"/>
            <a:ext cx="9082013" cy="355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Technologies</a:t>
            </a:r>
            <a:endParaRPr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769268"/>
            <a:ext cx="9050337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>
                <a:latin typeface="DIN Next LT Pro Light Condensed"/>
              </a:rPr>
              <a:t>Availability and scalability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Ø"/>
            </a:pPr>
            <a:endParaRPr lang="en-US" sz="3200" dirty="0" smtClean="0">
              <a:latin typeface="DIN Next LT Pro Light Condensed"/>
            </a:endParaRPr>
          </a:p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DIN Next LT Pro Light Condensed"/>
              </a:rPr>
              <a:t>Tomcat </a:t>
            </a:r>
            <a:r>
              <a:rPr lang="en-US" sz="3200" dirty="0">
                <a:latin typeface="DIN Next LT Pro Light Condensed"/>
              </a:rPr>
              <a:t>cluster</a:t>
            </a:r>
            <a:endParaRPr sz="32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dirty="0"/>
          </a:p>
          <a:p>
            <a:pPr>
              <a:lnSpc>
                <a:spcPct val="100000"/>
              </a:lnSpc>
              <a:buSzPct val="100000"/>
            </a:pPr>
            <a:endParaRPr lang="en-US" sz="3200" dirty="0">
              <a:latin typeface="DIN Next LT Pro Light Condensed"/>
            </a:endParaRPr>
          </a:p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DIN Next LT Pro Light Condensed"/>
              </a:rPr>
              <a:t>MongoDB </a:t>
            </a:r>
            <a:r>
              <a:rPr lang="en-US" sz="3200" dirty="0">
                <a:latin typeface="DIN Next LT Pro Light Condensed"/>
              </a:rPr>
              <a:t>replication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72" name="Grafik 271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720" y="3390900"/>
            <a:ext cx="2742840" cy="1866600"/>
          </a:xfrm>
          <a:prstGeom prst="rect">
            <a:avLst/>
          </a:prstGeom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75" y="830957"/>
            <a:ext cx="26384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3200" dirty="0" smtClean="0">
              <a:solidFill>
                <a:srgbClr val="383836"/>
              </a:solidFill>
              <a:latin typeface="DIN Next LT Pro Light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 smtClean="0">
              <a:solidFill>
                <a:srgbClr val="383836"/>
              </a:solidFill>
              <a:latin typeface="DIN Next LT Pro Light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 smtClean="0">
              <a:solidFill>
                <a:srgbClr val="383836"/>
              </a:solidFill>
              <a:latin typeface="DIN Next LT Pro Light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383836"/>
              </a:solidFill>
              <a:latin typeface="DIN Next LT Pro Light Condensed"/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383836"/>
              </a:solidFill>
              <a:latin typeface="DIN Next LT Pro Light Condensed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Performance</a:t>
            </a: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15" y="2677591"/>
            <a:ext cx="3939705" cy="187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duke-jdk8-1.png (290×28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90" y="2920657"/>
            <a:ext cx="27622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4" y="1024017"/>
            <a:ext cx="1805384" cy="18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411760" y="1057300"/>
            <a:ext cx="59811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   PARTIAL API RESPONSES </a:t>
            </a:r>
          </a:p>
          <a:p>
            <a:r>
              <a:rPr lang="en-US" sz="3200" dirty="0" smtClean="0"/>
              <a:t>/</a:t>
            </a:r>
            <a:r>
              <a:rPr lang="en-US" sz="3200" dirty="0" err="1" smtClean="0"/>
              <a:t>votes?fields</a:t>
            </a:r>
            <a:r>
              <a:rPr lang="en-US" sz="3200" dirty="0" smtClean="0"/>
              <a:t>=</a:t>
            </a:r>
            <a:r>
              <a:rPr lang="en-US" sz="3200" dirty="0" err="1" smtClean="0"/>
              <a:t>create_date,count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Secure REST API - JWT (RFC 7519 standard</a:t>
            </a:r>
            <a:r>
              <a:rPr lang="en-US" sz="2800" dirty="0" smtClean="0">
                <a:solidFill>
                  <a:srgbClr val="383836"/>
                </a:solidFill>
                <a:latin typeface="DIN Next LT Pro Light Condensed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383836"/>
              </a:solidFill>
              <a:latin typeface="DIN Next LT Pro Light Condensed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HTTPS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   (</a:t>
            </a:r>
            <a:r>
              <a:rPr lang="en-US" sz="3200" dirty="0">
                <a:solidFill>
                  <a:srgbClr val="383836"/>
                </a:solidFill>
                <a:latin typeface="DIN Next LT Pro Light Condensed"/>
              </a:rPr>
              <a:t>TLS 1.2)</a:t>
            </a:r>
            <a:endParaRPr lang="en-US" sz="3200" dirty="0" smtClean="0">
              <a:solidFill>
                <a:srgbClr val="383836"/>
              </a:solidFill>
              <a:latin typeface="DIN Next LT Pro Light Condensed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383836"/>
              </a:solidFill>
              <a:latin typeface="DIN Next LT Pro Light Condensed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383836"/>
                </a:solidFill>
                <a:latin typeface="DIN Next LT Pro Light Condensed"/>
              </a:rPr>
              <a:t>Roles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7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Security: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97460"/>
            <a:ext cx="52292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Bildschirmpräsentation (16:10)</PresentationFormat>
  <Paragraphs>80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prodyna</cp:lastModifiedBy>
  <cp:revision>110</cp:revision>
  <dcterms:modified xsi:type="dcterms:W3CDTF">2016-03-17T19:44:15Z</dcterms:modified>
</cp:coreProperties>
</file>