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6" r:id="rId4"/>
    <p:sldId id="258" r:id="rId5"/>
    <p:sldId id="256" r:id="rId6"/>
    <p:sldId id="260" r:id="rId7"/>
    <p:sldId id="267" r:id="rId8"/>
    <p:sldId id="261" r:id="rId9"/>
    <p:sldId id="262" r:id="rId10"/>
    <p:sldId id="263" r:id="rId11"/>
    <p:sldId id="277" r:id="rId12"/>
    <p:sldId id="268" r:id="rId13"/>
    <p:sldId id="269" r:id="rId14"/>
    <p:sldId id="278" r:id="rId15"/>
    <p:sldId id="279" r:id="rId16"/>
    <p:sldId id="280" r:id="rId17"/>
    <p:sldId id="281" r:id="rId18"/>
    <p:sldId id="273" r:id="rId19"/>
    <p:sldId id="272" r:id="rId20"/>
    <p:sldId id="271" r:id="rId21"/>
    <p:sldId id="270" r:id="rId22"/>
    <p:sldId id="274" r:id="rId23"/>
    <p:sldId id="275" r:id="rId24"/>
    <p:sldId id="276" r:id="rId25"/>
    <p:sldId id="264" r:id="rId26"/>
    <p:sldId id="265" r:id="rId2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3" d="100"/>
          <a:sy n="83"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5C78D291-AC41-4BA6-91AE-493223993639}" type="datetimeFigureOut">
              <a:rPr lang="es-ES" smtClean="0"/>
              <a:t>03/10/2020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135666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5C78D291-AC41-4BA6-91AE-493223993639}" type="datetimeFigureOut">
              <a:rPr lang="es-ES" smtClean="0"/>
              <a:t>03/10/2020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251613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5C78D291-AC41-4BA6-91AE-493223993639}" type="datetimeFigureOut">
              <a:rPr lang="es-ES" smtClean="0"/>
              <a:t>03/10/2020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166485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5C78D291-AC41-4BA6-91AE-493223993639}" type="datetimeFigureOut">
              <a:rPr lang="es-ES" smtClean="0"/>
              <a:t>03/10/2020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308330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5C78D291-AC41-4BA6-91AE-493223993639}" type="datetimeFigureOut">
              <a:rPr lang="es-ES" smtClean="0"/>
              <a:t>03/10/2020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93323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5C78D291-AC41-4BA6-91AE-493223993639}" type="datetimeFigureOut">
              <a:rPr lang="es-ES" smtClean="0"/>
              <a:t>03/10/2020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273758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5C78D291-AC41-4BA6-91AE-493223993639}" type="datetimeFigureOut">
              <a:rPr lang="es-ES" smtClean="0"/>
              <a:t>03/10/2020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422054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5C78D291-AC41-4BA6-91AE-493223993639}" type="datetimeFigureOut">
              <a:rPr lang="es-ES" smtClean="0"/>
              <a:t>03/10/2020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4212116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C78D291-AC41-4BA6-91AE-493223993639}" type="datetimeFigureOut">
              <a:rPr lang="es-ES" smtClean="0"/>
              <a:t>03/10/2020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100277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C78D291-AC41-4BA6-91AE-493223993639}" type="datetimeFigureOut">
              <a:rPr lang="es-ES" smtClean="0"/>
              <a:t>03/10/2020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416019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C78D291-AC41-4BA6-91AE-493223993639}" type="datetimeFigureOut">
              <a:rPr lang="es-ES" smtClean="0"/>
              <a:t>03/10/2020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B2DC62-0FE7-48CD-A2E9-9CC46C34EF34}" type="slidenum">
              <a:rPr lang="es-ES" smtClean="0"/>
              <a:t>‹Nº›</a:t>
            </a:fld>
            <a:endParaRPr lang="es-ES"/>
          </a:p>
        </p:txBody>
      </p:sp>
    </p:spTree>
    <p:extLst>
      <p:ext uri="{BB962C8B-B14F-4D97-AF65-F5344CB8AC3E}">
        <p14:creationId xmlns:p14="http://schemas.microsoft.com/office/powerpoint/2010/main" val="87500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8D291-AC41-4BA6-91AE-493223993639}" type="datetimeFigureOut">
              <a:rPr lang="es-ES" smtClean="0"/>
              <a:t>03/10/2020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DC62-0FE7-48CD-A2E9-9CC46C34EF34}" type="slidenum">
              <a:rPr lang="es-ES" smtClean="0"/>
              <a:t>‹Nº›</a:t>
            </a:fld>
            <a:endParaRPr lang="es-ES"/>
          </a:p>
        </p:txBody>
      </p:sp>
    </p:spTree>
    <p:extLst>
      <p:ext uri="{BB962C8B-B14F-4D97-AF65-F5344CB8AC3E}">
        <p14:creationId xmlns:p14="http://schemas.microsoft.com/office/powerpoint/2010/main" val="308448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es.wikipedia.org/wiki/Git" TargetMode="Externa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twitter.com/SeniorTalentES?lang=es" TargetMode="External"/><Relationship Id="rId13" Type="http://schemas.openxmlformats.org/officeDocument/2006/relationships/image" Target="../media/image7.png"/><Relationship Id="rId3" Type="http://schemas.openxmlformats.org/officeDocument/2006/relationships/hyperlink" Target="mailto:presidencia@seniortalent.es" TargetMode="External"/><Relationship Id="rId7" Type="http://schemas.openxmlformats.org/officeDocument/2006/relationships/image" Target="../media/image4.png"/><Relationship Id="rId12" Type="http://schemas.openxmlformats.org/officeDocument/2006/relationships/hyperlink" Target="http://seniortalent.es/" TargetMode="External"/><Relationship Id="rId2" Type="http://schemas.openxmlformats.org/officeDocument/2006/relationships/hyperlink" Target="mailto:info@seniortalent.es" TargetMode="External"/><Relationship Id="rId1" Type="http://schemas.openxmlformats.org/officeDocument/2006/relationships/slideLayout" Target="../slideLayouts/slideLayout1.xml"/><Relationship Id="rId6" Type="http://schemas.openxmlformats.org/officeDocument/2006/relationships/hyperlink" Target="https://www.facebook.com/seniortalent/?fref=ts"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s://gestionandote.com/" TargetMode="External"/><Relationship Id="rId4" Type="http://schemas.openxmlformats.org/officeDocument/2006/relationships/hyperlink" Target="https://www.linkedin.com/company/senior-talent" TargetMode="External"/><Relationship Id="rId9" Type="http://schemas.openxmlformats.org/officeDocument/2006/relationships/image" Target="../media/image5.png"/><Relationship Id="rId1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748623" y="3958436"/>
            <a:ext cx="7772400" cy="1470025"/>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ormAutofit fontScale="925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107000"/>
              </a:lnSpc>
              <a:spcAft>
                <a:spcPts val="800"/>
              </a:spcAft>
            </a:pPr>
            <a:r>
              <a:rPr lang="es-ES" sz="4000" i="1" dirty="0">
                <a:solidFill>
                  <a:srgbClr val="C00000"/>
                </a:solidFill>
              </a:rPr>
              <a:t>PORTAL D’OCUPACIÓ</a:t>
            </a:r>
          </a:p>
          <a:p>
            <a:pPr algn="ctr">
              <a:lnSpc>
                <a:spcPct val="107000"/>
              </a:lnSpc>
              <a:spcAft>
                <a:spcPts val="800"/>
              </a:spcAft>
            </a:pPr>
            <a:r>
              <a:rPr lang="es-ES" sz="4000" i="1" dirty="0">
                <a:solidFill>
                  <a:srgbClr val="C00000"/>
                </a:solidFill>
              </a:rPr>
              <a:t>JOB SENIOR</a:t>
            </a:r>
          </a:p>
          <a:p>
            <a:pPr algn="ctr">
              <a:lnSpc>
                <a:spcPct val="107000"/>
              </a:lnSpc>
              <a:spcAft>
                <a:spcPts val="800"/>
              </a:spcAft>
            </a:pPr>
            <a:endParaRPr lang="es-ES" sz="4000" i="1" dirty="0">
              <a:solidFill>
                <a:srgbClr val="C00000"/>
              </a:solidFill>
            </a:endParaRPr>
          </a:p>
          <a:p>
            <a:pPr algn="ctr">
              <a:defRPr/>
            </a:pPr>
            <a:endParaRPr lang="es-ES" sz="4000" i="1" dirty="0">
              <a:solidFill>
                <a:srgbClr val="C00000"/>
              </a:solidFill>
            </a:endParaRPr>
          </a:p>
        </p:txBody>
      </p:sp>
      <p:sp>
        <p:nvSpPr>
          <p:cNvPr id="2" name="CuadroTexto 1"/>
          <p:cNvSpPr txBox="1"/>
          <p:nvPr/>
        </p:nvSpPr>
        <p:spPr>
          <a:xfrm>
            <a:off x="9138796" y="964231"/>
            <a:ext cx="2543430" cy="4832092"/>
          </a:xfrm>
          <a:prstGeom prst="rect">
            <a:avLst/>
          </a:prstGeom>
          <a:noFill/>
        </p:spPr>
        <p:txBody>
          <a:bodyPr wrap="square" rtlCol="0">
            <a:spAutoFit/>
          </a:bodyPr>
          <a:lstStyle/>
          <a:p>
            <a:r>
              <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BARCELONA</a:t>
            </a:r>
          </a:p>
          <a:p>
            <a:endPar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BILBAO</a:t>
            </a:r>
          </a:p>
          <a:p>
            <a:endPar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MADRID</a:t>
            </a:r>
          </a:p>
          <a:p>
            <a:endPar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SALAMANCA</a:t>
            </a:r>
          </a:p>
          <a:p>
            <a:endPar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SEVILLA</a:t>
            </a:r>
          </a:p>
          <a:p>
            <a:endPar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 sz="28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VALENCIA</a:t>
            </a:r>
          </a:p>
        </p:txBody>
      </p:sp>
      <p:pic>
        <p:nvPicPr>
          <p:cNvPr id="5" name="Imagen 4">
            <a:extLst>
              <a:ext uri="{FF2B5EF4-FFF2-40B4-BE49-F238E27FC236}">
                <a16:creationId xmlns:a16="http://schemas.microsoft.com/office/drawing/2014/main" id="{E962BEFA-A12F-4B07-9F32-79CD59AC5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025" y="845176"/>
            <a:ext cx="6085989" cy="2879490"/>
          </a:xfrm>
          <a:prstGeom prst="rect">
            <a:avLst/>
          </a:prstGeom>
        </p:spPr>
      </p:pic>
      <p:sp>
        <p:nvSpPr>
          <p:cNvPr id="4" name="CuadroTexto 3">
            <a:extLst>
              <a:ext uri="{FF2B5EF4-FFF2-40B4-BE49-F238E27FC236}">
                <a16:creationId xmlns:a16="http://schemas.microsoft.com/office/drawing/2014/main" id="{60C9AB32-A205-4EF6-B141-6B2FDEEBB914}"/>
              </a:ext>
            </a:extLst>
          </p:cNvPr>
          <p:cNvSpPr txBox="1"/>
          <p:nvPr/>
        </p:nvSpPr>
        <p:spPr>
          <a:xfrm>
            <a:off x="748624" y="5507420"/>
            <a:ext cx="9236204" cy="970650"/>
          </a:xfrm>
          <a:prstGeom prst="rect">
            <a:avLst/>
          </a:prstGeom>
          <a:noFill/>
        </p:spPr>
        <p:txBody>
          <a:bodyPr wrap="square" rtlCol="0">
            <a:spAutoFit/>
          </a:bodyPr>
          <a:lstStyle/>
          <a:p>
            <a:pPr>
              <a:lnSpc>
                <a:spcPct val="107000"/>
              </a:lnSpc>
              <a:spcAft>
                <a:spcPts val="800"/>
              </a:spcAft>
            </a:pPr>
            <a:r>
              <a:rPr lang="es-ES" sz="2800" dirty="0">
                <a:effectLst/>
                <a:latin typeface="Calibri" panose="020F0502020204030204" pitchFamily="34" charset="0"/>
                <a:ea typeface="Calibri" panose="020F0502020204030204" pitchFamily="34" charset="0"/>
                <a:cs typeface="Times New Roman" panose="02020603050405020304" pitchFamily="18" charset="0"/>
              </a:rPr>
              <a:t>		Bernat Guerola Trull</a:t>
            </a:r>
          </a:p>
          <a:p>
            <a:pPr>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Projecte fi de CFGS DAM (DESENVOLUPAMENT D’ APLICACIONS MULTIPLATAFORMA)</a:t>
            </a:r>
            <a:endParaRPr lang="es-ES" sz="2000" b="1" dirty="0"/>
          </a:p>
        </p:txBody>
      </p:sp>
    </p:spTree>
    <p:extLst>
      <p:ext uri="{BB962C8B-B14F-4D97-AF65-F5344CB8AC3E}">
        <p14:creationId xmlns:p14="http://schemas.microsoft.com/office/powerpoint/2010/main" val="256806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FERRAMENTES-TECNOLOGIA COMÚ</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pic>
        <p:nvPicPr>
          <p:cNvPr id="5" name="Imagen 4">
            <a:extLst>
              <a:ext uri="{FF2B5EF4-FFF2-40B4-BE49-F238E27FC236}">
                <a16:creationId xmlns:a16="http://schemas.microsoft.com/office/drawing/2014/main" id="{21C156C3-5237-4122-85E8-3B7A885E3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60" y="2338972"/>
            <a:ext cx="2619375" cy="1743075"/>
          </a:xfrm>
          <a:prstGeom prst="rect">
            <a:avLst/>
          </a:prstGeom>
        </p:spPr>
      </p:pic>
      <p:pic>
        <p:nvPicPr>
          <p:cNvPr id="9" name="Imagen 8">
            <a:extLst>
              <a:ext uri="{FF2B5EF4-FFF2-40B4-BE49-F238E27FC236}">
                <a16:creationId xmlns:a16="http://schemas.microsoft.com/office/drawing/2014/main" id="{FF8FA1C8-8AEE-4399-824E-B8107EFC9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91" y="4460238"/>
            <a:ext cx="2857500" cy="1600200"/>
          </a:xfrm>
          <a:prstGeom prst="rect">
            <a:avLst/>
          </a:prstGeom>
        </p:spPr>
      </p:pic>
      <p:sp>
        <p:nvSpPr>
          <p:cNvPr id="11" name="CuadroTexto 10">
            <a:extLst>
              <a:ext uri="{FF2B5EF4-FFF2-40B4-BE49-F238E27FC236}">
                <a16:creationId xmlns:a16="http://schemas.microsoft.com/office/drawing/2014/main" id="{C11C6730-0AEF-4B0B-85B0-C757F7681ED7}"/>
              </a:ext>
            </a:extLst>
          </p:cNvPr>
          <p:cNvSpPr txBox="1"/>
          <p:nvPr/>
        </p:nvSpPr>
        <p:spPr>
          <a:xfrm>
            <a:off x="3605049" y="2338972"/>
            <a:ext cx="7980700" cy="1477328"/>
          </a:xfrm>
          <a:prstGeom prst="rect">
            <a:avLst/>
          </a:prstGeom>
          <a:noFill/>
        </p:spPr>
        <p:txBody>
          <a:bodyPr wrap="square" rtlCol="0">
            <a:spAutoFit/>
          </a:bodyPr>
          <a:lstStyle/>
          <a:p>
            <a:r>
              <a:rPr lang="es-ES" b="1" i="0" dirty="0">
                <a:solidFill>
                  <a:srgbClr val="202122"/>
                </a:solidFill>
                <a:effectLst/>
              </a:rPr>
              <a:t>Docker</a:t>
            </a:r>
            <a:r>
              <a:rPr lang="es-ES" b="0" i="0" dirty="0">
                <a:solidFill>
                  <a:srgbClr val="202122"/>
                </a:solidFill>
                <a:effectLst/>
              </a:rPr>
              <a:t> es un proyecto de </a:t>
            </a:r>
            <a:r>
              <a:rPr lang="es-ES" b="0" i="0" u="none" strike="noStrike" dirty="0">
                <a:solidFill>
                  <a:srgbClr val="0B0080"/>
                </a:solidFill>
                <a:effectLst/>
              </a:rPr>
              <a:t>código abierto</a:t>
            </a:r>
            <a:r>
              <a:rPr lang="es-ES" b="0" i="0" dirty="0">
                <a:solidFill>
                  <a:srgbClr val="202122"/>
                </a:solidFill>
                <a:effectLst/>
              </a:rPr>
              <a:t> que automatiza el despliegue de </a:t>
            </a:r>
            <a:r>
              <a:rPr lang="es-ES" b="0" i="0" u="none" strike="noStrike" dirty="0">
                <a:solidFill>
                  <a:srgbClr val="0B0080"/>
                </a:solidFill>
                <a:effectLst/>
              </a:rPr>
              <a:t>aplicaciones</a:t>
            </a:r>
            <a:r>
              <a:rPr lang="es-ES" b="0" i="0" dirty="0">
                <a:solidFill>
                  <a:srgbClr val="202122"/>
                </a:solidFill>
                <a:effectLst/>
              </a:rPr>
              <a:t> dentro de </a:t>
            </a:r>
            <a:r>
              <a:rPr lang="es-ES" b="0" i="0" u="none" strike="noStrike" dirty="0">
                <a:solidFill>
                  <a:srgbClr val="0B0080"/>
                </a:solidFill>
                <a:effectLst/>
              </a:rPr>
              <a:t>contenedores de software</a:t>
            </a:r>
            <a:r>
              <a:rPr lang="es-ES" b="0" i="0" dirty="0">
                <a:solidFill>
                  <a:srgbClr val="202122"/>
                </a:solidFill>
                <a:effectLst/>
              </a:rPr>
              <a:t>, proporcionando una capa adicional de abstracción y automatización de virtualización de aplicaciones en múltiples sistemas operativos. En él alojaremos la base de datos MySQL en la fase de diseño.</a:t>
            </a:r>
            <a:endParaRPr lang="es-ES" dirty="0"/>
          </a:p>
        </p:txBody>
      </p:sp>
      <p:sp>
        <p:nvSpPr>
          <p:cNvPr id="13" name="CuadroTexto 12">
            <a:extLst>
              <a:ext uri="{FF2B5EF4-FFF2-40B4-BE49-F238E27FC236}">
                <a16:creationId xmlns:a16="http://schemas.microsoft.com/office/drawing/2014/main" id="{D9811480-00FF-49D3-A5FC-C79F1DC1A50F}"/>
              </a:ext>
            </a:extLst>
          </p:cNvPr>
          <p:cNvSpPr txBox="1"/>
          <p:nvPr/>
        </p:nvSpPr>
        <p:spPr>
          <a:xfrm>
            <a:off x="3605049" y="4214648"/>
            <a:ext cx="7231117" cy="1477328"/>
          </a:xfrm>
          <a:prstGeom prst="rect">
            <a:avLst/>
          </a:prstGeom>
          <a:noFill/>
        </p:spPr>
        <p:txBody>
          <a:bodyPr wrap="square" rtlCol="0">
            <a:spAutoFit/>
          </a:bodyPr>
          <a:lstStyle/>
          <a:p>
            <a:r>
              <a:rPr lang="es-ES" b="1" i="0" dirty="0">
                <a:solidFill>
                  <a:srgbClr val="202122"/>
                </a:solidFill>
                <a:effectLst/>
              </a:rPr>
              <a:t>GitHub</a:t>
            </a:r>
            <a:r>
              <a:rPr lang="es-ES" b="0" i="0" dirty="0">
                <a:solidFill>
                  <a:srgbClr val="202122"/>
                </a:solidFill>
                <a:effectLst/>
              </a:rPr>
              <a:t> es una </a:t>
            </a:r>
            <a:r>
              <a:rPr lang="es-ES" dirty="0">
                <a:solidFill>
                  <a:srgbClr val="0B0080"/>
                </a:solidFill>
              </a:rPr>
              <a:t>pl</a:t>
            </a:r>
            <a:r>
              <a:rPr lang="es-ES" b="0" i="0" dirty="0">
                <a:solidFill>
                  <a:srgbClr val="202122"/>
                </a:solidFill>
                <a:effectLst/>
              </a:rPr>
              <a:t>ataforma de desarrollo colaborativo) para alojar proyectos utilizando el sistema de </a:t>
            </a:r>
            <a:r>
              <a:rPr lang="es-ES" b="0" i="0" u="none" strike="noStrike" dirty="0">
                <a:solidFill>
                  <a:srgbClr val="0B0080"/>
                </a:solidFill>
                <a:effectLst/>
              </a:rPr>
              <a:t>control de versiones</a:t>
            </a:r>
            <a:r>
              <a:rPr lang="es-ES" b="0" i="0" dirty="0">
                <a:solidFill>
                  <a:srgbClr val="202122"/>
                </a:solidFill>
                <a:effectLst/>
              </a:rPr>
              <a:t> </a:t>
            </a:r>
            <a:r>
              <a:rPr lang="es-ES" b="0" i="0" u="none" strike="noStrike" dirty="0">
                <a:solidFill>
                  <a:srgbClr val="0B0080"/>
                </a:solidFill>
                <a:effectLst/>
                <a:hlinkClick r:id="rId5" tooltip="Git"/>
              </a:rPr>
              <a:t>Git</a:t>
            </a:r>
            <a:r>
              <a:rPr lang="es-ES" b="0" i="0" dirty="0">
                <a:solidFill>
                  <a:srgbClr val="202122"/>
                </a:solidFill>
                <a:effectLst/>
              </a:rPr>
              <a:t>. Se utiliza principalmente para la creación de </a:t>
            </a:r>
            <a:r>
              <a:rPr lang="es-ES" b="0" i="0" u="none" strike="noStrike" dirty="0">
                <a:solidFill>
                  <a:srgbClr val="0B0080"/>
                </a:solidFill>
                <a:effectLst/>
              </a:rPr>
              <a:t>código fuente</a:t>
            </a:r>
            <a:r>
              <a:rPr lang="es-ES" b="0" i="0" dirty="0">
                <a:solidFill>
                  <a:srgbClr val="202122"/>
                </a:solidFill>
                <a:effectLst/>
              </a:rPr>
              <a:t> de </a:t>
            </a:r>
            <a:r>
              <a:rPr lang="es-ES" b="0" i="0" u="none" strike="noStrike" dirty="0">
                <a:solidFill>
                  <a:srgbClr val="0B0080"/>
                </a:solidFill>
                <a:effectLst/>
              </a:rPr>
              <a:t>programas</a:t>
            </a:r>
            <a:r>
              <a:rPr lang="es-ES" b="0" i="0" dirty="0">
                <a:solidFill>
                  <a:srgbClr val="202122"/>
                </a:solidFill>
                <a:effectLst/>
              </a:rPr>
              <a:t> de </a:t>
            </a:r>
            <a:r>
              <a:rPr lang="es-ES" b="0" i="0" u="none" strike="noStrike" dirty="0">
                <a:solidFill>
                  <a:srgbClr val="0B0080"/>
                </a:solidFill>
                <a:effectLst/>
              </a:rPr>
              <a:t>ordenador</a:t>
            </a:r>
            <a:r>
              <a:rPr lang="es-ES" b="0" i="0" dirty="0">
                <a:solidFill>
                  <a:srgbClr val="202122"/>
                </a:solidFill>
                <a:effectLst/>
              </a:rPr>
              <a:t>.  En el se alojará el proyecto entero en dos partes: programa servidor y el programa  Android.</a:t>
            </a:r>
            <a:endParaRPr lang="es-ES" dirty="0"/>
          </a:p>
        </p:txBody>
      </p:sp>
    </p:spTree>
    <p:extLst>
      <p:ext uri="{BB962C8B-B14F-4D97-AF65-F5344CB8AC3E}">
        <p14:creationId xmlns:p14="http://schemas.microsoft.com/office/powerpoint/2010/main" val="284229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DESENVOLUPAMENT-CONTENIDOR DOCKER</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pic>
        <p:nvPicPr>
          <p:cNvPr id="7" name="Imagen 6">
            <a:extLst>
              <a:ext uri="{FF2B5EF4-FFF2-40B4-BE49-F238E27FC236}">
                <a16:creationId xmlns:a16="http://schemas.microsoft.com/office/drawing/2014/main" id="{D4462BEE-593C-4300-8A7C-FFF61212C2A4}"/>
              </a:ext>
            </a:extLst>
          </p:cNvPr>
          <p:cNvPicPr/>
          <p:nvPr/>
        </p:nvPicPr>
        <p:blipFill rotWithShape="1">
          <a:blip r:embed="rId3" cstate="print">
            <a:extLst>
              <a:ext uri="{28A0092B-C50C-407E-A947-70E740481C1C}">
                <a14:useLocalDpi xmlns:a14="http://schemas.microsoft.com/office/drawing/2010/main" val="0"/>
              </a:ext>
            </a:extLst>
          </a:blip>
          <a:srcRect t="82780" r="62695" b="7157"/>
          <a:stretch/>
        </p:blipFill>
        <p:spPr bwMode="auto">
          <a:xfrm>
            <a:off x="516368" y="4224619"/>
            <a:ext cx="11675631" cy="2366032"/>
          </a:xfrm>
          <a:prstGeom prst="rect">
            <a:avLst/>
          </a:prstGeom>
          <a:ln>
            <a:noFill/>
          </a:ln>
          <a:extLst>
            <a:ext uri="{53640926-AAD7-44D8-BBD7-CCE9431645EC}">
              <a14:shadowObscured xmlns:a14="http://schemas.microsoft.com/office/drawing/2010/main"/>
            </a:ext>
          </a:extLst>
        </p:spPr>
      </p:pic>
      <p:sp>
        <p:nvSpPr>
          <p:cNvPr id="5" name="CuadroTexto 4">
            <a:extLst>
              <a:ext uri="{FF2B5EF4-FFF2-40B4-BE49-F238E27FC236}">
                <a16:creationId xmlns:a16="http://schemas.microsoft.com/office/drawing/2014/main" id="{2B0B5963-25B2-4204-AE55-49E175136EB5}"/>
              </a:ext>
            </a:extLst>
          </p:cNvPr>
          <p:cNvSpPr txBox="1"/>
          <p:nvPr/>
        </p:nvSpPr>
        <p:spPr>
          <a:xfrm>
            <a:off x="415636" y="2218509"/>
            <a:ext cx="11488189" cy="1866986"/>
          </a:xfrm>
          <a:prstGeom prst="rect">
            <a:avLst/>
          </a:prstGeom>
          <a:noFill/>
        </p:spPr>
        <p:txBody>
          <a:bodyPr wrap="square" rtlCol="0">
            <a:spAutoFit/>
          </a:bodyPr>
          <a:lstStyle/>
          <a:p>
            <a:pPr>
              <a:lnSpc>
                <a:spcPct val="107000"/>
              </a:lnSpc>
              <a:spcAft>
                <a:spcPts val="800"/>
              </a:spcAft>
            </a:pP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treballar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amb</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la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imatge</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oficial del SGBD MySQL (https://hub.docker.com/_/mysql). Per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talde</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descarregar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-nos la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imatge</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més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recent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del SGBD,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farem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solidFill>
                  <a:srgbClr val="B4B3B4"/>
                </a:solidFill>
                <a:effectLst/>
                <a:latin typeface="SourceSansPro-Regular-Identity-"/>
                <a:ea typeface="Calibri" panose="020F0502020204030204" pitchFamily="34" charset="0"/>
                <a:cs typeface="SourceSansPro-Regular-Identity-"/>
              </a:rPr>
              <a:t>1 </a:t>
            </a:r>
            <a:r>
              <a:rPr lang="es-ES" sz="1800" dirty="0">
                <a:solidFill>
                  <a:srgbClr val="435489"/>
                </a:solidFill>
                <a:effectLst/>
                <a:latin typeface="SourceCodePro-Regular-Identity-"/>
                <a:ea typeface="Calibri" panose="020F0502020204030204" pitchFamily="34" charset="0"/>
                <a:cs typeface="SourceCodePro-Regular-Identity-"/>
              </a:rPr>
              <a:t>$ </a:t>
            </a:r>
            <a:r>
              <a:rPr lang="es-ES" sz="1800" dirty="0" err="1">
                <a:solidFill>
                  <a:srgbClr val="435489"/>
                </a:solidFill>
                <a:effectLst/>
                <a:latin typeface="SourceCodePro-Regular-Identity-"/>
                <a:ea typeface="Calibri" panose="020F0502020204030204" pitchFamily="34" charset="0"/>
                <a:cs typeface="SourceCodePro-Regular-Identity-"/>
              </a:rPr>
              <a:t>docker</a:t>
            </a:r>
            <a:r>
              <a:rPr lang="es-ES" sz="1800" dirty="0">
                <a:solidFill>
                  <a:srgbClr val="435489"/>
                </a:solidFill>
                <a:effectLst/>
                <a:latin typeface="SourceCodePro-Regular-Identity-"/>
                <a:ea typeface="Calibri" panose="020F0502020204030204" pitchFamily="34" charset="0"/>
                <a:cs typeface="SourceCodePro-Regular-Identity-"/>
              </a:rPr>
              <a:t> </a:t>
            </a:r>
            <a:r>
              <a:rPr lang="es-ES" sz="1800" dirty="0" err="1">
                <a:solidFill>
                  <a:srgbClr val="435489"/>
                </a:solidFill>
                <a:effectLst/>
                <a:latin typeface="SourceCodePro-Regular-Identity-"/>
                <a:ea typeface="Calibri" panose="020F0502020204030204" pitchFamily="34" charset="0"/>
                <a:cs typeface="SourceCodePro-Regular-Identity-"/>
              </a:rPr>
              <a:t>pull</a:t>
            </a:r>
            <a:r>
              <a:rPr lang="es-ES" sz="1800" dirty="0">
                <a:solidFill>
                  <a:srgbClr val="435489"/>
                </a:solidFill>
                <a:effectLst/>
                <a:latin typeface="SourceCodePro-Regular-Identity-"/>
                <a:ea typeface="Calibri" panose="020F0502020204030204" pitchFamily="34" charset="0"/>
                <a:cs typeface="SourceCodePro-Regular-Identity-"/>
              </a:rPr>
              <a:t> </a:t>
            </a:r>
            <a:r>
              <a:rPr lang="es-ES" sz="1800" dirty="0" err="1">
                <a:solidFill>
                  <a:srgbClr val="435489"/>
                </a:solidFill>
                <a:effectLst/>
                <a:latin typeface="SourceCodePro-Regular-Identity-"/>
                <a:ea typeface="Calibri" panose="020F0502020204030204" pitchFamily="34" charset="0"/>
                <a:cs typeface="SourceCodePro-Regular-Identity-"/>
              </a:rPr>
              <a:t>mysql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Per 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això</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crearem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una carpeta,  </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/home/bernat/projecte/</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mysql-js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solidFill>
                  <a:srgbClr val="B4B3B4"/>
                </a:solidFill>
                <a:effectLst/>
                <a:latin typeface="Arial" panose="020B0604020202020204" pitchFamily="34" charset="0"/>
                <a:ea typeface="Calibri" panose="020F0502020204030204" pitchFamily="34" charset="0"/>
                <a:cs typeface="Times New Roman" panose="02020603050405020304" pitchFamily="18" charset="0"/>
              </a:rPr>
              <a:t>1 </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 sudo /</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var</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lib</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mysql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315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DESENVOLUPAMENT-CONTENIDOR DOCKER</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
        <p:nvSpPr>
          <p:cNvPr id="4" name="CuadroTexto 3">
            <a:extLst>
              <a:ext uri="{FF2B5EF4-FFF2-40B4-BE49-F238E27FC236}">
                <a16:creationId xmlns:a16="http://schemas.microsoft.com/office/drawing/2014/main" id="{3B92CF62-C3CC-4E0A-8183-2B51E25F08C8}"/>
              </a:ext>
            </a:extLst>
          </p:cNvPr>
          <p:cNvSpPr txBox="1"/>
          <p:nvPr/>
        </p:nvSpPr>
        <p:spPr>
          <a:xfrm>
            <a:off x="365760" y="2211185"/>
            <a:ext cx="11219989" cy="4545668"/>
          </a:xfrm>
          <a:prstGeom prst="rect">
            <a:avLst/>
          </a:prstGeom>
          <a:noFill/>
        </p:spPr>
        <p:txBody>
          <a:bodyPr wrap="square" rtlCol="0">
            <a:spAutoFit/>
          </a:bodyPr>
          <a:lstStyle/>
          <a:p>
            <a:pPr>
              <a:lnSpc>
                <a:spcPct val="107000"/>
              </a:lnSpc>
              <a:spcAft>
                <a:spcPts val="800"/>
              </a:spcAft>
            </a:pP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Les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opcions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que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utilitzat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han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estat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name </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mysql</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js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Li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donem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un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i="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mysql-js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contenidor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per a quan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hajam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d’aturar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-lo o eliminar-lo referir-nos 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ell</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 forma més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senzilla</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p </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3308:3306: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Aci</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el que es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coneix</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i="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exposició</a:t>
            </a:r>
            <a:r>
              <a:rPr lang="es-ES" sz="18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 </a:t>
            </a:r>
            <a:r>
              <a:rPr lang="es-ES" sz="1800" i="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ports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és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i="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exposem</a:t>
            </a:r>
            <a:r>
              <a:rPr lang="es-ES" sz="18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ports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pels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que treballa el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contenidor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per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defecte</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 través del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ports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nostre</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equip</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En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aquest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cas, el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port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per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defecte</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 MySQL (3306) del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contenidor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estarà</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visible en la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nostra</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màquina</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 través del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port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3308.</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v /home/bernat/projecte/</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mysql-js</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var</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lib</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mysql</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Enllacem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volum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que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acabem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 crear (la carpeta /</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srv</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mysql</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amb</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la carpeta /</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var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lib</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mysql</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que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és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el servidor de MySQL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emmagatzema</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les dades.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e MYSQL_ROOT_PASSWORD</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a:solidFill>
                  <a:srgbClr val="009A9B"/>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009A9B"/>
                </a:solidFill>
                <a:effectLst/>
                <a:latin typeface="Arial" panose="020B0604020202020204" pitchFamily="34" charset="0"/>
                <a:ea typeface="Calibri" panose="020F0502020204030204" pitchFamily="34" charset="0"/>
                <a:cs typeface="Times New Roman" panose="02020603050405020304" pitchFamily="18" charset="0"/>
              </a:rPr>
              <a:t>root</a:t>
            </a:r>
            <a:r>
              <a:rPr lang="es-ES" sz="1800" dirty="0">
                <a:solidFill>
                  <a:srgbClr val="009A9B"/>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Amb</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e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establim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variables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d’entorn</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En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aquest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cas,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estem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establint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el valor de la variable </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MYSQL_ROOT_PASSWORD </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és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la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contrassenya</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 </a:t>
            </a:r>
            <a:r>
              <a:rPr lang="es-ES" sz="1800" i="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root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 </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root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d</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Indica que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llançar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contenidor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en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background</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sense</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que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mostre</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missatges</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 log per pantalla.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finalment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hem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indicat</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el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nom</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 la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imatge</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err="1">
                <a:solidFill>
                  <a:srgbClr val="435489"/>
                </a:solidFill>
                <a:effectLst/>
                <a:latin typeface="Arial" panose="020B0604020202020204" pitchFamily="34" charset="0"/>
                <a:ea typeface="Calibri" panose="020F0502020204030204" pitchFamily="34" charset="0"/>
                <a:cs typeface="Times New Roman" panose="02020603050405020304" pitchFamily="18" charset="0"/>
              </a:rPr>
              <a:t>mysql</a:t>
            </a:r>
            <a:r>
              <a:rPr lang="es-ES" sz="1800" dirty="0">
                <a:solidFill>
                  <a:srgbClr val="435489"/>
                </a:solidFill>
                <a:effectLst/>
                <a:latin typeface="Arial" panose="020B0604020202020204" pitchFamily="34" charset="0"/>
                <a:ea typeface="Calibri" panose="020F0502020204030204" pitchFamily="34" charset="0"/>
                <a:cs typeface="Times New Roman" panose="02020603050405020304" pitchFamily="18" charset="0"/>
              </a:rPr>
              <a:t> </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 </a:t>
            </a:r>
            <a:r>
              <a:rPr lang="es-E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llançar</a:t>
            </a:r>
            <a:r>
              <a:rPr lang="es-E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695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DESENVOLUPAMENT-DISSENYANT MYSQL</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pic>
        <p:nvPicPr>
          <p:cNvPr id="5" name="Imagen 4">
            <a:extLst>
              <a:ext uri="{FF2B5EF4-FFF2-40B4-BE49-F238E27FC236}">
                <a16:creationId xmlns:a16="http://schemas.microsoft.com/office/drawing/2014/main" id="{5B77536C-47D0-4E43-B6C9-F30376230BA7}"/>
              </a:ext>
            </a:extLst>
          </p:cNvPr>
          <p:cNvPicPr/>
          <p:nvPr/>
        </p:nvPicPr>
        <p:blipFill rotWithShape="1">
          <a:blip r:embed="rId3"/>
          <a:srcRect l="2575" t="12291" r="23878" b="8695"/>
          <a:stretch/>
        </p:blipFill>
        <p:spPr bwMode="auto">
          <a:xfrm>
            <a:off x="1082597" y="1960781"/>
            <a:ext cx="9243658" cy="50298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9033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DESENVOLUPAMENT-DISSENYANT MYSQL</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pic>
        <p:nvPicPr>
          <p:cNvPr id="5" name="Imagen 4">
            <a:extLst>
              <a:ext uri="{FF2B5EF4-FFF2-40B4-BE49-F238E27FC236}">
                <a16:creationId xmlns:a16="http://schemas.microsoft.com/office/drawing/2014/main" id="{D1B6961C-AE4B-4E67-ACD8-0335255DDE9C}"/>
              </a:ext>
            </a:extLst>
          </p:cNvPr>
          <p:cNvPicPr/>
          <p:nvPr/>
        </p:nvPicPr>
        <p:blipFill rotWithShape="1">
          <a:blip r:embed="rId3"/>
          <a:srcRect l="8844" t="10556" r="16109" b="5895"/>
          <a:stretch/>
        </p:blipFill>
        <p:spPr bwMode="auto">
          <a:xfrm>
            <a:off x="1916978" y="1960781"/>
            <a:ext cx="7855096" cy="48972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227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DESENVOLUPAMENT-DISSENYANT MYSQL</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
        <p:nvSpPr>
          <p:cNvPr id="4" name="CuadroTexto 3">
            <a:extLst>
              <a:ext uri="{FF2B5EF4-FFF2-40B4-BE49-F238E27FC236}">
                <a16:creationId xmlns:a16="http://schemas.microsoft.com/office/drawing/2014/main" id="{20B12F0E-E80A-42BD-9D5B-A869E7EBFBD1}"/>
              </a:ext>
            </a:extLst>
          </p:cNvPr>
          <p:cNvSpPr txBox="1"/>
          <p:nvPr/>
        </p:nvSpPr>
        <p:spPr>
          <a:xfrm>
            <a:off x="858983" y="2081244"/>
            <a:ext cx="4682836" cy="4662815"/>
          </a:xfrm>
          <a:prstGeom prst="rect">
            <a:avLst/>
          </a:prstGeom>
          <a:noFill/>
        </p:spPr>
        <p:txBody>
          <a:bodyPr wrap="square" rtlCol="0">
            <a:spAutoFit/>
          </a:bodyPr>
          <a:lstStyle/>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USE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BDJobSenior</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drop</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table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if</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exists</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a:effectLst/>
                <a:latin typeface="Arial" panose="020B0604020202020204" pitchFamily="34" charset="0"/>
                <a:ea typeface="Calibri" panose="020F0502020204030204" pitchFamily="34" charset="0"/>
                <a:cs typeface="Times New Roman" panose="02020603050405020304" pitchFamily="18" charset="0"/>
              </a:rPr>
              <a:t>CANDIDATO;</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create</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table </a:t>
            </a:r>
            <a:r>
              <a:rPr lang="es-ES" sz="1100" dirty="0">
                <a:effectLst/>
                <a:latin typeface="Arial" panose="020B0604020202020204" pitchFamily="34" charset="0"/>
                <a:ea typeface="Calibri" panose="020F0502020204030204" pitchFamily="34" charset="0"/>
                <a:cs typeface="Times New Roman" panose="02020603050405020304" pitchFamily="18" charset="0"/>
              </a:rPr>
              <a:t>CANDIDATO (</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int</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auto_increment</a:t>
            </a:r>
            <a:r>
              <a:rPr lang="es-ES" sz="1100" dirty="0">
                <a:effectLst/>
                <a:latin typeface="Arial" panose="020B0604020202020204" pitchFamily="34" charset="0"/>
                <a:ea typeface="Calibri" panose="020F0502020204030204" pitchFamily="34" charset="0"/>
                <a:cs typeface="Times New Roman" panose="02020603050405020304" pitchFamily="18" charset="0"/>
              </a:rPr>
              <a:t> PRIMARY KEY,</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carta_presentación</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text</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1700</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nombre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char</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30</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not</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null</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apellido1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char</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50</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not</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null</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apellido2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char</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50</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año_nacimiento</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date</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sexo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enum</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538135"/>
                </a:solidFill>
                <a:effectLst/>
                <a:latin typeface="Arial" panose="020B0604020202020204" pitchFamily="34" charset="0"/>
                <a:ea typeface="Calibri" panose="020F0502020204030204" pitchFamily="34" charset="0"/>
                <a:cs typeface="Times New Roman" panose="02020603050405020304" pitchFamily="18" charset="0"/>
              </a:rPr>
              <a:t>'hombre', 'mujer'</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ENGINE =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InnoDB</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DEFAULT CHARSET=utf8mb4;</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drop</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table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if</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exists</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a:effectLst/>
                <a:latin typeface="Arial" panose="020B0604020202020204" pitchFamily="34" charset="0"/>
                <a:ea typeface="Calibri" panose="020F0502020204030204" pitchFamily="34" charset="0"/>
                <a:cs typeface="Times New Roman" panose="02020603050405020304" pitchFamily="18" charset="0"/>
              </a:rPr>
              <a:t>EMPRESA;</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create</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table </a:t>
            </a:r>
            <a:r>
              <a:rPr lang="es-ES" sz="1100" dirty="0">
                <a:effectLst/>
                <a:latin typeface="Arial" panose="020B0604020202020204" pitchFamily="34" charset="0"/>
                <a:ea typeface="Calibri" panose="020F0502020204030204" pitchFamily="34" charset="0"/>
                <a:cs typeface="Times New Roman" panose="02020603050405020304" pitchFamily="18" charset="0"/>
              </a:rPr>
              <a:t>EMPRESA (</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CIF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char </a:t>
            </a:r>
            <a:r>
              <a:rPr lang="es-ES" sz="1100" dirty="0">
                <a:effectLst/>
                <a:latin typeface="Arial" panose="020B0604020202020204" pitchFamily="34" charset="0"/>
                <a:ea typeface="Calibri" panose="020F0502020204030204" pitchFamily="34" charset="0"/>
                <a:cs typeface="Times New Roman" panose="02020603050405020304" pitchFamily="18" charset="0"/>
              </a:rPr>
              <a:t>(9)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not</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null</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PRIMARY KEY</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logo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varchar</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255</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nombreEmp</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char</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50</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not</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null</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nombreCont</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char</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30</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not</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null</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apellido1Cont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char</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50</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not</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null</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apellido2Cont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char</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50</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TelfEmpre</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char</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15</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empresaSelec</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set </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538135"/>
                </a:solidFill>
                <a:effectLst/>
                <a:latin typeface="Arial" panose="020B0604020202020204" pitchFamily="34" charset="0"/>
                <a:ea typeface="Calibri" panose="020F0502020204030204" pitchFamily="34" charset="0"/>
                <a:cs typeface="Times New Roman" panose="02020603050405020304" pitchFamily="18" charset="0"/>
              </a:rPr>
              <a:t>'si', 'no’</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DescripEmp</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text</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1700</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ENGINE =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InnoDB</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DEFAULT CHARSET=utf8mb4;</a:t>
            </a:r>
          </a:p>
          <a:p>
            <a:pPr marL="171450" indent="-171450">
              <a:buFont typeface="Arial" panose="020B0604020202020204" pitchFamily="34" charset="0"/>
              <a:buChar char="•"/>
            </a:pPr>
            <a:r>
              <a:rPr lang="es-ES" sz="1100" b="1" dirty="0">
                <a:solidFill>
                  <a:srgbClr val="4472C4"/>
                </a:solidFill>
                <a:latin typeface="Arial" panose="020B0604020202020204" pitchFamily="34" charset="0"/>
                <a:ea typeface="Calibri" panose="020F0502020204030204" pitchFamily="34" charset="0"/>
                <a:cs typeface="Times New Roman" panose="02020603050405020304" pitchFamily="18" charset="0"/>
              </a:rPr>
              <a:t>.</a:t>
            </a:r>
          </a:p>
          <a:p>
            <a:pPr marL="171450" indent="-171450">
              <a:buFont typeface="Arial" panose="020B0604020202020204" pitchFamily="34" charset="0"/>
              <a:buChar char="•"/>
            </a:pPr>
            <a:r>
              <a:rPr lang="es-ES" sz="1100" b="1"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p>
          <a:p>
            <a:pPr marL="171450" indent="-171450">
              <a:buFont typeface="Arial" panose="020B0604020202020204" pitchFamily="34" charset="0"/>
              <a:buChar char="•"/>
            </a:pPr>
            <a:r>
              <a:rPr lang="es-ES" sz="1100" b="1" dirty="0">
                <a:solidFill>
                  <a:srgbClr val="4472C4"/>
                </a:solidFill>
                <a:latin typeface="Arial" panose="020B0604020202020204" pitchFamily="34" charset="0"/>
                <a:ea typeface="Calibri" panose="020F0502020204030204" pitchFamily="34" charset="0"/>
                <a:cs typeface="Times New Roman" panose="02020603050405020304" pitchFamily="18" charset="0"/>
              </a:rPr>
              <a:t>.</a:t>
            </a:r>
          </a:p>
          <a:p>
            <a:pPr marL="171450" indent="-171450">
              <a:buFont typeface="Arial" panose="020B0604020202020204" pitchFamily="34" charset="0"/>
              <a:buChar char="•"/>
            </a:pPr>
            <a:r>
              <a:rPr lang="es-ES" sz="1100" b="1"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endParaRPr lang="es-ES" sz="1100" b="1"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090B4AA-CE24-4EE8-8D7E-D280B5A41A72}"/>
              </a:ext>
            </a:extLst>
          </p:cNvPr>
          <p:cNvSpPr txBox="1"/>
          <p:nvPr/>
        </p:nvSpPr>
        <p:spPr>
          <a:xfrm>
            <a:off x="5948217" y="2087418"/>
            <a:ext cx="5541819" cy="4662815"/>
          </a:xfrm>
          <a:prstGeom prst="rect">
            <a:avLst/>
          </a:prstGeom>
          <a:noFill/>
        </p:spPr>
        <p:txBody>
          <a:bodyPr wrap="square" rtlCol="0">
            <a:spAutoFit/>
          </a:bodyPr>
          <a:lstStyle/>
          <a:p>
            <a:pPr marL="171450" indent="-171450">
              <a:buFont typeface="Arial" panose="020B0604020202020204" pitchFamily="34" charset="0"/>
              <a:buChar char="•"/>
            </a:pP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p>
          <a:p>
            <a:pPr marL="171450" indent="-171450">
              <a:buFont typeface="Arial" panose="020B0604020202020204" pitchFamily="34" charset="0"/>
              <a:buChar char="•"/>
            </a:pPr>
            <a:r>
              <a:rPr lang="es-ES" sz="1100" dirty="0">
                <a:solidFill>
                  <a:srgbClr val="4472C4"/>
                </a:solidFill>
                <a:latin typeface="Arial" panose="020B0604020202020204" pitchFamily="34" charset="0"/>
                <a:ea typeface="Calibri" panose="020F0502020204030204" pitchFamily="34" charset="0"/>
                <a:cs typeface="Times New Roman" panose="02020603050405020304" pitchFamily="18" charset="0"/>
              </a:rPr>
              <a:t>.</a:t>
            </a:r>
          </a:p>
          <a:p>
            <a:pPr marL="171450" indent="-171450">
              <a:buFont typeface="Arial" panose="020B0604020202020204" pitchFamily="34" charset="0"/>
              <a:buChar char="•"/>
            </a:pPr>
            <a:r>
              <a:rPr lang="es-ES" sz="1100" dirty="0">
                <a:solidFill>
                  <a:srgbClr val="4472C4"/>
                </a:solidFill>
                <a:latin typeface="Arial" panose="020B0604020202020204" pitchFamily="34" charset="0"/>
                <a:ea typeface="Calibri" panose="020F0502020204030204" pitchFamily="34" charset="0"/>
                <a:cs typeface="Times New Roman" panose="02020603050405020304" pitchFamily="18" charset="0"/>
              </a:rPr>
              <a:t>.</a:t>
            </a: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alter table </a:t>
            </a:r>
            <a:r>
              <a:rPr lang="es-ES" sz="1100" dirty="0">
                <a:effectLst/>
                <a:latin typeface="Arial" panose="020B0604020202020204" pitchFamily="34" charset="0"/>
                <a:ea typeface="Calibri" panose="020F0502020204030204" pitchFamily="34" charset="0"/>
                <a:cs typeface="Times New Roman" panose="02020603050405020304" pitchFamily="18" charset="0"/>
              </a:rPr>
              <a:t>EXPERIENCIA</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int</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FOREIGN KEY </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references</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a:effectLst/>
                <a:latin typeface="Arial" panose="020B0604020202020204" pitchFamily="34" charset="0"/>
                <a:ea typeface="Calibri" panose="020F0502020204030204" pitchFamily="34" charset="0"/>
                <a:cs typeface="Times New Roman" panose="02020603050405020304" pitchFamily="18" charset="0"/>
              </a:rPr>
              <a:t>CANDIDATO(</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ON 	DELETE CASCADE ON UPDATE CASCADE</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alter table </a:t>
            </a:r>
            <a:r>
              <a:rPr lang="es-ES" sz="1100" dirty="0">
                <a:effectLst/>
                <a:latin typeface="Arial" panose="020B0604020202020204" pitchFamily="34" charset="0"/>
                <a:ea typeface="Calibri" panose="020F0502020204030204" pitchFamily="34" charset="0"/>
                <a:cs typeface="Times New Roman" panose="02020603050405020304" pitchFamily="18" charset="0"/>
              </a:rPr>
              <a:t>ESTUDIOS_REGLADOS</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int</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FOREIGN KEY </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references</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a:effectLst/>
                <a:latin typeface="Arial" panose="020B0604020202020204" pitchFamily="34" charset="0"/>
                <a:ea typeface="Calibri" panose="020F0502020204030204" pitchFamily="34" charset="0"/>
                <a:cs typeface="Times New Roman" panose="02020603050405020304" pitchFamily="18" charset="0"/>
              </a:rPr>
              <a:t>CANDIDATO(</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ON 	DELETE CASCADE ON UPDATE CASCADE</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alter table </a:t>
            </a:r>
            <a:r>
              <a:rPr lang="es-ES" sz="1100" dirty="0">
                <a:effectLst/>
                <a:latin typeface="Arial" panose="020B0604020202020204" pitchFamily="34" charset="0"/>
                <a:ea typeface="Calibri" panose="020F0502020204030204" pitchFamily="34" charset="0"/>
                <a:cs typeface="Times New Roman" panose="02020603050405020304" pitchFamily="18" charset="0"/>
              </a:rPr>
              <a:t>CONOCIMIENTOS</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int</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id_ofertatreball</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int</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FOREIGN KEY </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references</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a:effectLst/>
                <a:latin typeface="Arial" panose="020B0604020202020204" pitchFamily="34" charset="0"/>
                <a:ea typeface="Calibri" panose="020F0502020204030204" pitchFamily="34" charset="0"/>
                <a:cs typeface="Times New Roman" panose="02020603050405020304" pitchFamily="18" charset="0"/>
              </a:rPr>
              <a:t>CANDIDATO(</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ON 	DELETE CASCADE ON UPDATE CASCADE</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FOREIGN KEY </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id_ofertatreball</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references</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a:effectLst/>
                <a:latin typeface="Arial" panose="020B0604020202020204" pitchFamily="34" charset="0"/>
                <a:ea typeface="Calibri" panose="020F0502020204030204" pitchFamily="34" charset="0"/>
                <a:cs typeface="Times New Roman" panose="02020603050405020304" pitchFamily="18" charset="0"/>
              </a:rPr>
              <a:t>OFERTA_TRABAJO(</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id_ofertatreball</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ON DELETE CASCADE ON 	UPDATE CASCADE;</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alter table</a:t>
            </a:r>
            <a:r>
              <a:rPr lang="es-ES" sz="1100" dirty="0">
                <a:effectLst/>
                <a:latin typeface="Arial" panose="020B0604020202020204" pitchFamily="34" charset="0"/>
                <a:ea typeface="Calibri" panose="020F0502020204030204" pitchFamily="34" charset="0"/>
                <a:cs typeface="Times New Roman" panose="02020603050405020304" pitchFamily="18" charset="0"/>
              </a:rPr>
              <a:t> IDIOMAS</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int</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id_ofertatreball</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int</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FOREIGN KEY </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references</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a:effectLst/>
                <a:latin typeface="Arial" panose="020B0604020202020204" pitchFamily="34" charset="0"/>
                <a:ea typeface="Calibri" panose="020F0502020204030204" pitchFamily="34" charset="0"/>
                <a:cs typeface="Times New Roman" panose="02020603050405020304" pitchFamily="18" charset="0"/>
              </a:rPr>
              <a:t>CANDIDATO(</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id_cand</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ON 	DELETE CASCADE ON UPDATE CASCADE</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a:p>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ADD FOREIGN KEY </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id_ofertatreball</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references</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s-ES" sz="1100" dirty="0">
                <a:effectLst/>
                <a:latin typeface="Arial" panose="020B0604020202020204" pitchFamily="34" charset="0"/>
                <a:ea typeface="Calibri" panose="020F0502020204030204" pitchFamily="34" charset="0"/>
                <a:cs typeface="Times New Roman" panose="02020603050405020304" pitchFamily="18" charset="0"/>
              </a:rPr>
              <a:t>OFERTA_TRABAJO(</a:t>
            </a:r>
            <a:r>
              <a:rPr lang="es-ES" sz="1100" dirty="0" err="1">
                <a:effectLst/>
                <a:latin typeface="Arial" panose="020B0604020202020204" pitchFamily="34" charset="0"/>
                <a:ea typeface="Calibri" panose="020F0502020204030204" pitchFamily="34" charset="0"/>
                <a:cs typeface="Times New Roman" panose="02020603050405020304" pitchFamily="18" charset="0"/>
              </a:rPr>
              <a:t>id_ofertatreball</a:t>
            </a:r>
            <a:r>
              <a:rPr lang="es-ES" sz="1100" dirty="0">
                <a:effectLst/>
                <a:latin typeface="Arial" panose="020B0604020202020204" pitchFamily="34" charset="0"/>
                <a:ea typeface="Calibri" panose="020F0502020204030204" pitchFamily="34" charset="0"/>
                <a:cs typeface="Times New Roman" panose="02020603050405020304" pitchFamily="18" charset="0"/>
              </a:rPr>
              <a:t>) </a:t>
            </a:r>
            <a:r>
              <a:rPr lang="es-ES" sz="11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ON DELETE CASCADE ON 	UPDATE CASCADE</a:t>
            </a:r>
            <a:r>
              <a:rPr lang="es-ES" sz="1100" dirty="0">
                <a:effectLst/>
                <a:latin typeface="Arial" panose="020B0604020202020204" pitchFamily="34" charset="0"/>
                <a:ea typeface="Calibri" panose="020F0502020204030204" pitchFamily="34" charset="0"/>
                <a:cs typeface="Times New Roman" panose="02020603050405020304" pitchFamily="18" charset="0"/>
              </a:rPr>
              <a:t>;</a:t>
            </a:r>
            <a:endParaRPr lang="es-ES" sz="1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346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DESENVOLUPAMENT-DISSENYANT MYSQL</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pic>
        <p:nvPicPr>
          <p:cNvPr id="5" name="Imagen 4">
            <a:extLst>
              <a:ext uri="{FF2B5EF4-FFF2-40B4-BE49-F238E27FC236}">
                <a16:creationId xmlns:a16="http://schemas.microsoft.com/office/drawing/2014/main" id="{6A1195CB-5D76-4CEE-BC47-AFF651072AB6}"/>
              </a:ext>
            </a:extLst>
          </p:cNvPr>
          <p:cNvPicPr/>
          <p:nvPr/>
        </p:nvPicPr>
        <p:blipFill rotWithShape="1">
          <a:blip r:embed="rId3"/>
          <a:srcRect l="33073" t="12989" r="34606" b="55867"/>
          <a:stretch/>
        </p:blipFill>
        <p:spPr bwMode="auto">
          <a:xfrm>
            <a:off x="1250240" y="2081244"/>
            <a:ext cx="9691518" cy="46510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807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DESENVOLUPAMENT-DISSENYANT MYSQL</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pic>
        <p:nvPicPr>
          <p:cNvPr id="7" name="Imagen 6">
            <a:extLst>
              <a:ext uri="{FF2B5EF4-FFF2-40B4-BE49-F238E27FC236}">
                <a16:creationId xmlns:a16="http://schemas.microsoft.com/office/drawing/2014/main" id="{478E0181-AD14-4504-BE0A-6AC5A8899091}"/>
              </a:ext>
            </a:extLst>
          </p:cNvPr>
          <p:cNvPicPr/>
          <p:nvPr/>
        </p:nvPicPr>
        <p:blipFill rotWithShape="1">
          <a:blip r:embed="rId3"/>
          <a:srcRect l="33073" t="43175" r="34606" b="13937"/>
          <a:stretch/>
        </p:blipFill>
        <p:spPr bwMode="auto">
          <a:xfrm>
            <a:off x="2888296" y="2069431"/>
            <a:ext cx="6415405" cy="47885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217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DESENVOLUPAMENT-INICIALITZANT SPRING</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Tree>
    <p:extLst>
      <p:ext uri="{BB962C8B-B14F-4D97-AF65-F5344CB8AC3E}">
        <p14:creationId xmlns:p14="http://schemas.microsoft.com/office/powerpoint/2010/main" val="237114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DESENVOLUPAMENT-CONFIGURANT HIBERNATE </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Tree>
    <p:extLst>
      <p:ext uri="{BB962C8B-B14F-4D97-AF65-F5344CB8AC3E}">
        <p14:creationId xmlns:p14="http://schemas.microsoft.com/office/powerpoint/2010/main" val="194155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CONTENIDO</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sp>
        <p:nvSpPr>
          <p:cNvPr id="4" name="CuadroTexto 3"/>
          <p:cNvSpPr txBox="1"/>
          <p:nvPr/>
        </p:nvSpPr>
        <p:spPr>
          <a:xfrm>
            <a:off x="1124266" y="2218507"/>
            <a:ext cx="4522390" cy="3785652"/>
          </a:xfrm>
          <a:prstGeom prst="rect">
            <a:avLst/>
          </a:prstGeom>
          <a:noFill/>
        </p:spPr>
        <p:txBody>
          <a:bodyPr wrap="square" rtlCol="0">
            <a:spAutoFit/>
          </a:bodyPr>
          <a:lstStyle/>
          <a:p>
            <a:pPr marL="342900" indent="-342900">
              <a:buAutoNum type="arabicPeriod"/>
            </a:pPr>
            <a:r>
              <a:rPr lang="es-ES" sz="2400" dirty="0"/>
              <a:t>PRESENTACIÓ</a:t>
            </a:r>
          </a:p>
          <a:p>
            <a:pPr marL="800100" lvl="1" indent="-342900">
              <a:buAutoNum type="arabicPeriod"/>
            </a:pPr>
            <a:r>
              <a:rPr lang="es-ES" sz="2400" dirty="0"/>
              <a:t>Qué es SENIOR TALENT</a:t>
            </a:r>
          </a:p>
          <a:p>
            <a:pPr marL="800100" lvl="1" indent="-342900">
              <a:buAutoNum type="arabicPeriod"/>
            </a:pPr>
            <a:r>
              <a:rPr lang="es-ES" sz="2400" dirty="0"/>
              <a:t>Esquema del projecte</a:t>
            </a:r>
          </a:p>
          <a:p>
            <a:pPr marL="342900" indent="-342900">
              <a:buAutoNum type="arabicPeriod"/>
            </a:pPr>
            <a:r>
              <a:rPr lang="es-ES" sz="2400" dirty="0"/>
              <a:t>CONTINGUT</a:t>
            </a:r>
          </a:p>
          <a:p>
            <a:pPr marL="342900" indent="-342900">
              <a:buAutoNum type="arabicPeriod"/>
            </a:pPr>
            <a:r>
              <a:rPr lang="es-ES" sz="2400" dirty="0"/>
              <a:t>FERRAMENTES</a:t>
            </a:r>
          </a:p>
          <a:p>
            <a:pPr marL="800100" lvl="1" indent="-342900">
              <a:buAutoNum type="arabicPeriod"/>
            </a:pPr>
            <a:r>
              <a:rPr lang="es-ES" sz="2400" dirty="0"/>
              <a:t>TECNOLOGIA PART SERVIDOR</a:t>
            </a:r>
          </a:p>
          <a:p>
            <a:pPr marL="800100" lvl="1" indent="-342900">
              <a:buAutoNum type="arabicPeriod"/>
            </a:pPr>
            <a:r>
              <a:rPr lang="es-ES" sz="2400" dirty="0"/>
              <a:t>TECNOLOGIA PART WEB</a:t>
            </a:r>
          </a:p>
          <a:p>
            <a:pPr marL="800100" lvl="1" indent="-342900">
              <a:buAutoNum type="arabicPeriod"/>
            </a:pPr>
            <a:r>
              <a:rPr lang="es-ES" sz="2400" dirty="0"/>
              <a:t>TECNOLOGIA ANDROID</a:t>
            </a:r>
          </a:p>
          <a:p>
            <a:pPr marL="800100" lvl="1" indent="-342900">
              <a:buAutoNum type="arabicPeriod"/>
            </a:pPr>
            <a:r>
              <a:rPr lang="es-ES" sz="2400" dirty="0"/>
              <a:t>TECNOLOGIA PART COMÚ</a:t>
            </a: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
        <p:nvSpPr>
          <p:cNvPr id="5" name="CuadroTexto 4">
            <a:extLst>
              <a:ext uri="{FF2B5EF4-FFF2-40B4-BE49-F238E27FC236}">
                <a16:creationId xmlns:a16="http://schemas.microsoft.com/office/drawing/2014/main" id="{55ED8547-21AB-43A9-AAF1-1BFFFB17571C}"/>
              </a:ext>
            </a:extLst>
          </p:cNvPr>
          <p:cNvSpPr txBox="1"/>
          <p:nvPr/>
        </p:nvSpPr>
        <p:spPr>
          <a:xfrm>
            <a:off x="6763066" y="2212288"/>
            <a:ext cx="4822683" cy="3785652"/>
          </a:xfrm>
          <a:prstGeom prst="rect">
            <a:avLst/>
          </a:prstGeom>
          <a:noFill/>
        </p:spPr>
        <p:txBody>
          <a:bodyPr wrap="square" rtlCol="0">
            <a:spAutoFit/>
          </a:bodyPr>
          <a:lstStyle/>
          <a:p>
            <a:pPr marL="342900" indent="-342900">
              <a:buFont typeface="+mj-lt"/>
              <a:buAutoNum type="arabicPeriod" startAt="4"/>
            </a:pPr>
            <a:r>
              <a:rPr lang="es-ES" sz="2400" dirty="0"/>
              <a:t>DESENVOLUPAMENT</a:t>
            </a:r>
          </a:p>
          <a:p>
            <a:pPr marL="800100" lvl="1" indent="-342900">
              <a:buAutoNum type="arabicPeriod"/>
            </a:pPr>
            <a:r>
              <a:rPr lang="es-ES" sz="2400" dirty="0"/>
              <a:t>CONTENIDOR DOCKER</a:t>
            </a:r>
          </a:p>
          <a:p>
            <a:pPr marL="800100" lvl="1" indent="-342900">
              <a:buAutoNum type="arabicPeriod"/>
            </a:pPr>
            <a:r>
              <a:rPr lang="es-ES" sz="2400" dirty="0"/>
              <a:t>DISSENYANT MYSQL</a:t>
            </a:r>
          </a:p>
          <a:p>
            <a:pPr marL="800100" lvl="1" indent="-342900">
              <a:buAutoNum type="arabicPeriod"/>
            </a:pPr>
            <a:r>
              <a:rPr lang="es-ES" sz="2400" dirty="0"/>
              <a:t>INICIALITZANT SPRING</a:t>
            </a:r>
          </a:p>
          <a:p>
            <a:pPr marL="800100" lvl="1" indent="-342900">
              <a:buAutoNum type="arabicPeriod"/>
            </a:pPr>
            <a:r>
              <a:rPr lang="es-ES" sz="2400" dirty="0"/>
              <a:t>CONFIGURANT HIBERNATE</a:t>
            </a:r>
          </a:p>
          <a:p>
            <a:pPr marL="800100" lvl="1" indent="-342900">
              <a:buAutoNum type="arabicPeriod"/>
            </a:pPr>
            <a:r>
              <a:rPr lang="es-ES" sz="2400" dirty="0"/>
              <a:t>DISSENYANT ANDROID</a:t>
            </a:r>
          </a:p>
          <a:p>
            <a:pPr marL="800100" lvl="1" indent="-342900">
              <a:buAutoNum type="arabicPeriod"/>
            </a:pPr>
            <a:r>
              <a:rPr lang="es-ES" sz="2400" dirty="0"/>
              <a:t>ACCEDINT A LES DADES</a:t>
            </a:r>
          </a:p>
          <a:p>
            <a:pPr marL="342900" indent="-342900">
              <a:buAutoNum type="arabicPeriod" startAt="4"/>
            </a:pPr>
            <a:r>
              <a:rPr lang="es-ES" sz="2400" dirty="0"/>
              <a:t>RECURSOS</a:t>
            </a:r>
          </a:p>
          <a:p>
            <a:pPr marL="342900" indent="-342900">
              <a:buAutoNum type="arabicPeriod" startAt="4"/>
            </a:pPr>
            <a:r>
              <a:rPr lang="es-ES" sz="2400" dirty="0"/>
              <a:t>AUTOEVALUACIÓ I CONCLUSIONS</a:t>
            </a:r>
          </a:p>
          <a:p>
            <a:pPr marL="342900" indent="-342900">
              <a:buAutoNum type="arabicPeriod" startAt="4"/>
            </a:pPr>
            <a:r>
              <a:rPr lang="es-ES" sz="2400" dirty="0"/>
              <a:t>BIBLIOGRAFIA</a:t>
            </a:r>
          </a:p>
        </p:txBody>
      </p:sp>
    </p:spTree>
    <p:extLst>
      <p:ext uri="{BB962C8B-B14F-4D97-AF65-F5344CB8AC3E}">
        <p14:creationId xmlns:p14="http://schemas.microsoft.com/office/powerpoint/2010/main" val="3224894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DESENVOLUPAMENT-DISSENYANT ANDROID</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Tree>
    <p:extLst>
      <p:ext uri="{BB962C8B-B14F-4D97-AF65-F5344CB8AC3E}">
        <p14:creationId xmlns:p14="http://schemas.microsoft.com/office/powerpoint/2010/main" val="323402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DESENVOLUPAMENT-ACCEDINT A LES DADES</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Tree>
    <p:extLst>
      <p:ext uri="{BB962C8B-B14F-4D97-AF65-F5344CB8AC3E}">
        <p14:creationId xmlns:p14="http://schemas.microsoft.com/office/powerpoint/2010/main" val="2694950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RECURSOS</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Tree>
    <p:extLst>
      <p:ext uri="{BB962C8B-B14F-4D97-AF65-F5344CB8AC3E}">
        <p14:creationId xmlns:p14="http://schemas.microsoft.com/office/powerpoint/2010/main" val="292088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AUTOEVALUACIÓ I CONCLUSIONS</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Tree>
    <p:extLst>
      <p:ext uri="{BB962C8B-B14F-4D97-AF65-F5344CB8AC3E}">
        <p14:creationId xmlns:p14="http://schemas.microsoft.com/office/powerpoint/2010/main" val="2970449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BIBLIOGRAFIA</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Tree>
    <p:extLst>
      <p:ext uri="{BB962C8B-B14F-4D97-AF65-F5344CB8AC3E}">
        <p14:creationId xmlns:p14="http://schemas.microsoft.com/office/powerpoint/2010/main" val="232988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UTILIDADES</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
        <p:nvSpPr>
          <p:cNvPr id="4" name="CuadroTexto 3">
            <a:extLst>
              <a:ext uri="{FF2B5EF4-FFF2-40B4-BE49-F238E27FC236}">
                <a16:creationId xmlns:a16="http://schemas.microsoft.com/office/drawing/2014/main" id="{EAC2C83C-0E82-4E6D-8A39-753E6A0A6C91}"/>
              </a:ext>
            </a:extLst>
          </p:cNvPr>
          <p:cNvSpPr txBox="1"/>
          <p:nvPr/>
        </p:nvSpPr>
        <p:spPr>
          <a:xfrm>
            <a:off x="4261213" y="2327735"/>
            <a:ext cx="7383028" cy="3970318"/>
          </a:xfrm>
          <a:prstGeom prst="rect">
            <a:avLst/>
          </a:prstGeom>
          <a:noFill/>
        </p:spPr>
        <p:txBody>
          <a:bodyPr wrap="square" lIns="91440" tIns="45720" rIns="91440" bIns="45720" rtlCol="0" anchor="t">
            <a:spAutoFit/>
          </a:bodyPr>
          <a:lstStyle/>
          <a:p>
            <a:r>
              <a:rPr lang="es-ES" b="1" dirty="0"/>
              <a:t>AUTENTICACIÓ </a:t>
            </a:r>
          </a:p>
          <a:p>
            <a:r>
              <a:rPr lang="es-ES" dirty="0"/>
              <a:t>El </a:t>
            </a:r>
            <a:r>
              <a:rPr lang="es-ES" dirty="0" err="1"/>
              <a:t>usuari</a:t>
            </a:r>
            <a:r>
              <a:rPr lang="es-ES" dirty="0"/>
              <a:t>  se identifica i </a:t>
            </a:r>
            <a:r>
              <a:rPr lang="es-ES" dirty="0" err="1"/>
              <a:t>amb</a:t>
            </a:r>
            <a:r>
              <a:rPr lang="es-ES" dirty="0"/>
              <a:t> les </a:t>
            </a:r>
            <a:r>
              <a:rPr lang="es-ES" dirty="0" err="1"/>
              <a:t>dades</a:t>
            </a:r>
            <a:r>
              <a:rPr lang="es-ES" dirty="0"/>
              <a:t> se </a:t>
            </a:r>
            <a:r>
              <a:rPr lang="es-ES" dirty="0" err="1"/>
              <a:t>comproba</a:t>
            </a:r>
            <a:r>
              <a:rPr lang="es-ES" dirty="0"/>
              <a:t>  que te permisos a la base de dades a través del servidor. Les </a:t>
            </a:r>
            <a:r>
              <a:rPr lang="es-ES" dirty="0" err="1"/>
              <a:t>dades</a:t>
            </a:r>
            <a:r>
              <a:rPr lang="es-ES" dirty="0"/>
              <a:t> de </a:t>
            </a:r>
            <a:r>
              <a:rPr lang="es-ES" dirty="0" err="1"/>
              <a:t>identificació</a:t>
            </a:r>
            <a:r>
              <a:rPr lang="es-ES" dirty="0"/>
              <a:t> se guarden en un  “</a:t>
            </a:r>
            <a:r>
              <a:rPr lang="es-ES" dirty="0" err="1"/>
              <a:t>sharedpreferences</a:t>
            </a:r>
            <a:r>
              <a:rPr lang="es-ES" dirty="0"/>
              <a:t>”  per a  no </a:t>
            </a:r>
            <a:r>
              <a:rPr lang="es-ES" dirty="0" err="1"/>
              <a:t>demanar</a:t>
            </a:r>
            <a:r>
              <a:rPr lang="es-ES" dirty="0"/>
              <a:t>-les en </a:t>
            </a:r>
            <a:r>
              <a:rPr lang="es-ES" dirty="0" err="1"/>
              <a:t>futures</a:t>
            </a:r>
            <a:r>
              <a:rPr lang="es-ES" dirty="0"/>
              <a:t> </a:t>
            </a:r>
            <a:r>
              <a:rPr lang="es-ES" dirty="0" err="1"/>
              <a:t>ocasions</a:t>
            </a:r>
            <a:r>
              <a:rPr lang="es-ES" dirty="0"/>
              <a:t> .</a:t>
            </a:r>
          </a:p>
          <a:p>
            <a:endParaRPr lang="es-ES" b="1" dirty="0"/>
          </a:p>
          <a:p>
            <a:r>
              <a:rPr lang="es-ES" b="1" dirty="0"/>
              <a:t>BÚSQUEDA DE OFERTES </a:t>
            </a:r>
          </a:p>
          <a:p>
            <a:r>
              <a:rPr lang="es-ES" dirty="0"/>
              <a:t>Se fan </a:t>
            </a:r>
            <a:r>
              <a:rPr lang="es-ES" dirty="0" err="1"/>
              <a:t>busquedes</a:t>
            </a:r>
            <a:r>
              <a:rPr lang="es-ES" dirty="0"/>
              <a:t> de ofertes </a:t>
            </a:r>
            <a:r>
              <a:rPr lang="es-ES" dirty="0" err="1"/>
              <a:t>amb</a:t>
            </a:r>
            <a:r>
              <a:rPr lang="es-ES" dirty="0"/>
              <a:t> </a:t>
            </a:r>
            <a:r>
              <a:rPr lang="es-ES" dirty="0" err="1"/>
              <a:t>parametres</a:t>
            </a:r>
            <a:r>
              <a:rPr lang="es-ES" dirty="0"/>
              <a:t> </a:t>
            </a:r>
            <a:r>
              <a:rPr lang="es-ES" dirty="0" err="1"/>
              <a:t>proporcionats</a:t>
            </a:r>
            <a:r>
              <a:rPr lang="es-ES" dirty="0"/>
              <a:t> per </a:t>
            </a:r>
            <a:r>
              <a:rPr lang="es-ES" dirty="0" err="1"/>
              <a:t>l’usuari</a:t>
            </a:r>
            <a:r>
              <a:rPr lang="es-ES" dirty="0"/>
              <a:t> (se guarda  la </a:t>
            </a:r>
            <a:r>
              <a:rPr lang="es-ES" dirty="0" err="1"/>
              <a:t>darrera</a:t>
            </a:r>
            <a:r>
              <a:rPr lang="es-ES" dirty="0"/>
              <a:t> búsqueda en SQLite que </a:t>
            </a:r>
            <a:r>
              <a:rPr lang="es-ES" dirty="0" err="1"/>
              <a:t>serà</a:t>
            </a:r>
            <a:r>
              <a:rPr lang="es-ES" dirty="0"/>
              <a:t> la que per  </a:t>
            </a:r>
            <a:r>
              <a:rPr lang="es-ES" dirty="0" err="1"/>
              <a:t>defecte</a:t>
            </a:r>
            <a:r>
              <a:rPr lang="es-ES" dirty="0"/>
              <a:t> se </a:t>
            </a:r>
            <a:r>
              <a:rPr lang="es-ES" dirty="0" err="1"/>
              <a:t>llança</a:t>
            </a:r>
            <a:r>
              <a:rPr lang="es-ES" dirty="0"/>
              <a:t>).</a:t>
            </a:r>
          </a:p>
          <a:p>
            <a:endParaRPr lang="es-ES" dirty="0"/>
          </a:p>
          <a:p>
            <a:r>
              <a:rPr lang="es-ES" b="1" dirty="0"/>
              <a:t>INSCRIPCIÓ A OFERTES</a:t>
            </a:r>
          </a:p>
          <a:p>
            <a:r>
              <a:rPr lang="es-ES" dirty="0" err="1"/>
              <a:t>Permet</a:t>
            </a:r>
            <a:r>
              <a:rPr lang="es-ES" dirty="0"/>
              <a:t> </a:t>
            </a:r>
            <a:r>
              <a:rPr lang="es-ES" dirty="0" err="1"/>
              <a:t>inscriure’s</a:t>
            </a:r>
            <a:r>
              <a:rPr lang="es-ES" dirty="0"/>
              <a:t> a les ofertes . Les ofertes son </a:t>
            </a:r>
            <a:r>
              <a:rPr lang="es-ES" dirty="0" err="1"/>
              <a:t>guardades</a:t>
            </a:r>
            <a:r>
              <a:rPr lang="es-ES" dirty="0"/>
              <a:t> en la BD del móvil.</a:t>
            </a:r>
          </a:p>
          <a:p>
            <a:endParaRPr lang="es-ES" dirty="0">
              <a:cs typeface="Calibri" panose="020F0502020204030204"/>
            </a:endParaRPr>
          </a:p>
          <a:p>
            <a:r>
              <a:rPr lang="es-ES" b="1" dirty="0">
                <a:cs typeface="Calibri" panose="020F0502020204030204"/>
              </a:rPr>
              <a:t>OFERTES FAVORITES</a:t>
            </a:r>
          </a:p>
          <a:p>
            <a:r>
              <a:rPr lang="es-ES" dirty="0" err="1">
                <a:cs typeface="Calibri" panose="020F0502020204030204"/>
              </a:rPr>
              <a:t>Permet</a:t>
            </a:r>
            <a:r>
              <a:rPr lang="es-ES" dirty="0">
                <a:cs typeface="Calibri" panose="020F0502020204030204"/>
              </a:rPr>
              <a:t> </a:t>
            </a:r>
            <a:r>
              <a:rPr lang="es-ES" dirty="0" err="1">
                <a:cs typeface="Calibri" panose="020F0502020204030204"/>
              </a:rPr>
              <a:t>guarder</a:t>
            </a:r>
            <a:r>
              <a:rPr lang="es-ES" dirty="0">
                <a:cs typeface="Calibri" panose="020F0502020204030204"/>
              </a:rPr>
              <a:t> ofertes en la BD del </a:t>
            </a:r>
            <a:r>
              <a:rPr lang="es-ES" dirty="0" err="1">
                <a:cs typeface="Calibri" panose="020F0502020204030204"/>
              </a:rPr>
              <a:t>movil</a:t>
            </a:r>
            <a:r>
              <a:rPr lang="es-ES" dirty="0">
                <a:cs typeface="Calibri" panose="020F0502020204030204"/>
              </a:rPr>
              <a:t> per a consultar </a:t>
            </a:r>
            <a:r>
              <a:rPr lang="es-ES" dirty="0" err="1">
                <a:cs typeface="Calibri" panose="020F0502020204030204"/>
              </a:rPr>
              <a:t>posteriorment</a:t>
            </a:r>
            <a:endParaRPr lang="es-ES" dirty="0">
              <a:cs typeface="Calibri" panose="020F0502020204030204"/>
            </a:endParaRPr>
          </a:p>
        </p:txBody>
      </p:sp>
      <p:pic>
        <p:nvPicPr>
          <p:cNvPr id="5" name="Picture 6" descr="Graphical user interface, application&#10;&#10;Description automatically generated">
            <a:extLst>
              <a:ext uri="{FF2B5EF4-FFF2-40B4-BE49-F238E27FC236}">
                <a16:creationId xmlns:a16="http://schemas.microsoft.com/office/drawing/2014/main" id="{C0A1C6D4-9216-4AA4-97F0-5452024A4227}"/>
              </a:ext>
            </a:extLst>
          </p:cNvPr>
          <p:cNvPicPr>
            <a:picLocks noChangeAspect="1"/>
          </p:cNvPicPr>
          <p:nvPr/>
        </p:nvPicPr>
        <p:blipFill rotWithShape="1">
          <a:blip r:embed="rId3"/>
          <a:srcRect l="28131" t="16238" r="48639" b="3698"/>
          <a:stretch/>
        </p:blipFill>
        <p:spPr>
          <a:xfrm>
            <a:off x="1348564" y="2303058"/>
            <a:ext cx="2269751" cy="4417185"/>
          </a:xfrm>
          <a:prstGeom prst="rect">
            <a:avLst/>
          </a:prstGeom>
        </p:spPr>
      </p:pic>
    </p:spTree>
    <p:extLst>
      <p:ext uri="{BB962C8B-B14F-4D97-AF65-F5344CB8AC3E}">
        <p14:creationId xmlns:p14="http://schemas.microsoft.com/office/powerpoint/2010/main" val="3170843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UTILIDADES</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
        <p:nvSpPr>
          <p:cNvPr id="4" name="CuadroTexto 3">
            <a:extLst>
              <a:ext uri="{FF2B5EF4-FFF2-40B4-BE49-F238E27FC236}">
                <a16:creationId xmlns:a16="http://schemas.microsoft.com/office/drawing/2014/main" id="{EAC2C83C-0E82-4E6D-8A39-753E6A0A6C91}"/>
              </a:ext>
            </a:extLst>
          </p:cNvPr>
          <p:cNvSpPr txBox="1"/>
          <p:nvPr/>
        </p:nvSpPr>
        <p:spPr>
          <a:xfrm>
            <a:off x="4429561" y="2354317"/>
            <a:ext cx="7321005" cy="3970318"/>
          </a:xfrm>
          <a:prstGeom prst="rect">
            <a:avLst/>
          </a:prstGeom>
          <a:noFill/>
        </p:spPr>
        <p:txBody>
          <a:bodyPr wrap="square" lIns="91440" tIns="45720" rIns="91440" bIns="45720" rtlCol="0" anchor="t">
            <a:spAutoFit/>
          </a:bodyPr>
          <a:lstStyle/>
          <a:p>
            <a:r>
              <a:rPr lang="es-ES" b="1" dirty="0"/>
              <a:t>SEGUIMENT DE LA CANDIDATURA</a:t>
            </a:r>
          </a:p>
          <a:p>
            <a:r>
              <a:rPr lang="es-ES" dirty="0"/>
              <a:t>Les </a:t>
            </a:r>
            <a:r>
              <a:rPr lang="es-ES" dirty="0" err="1"/>
              <a:t>candidatures</a:t>
            </a:r>
            <a:r>
              <a:rPr lang="es-ES" dirty="0"/>
              <a:t>  poden </a:t>
            </a:r>
            <a:r>
              <a:rPr lang="es-ES" dirty="0" err="1"/>
              <a:t>canviar</a:t>
            </a:r>
            <a:r>
              <a:rPr lang="es-ES" dirty="0"/>
              <a:t> </a:t>
            </a:r>
            <a:r>
              <a:rPr lang="es-ES" dirty="0" err="1"/>
              <a:t>d’estat</a:t>
            </a:r>
            <a:r>
              <a:rPr lang="es-ES" dirty="0"/>
              <a:t> (rechazado, aceptado, seleccionado)  i se </a:t>
            </a:r>
            <a:r>
              <a:rPr lang="es-ES" dirty="0" err="1"/>
              <a:t>mostra</a:t>
            </a:r>
            <a:r>
              <a:rPr lang="es-ES" dirty="0"/>
              <a:t> en  el movil </a:t>
            </a:r>
            <a:r>
              <a:rPr lang="es-ES" dirty="0" err="1"/>
              <a:t>classificades</a:t>
            </a:r>
            <a:r>
              <a:rPr lang="es-ES" dirty="0"/>
              <a:t>.</a:t>
            </a:r>
          </a:p>
          <a:p>
            <a:endParaRPr lang="es-ES" b="1" dirty="0"/>
          </a:p>
          <a:p>
            <a:r>
              <a:rPr lang="es-ES" b="1" dirty="0"/>
              <a:t>NOTIFICACIONS</a:t>
            </a:r>
          </a:p>
          <a:p>
            <a:r>
              <a:rPr lang="es-ES" dirty="0" err="1"/>
              <a:t>Actualitza</a:t>
            </a:r>
            <a:r>
              <a:rPr lang="es-ES" dirty="0"/>
              <a:t> </a:t>
            </a:r>
            <a:r>
              <a:rPr lang="es-ES" dirty="0" err="1"/>
              <a:t>l’estat</a:t>
            </a:r>
            <a:r>
              <a:rPr lang="es-ES" dirty="0"/>
              <a:t> de les </a:t>
            </a:r>
            <a:r>
              <a:rPr lang="es-ES" dirty="0" err="1"/>
              <a:t>candidatures</a:t>
            </a:r>
            <a:r>
              <a:rPr lang="es-ES" dirty="0"/>
              <a:t> de </a:t>
            </a:r>
            <a:r>
              <a:rPr lang="es-ES" dirty="0" err="1"/>
              <a:t>l’usuari</a:t>
            </a:r>
            <a:r>
              <a:rPr lang="es-ES" dirty="0"/>
              <a:t> i la </a:t>
            </a:r>
            <a:r>
              <a:rPr lang="es-ES" dirty="0" err="1"/>
              <a:t>recepció</a:t>
            </a:r>
            <a:r>
              <a:rPr lang="es-ES" dirty="0"/>
              <a:t> de </a:t>
            </a:r>
            <a:r>
              <a:rPr lang="es-ES" dirty="0" err="1"/>
              <a:t>missatges</a:t>
            </a:r>
            <a:r>
              <a:rPr lang="es-ES" dirty="0"/>
              <a:t>, </a:t>
            </a:r>
            <a:r>
              <a:rPr lang="es-ES" dirty="0" err="1"/>
              <a:t>mostrant</a:t>
            </a:r>
            <a:r>
              <a:rPr lang="es-ES" dirty="0"/>
              <a:t> </a:t>
            </a:r>
            <a:r>
              <a:rPr lang="es-ES" dirty="0" err="1"/>
              <a:t>els</a:t>
            </a:r>
            <a:r>
              <a:rPr lang="es-ES" dirty="0"/>
              <a:t> </a:t>
            </a:r>
            <a:r>
              <a:rPr lang="es-ES" dirty="0" err="1"/>
              <a:t>canvis</a:t>
            </a:r>
            <a:r>
              <a:rPr lang="es-ES" dirty="0"/>
              <a:t>.</a:t>
            </a:r>
          </a:p>
          <a:p>
            <a:endParaRPr lang="es-ES" b="1" dirty="0"/>
          </a:p>
          <a:p>
            <a:r>
              <a:rPr lang="es-ES" b="1" dirty="0"/>
              <a:t>PROGRAMACIÓ D’ALERTES EMAIL</a:t>
            </a:r>
          </a:p>
          <a:p>
            <a:r>
              <a:rPr lang="es-ES" dirty="0" err="1"/>
              <a:t>Permet</a:t>
            </a:r>
            <a:r>
              <a:rPr lang="es-ES" dirty="0"/>
              <a:t> programar </a:t>
            </a:r>
            <a:r>
              <a:rPr lang="es-ES" dirty="0" err="1"/>
              <a:t>envios</a:t>
            </a:r>
            <a:r>
              <a:rPr lang="es-ES" dirty="0"/>
              <a:t> a email de ofertes  de treball.</a:t>
            </a:r>
          </a:p>
          <a:p>
            <a:endParaRPr lang="es-ES" b="1" dirty="0"/>
          </a:p>
          <a:p>
            <a:r>
              <a:rPr lang="es-ES" b="1" dirty="0"/>
              <a:t>MISSATGES</a:t>
            </a:r>
          </a:p>
          <a:p>
            <a:r>
              <a:rPr lang="es-ES" dirty="0" err="1"/>
              <a:t>Possibilitat</a:t>
            </a:r>
            <a:r>
              <a:rPr lang="es-ES" dirty="0"/>
              <a:t> de </a:t>
            </a:r>
            <a:r>
              <a:rPr lang="es-ES" dirty="0" err="1"/>
              <a:t>recepció</a:t>
            </a:r>
            <a:r>
              <a:rPr lang="es-ES" dirty="0"/>
              <a:t> </a:t>
            </a:r>
            <a:r>
              <a:rPr lang="es-ES" dirty="0" err="1"/>
              <a:t>missatges</a:t>
            </a:r>
            <a:r>
              <a:rPr lang="es-ES" dirty="0"/>
              <a:t> des de </a:t>
            </a:r>
            <a:r>
              <a:rPr lang="es-ES" dirty="0" err="1"/>
              <a:t>comptes</a:t>
            </a:r>
            <a:r>
              <a:rPr lang="es-ES" dirty="0"/>
              <a:t> </a:t>
            </a:r>
            <a:r>
              <a:rPr lang="es-ES" dirty="0" err="1"/>
              <a:t>d’empresa</a:t>
            </a:r>
            <a:r>
              <a:rPr lang="es-ES" dirty="0"/>
              <a:t> i de contestar-</a:t>
            </a:r>
            <a:r>
              <a:rPr lang="es-ES" dirty="0" err="1"/>
              <a:t>ne</a:t>
            </a:r>
            <a:r>
              <a:rPr lang="es-ES" dirty="0"/>
              <a:t>. El </a:t>
            </a:r>
            <a:r>
              <a:rPr lang="es-ES" dirty="0" err="1"/>
              <a:t>missatges</a:t>
            </a:r>
            <a:r>
              <a:rPr lang="es-ES" dirty="0"/>
              <a:t> se guarden en SQLite.</a:t>
            </a:r>
            <a:endParaRPr lang="es-ES" dirty="0">
              <a:cs typeface="Calibri"/>
            </a:endParaRPr>
          </a:p>
        </p:txBody>
      </p:sp>
      <p:pic>
        <p:nvPicPr>
          <p:cNvPr id="5" name="Picture 6" descr="Graphical user interface, application&#10;&#10;Description automatically generated">
            <a:extLst>
              <a:ext uri="{FF2B5EF4-FFF2-40B4-BE49-F238E27FC236}">
                <a16:creationId xmlns:a16="http://schemas.microsoft.com/office/drawing/2014/main" id="{E85FB625-8673-4BF4-BA06-0F20BA73286E}"/>
              </a:ext>
            </a:extLst>
          </p:cNvPr>
          <p:cNvPicPr>
            <a:picLocks noChangeAspect="1"/>
          </p:cNvPicPr>
          <p:nvPr/>
        </p:nvPicPr>
        <p:blipFill rotWithShape="1">
          <a:blip r:embed="rId3"/>
          <a:srcRect l="28131" t="16238" r="48639" b="3698"/>
          <a:stretch/>
        </p:blipFill>
        <p:spPr>
          <a:xfrm>
            <a:off x="1348564" y="2303058"/>
            <a:ext cx="2269751" cy="4417185"/>
          </a:xfrm>
          <a:prstGeom prst="rect">
            <a:avLst/>
          </a:prstGeom>
        </p:spPr>
      </p:pic>
    </p:spTree>
    <p:extLst>
      <p:ext uri="{BB962C8B-B14F-4D97-AF65-F5344CB8AC3E}">
        <p14:creationId xmlns:p14="http://schemas.microsoft.com/office/powerpoint/2010/main" val="72507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PRESENTACIÓ-QUÉ ES SENIOR TALENT</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sp>
        <p:nvSpPr>
          <p:cNvPr id="4" name="CuadroTexto 3"/>
          <p:cNvSpPr txBox="1"/>
          <p:nvPr/>
        </p:nvSpPr>
        <p:spPr>
          <a:xfrm>
            <a:off x="411982" y="2081244"/>
            <a:ext cx="11173767" cy="4247317"/>
          </a:xfrm>
          <a:prstGeom prst="rect">
            <a:avLst/>
          </a:prstGeom>
          <a:noFill/>
        </p:spPr>
        <p:txBody>
          <a:bodyPr wrap="square" rtlCol="0">
            <a:spAutoFit/>
          </a:bodyPr>
          <a:lstStyle/>
          <a:p>
            <a:endParaRPr lang="es-ES" dirty="0"/>
          </a:p>
          <a:p>
            <a:r>
              <a:rPr lang="es-ES" b="1" dirty="0"/>
              <a:t>Objetivo general de la asociación SENIOR TALENT</a:t>
            </a:r>
            <a:endParaRPr lang="es-ES" dirty="0"/>
          </a:p>
          <a:p>
            <a:r>
              <a:rPr lang="es-ES" dirty="0"/>
              <a:t>Generar cambios de cultura y pensamiento en los entornos empresarial, institucional, político, social y comunicativo, hacia una mayor valoración del talento senior</a:t>
            </a:r>
          </a:p>
          <a:p>
            <a:r>
              <a:rPr lang="es-ES" b="1" dirty="0"/>
              <a:t> </a:t>
            </a:r>
            <a:endParaRPr lang="es-ES" dirty="0"/>
          </a:p>
          <a:p>
            <a:r>
              <a:rPr lang="es-ES" b="1" dirty="0"/>
              <a:t>Objetivos específicos de la asociación SENIOR TALENT</a:t>
            </a:r>
            <a:endParaRPr lang="es-ES" dirty="0"/>
          </a:p>
          <a:p>
            <a:pPr marL="285750" lvl="0" indent="-285750">
              <a:buFont typeface="Arial" panose="020B0604020202020204" pitchFamily="34" charset="0"/>
              <a:buChar char="•"/>
            </a:pPr>
            <a:r>
              <a:rPr lang="es-ES" dirty="0"/>
              <a:t>Impulsar el empleo de personas mayores de 45 años.</a:t>
            </a:r>
          </a:p>
          <a:p>
            <a:pPr marL="285750" lvl="0" indent="-285750">
              <a:buFont typeface="Arial" panose="020B0604020202020204" pitchFamily="34" charset="0"/>
              <a:buChar char="•"/>
            </a:pPr>
            <a:r>
              <a:rPr lang="es-ES" dirty="0"/>
              <a:t>Generar un espacio de encuentro y colaboración para profesionales con amplia experiencia en distintos sectores o áreas funcionales.</a:t>
            </a:r>
          </a:p>
          <a:p>
            <a:pPr marL="285750" lvl="0" indent="-285750">
              <a:buFont typeface="Arial" panose="020B0604020202020204" pitchFamily="34" charset="0"/>
              <a:buChar char="•"/>
            </a:pPr>
            <a:r>
              <a:rPr lang="es-ES" dirty="0"/>
              <a:t>Fomentar el entendimiento y la integración intergeneracional en entornos laborales.</a:t>
            </a:r>
          </a:p>
          <a:p>
            <a:pPr marL="285750" lvl="0" indent="-285750">
              <a:buFont typeface="Arial" panose="020B0604020202020204" pitchFamily="34" charset="0"/>
              <a:buChar char="•"/>
            </a:pPr>
            <a:r>
              <a:rPr lang="es-ES" dirty="0"/>
              <a:t>Propiciar en la sociedad un cambio cultural que valore el talento y la capacidad de aportación de los trabajadores y profesionales senior.</a:t>
            </a:r>
          </a:p>
          <a:p>
            <a:pPr marL="285750" lvl="0" indent="-285750">
              <a:buFont typeface="Arial" panose="020B0604020202020204" pitchFamily="34" charset="0"/>
              <a:buChar char="•"/>
            </a:pPr>
            <a:r>
              <a:rPr lang="es-ES" dirty="0"/>
              <a:t>Promover el desarrollo cognitivo, emocional y social de personas adultas</a:t>
            </a:r>
          </a:p>
          <a:p>
            <a:pPr marL="285750" lvl="0" indent="-285750">
              <a:buFont typeface="Arial" panose="020B0604020202020204" pitchFamily="34" charset="0"/>
              <a:buChar char="•"/>
            </a:pPr>
            <a:r>
              <a:rPr lang="es-ES" dirty="0"/>
              <a:t>Fomentar el uso y la adaptación de personas adultas a las tecnologías de última generación</a:t>
            </a:r>
          </a:p>
          <a:p>
            <a:endParaRPr lang="es-ES" dirty="0"/>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Tree>
    <p:extLst>
      <p:ext uri="{BB962C8B-B14F-4D97-AF65-F5344CB8AC3E}">
        <p14:creationId xmlns:p14="http://schemas.microsoft.com/office/powerpoint/2010/main" val="64754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PRESENTACIÓ-QUÉ ES SENIOR TALENT</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sp>
        <p:nvSpPr>
          <p:cNvPr id="4" name="CuadroTexto 3"/>
          <p:cNvSpPr txBox="1"/>
          <p:nvPr/>
        </p:nvSpPr>
        <p:spPr>
          <a:xfrm>
            <a:off x="411982" y="2411604"/>
            <a:ext cx="11173767" cy="1754326"/>
          </a:xfrm>
          <a:prstGeom prst="rect">
            <a:avLst/>
          </a:prstGeom>
          <a:noFill/>
        </p:spPr>
        <p:txBody>
          <a:bodyPr wrap="square" rtlCol="0">
            <a:spAutoFit/>
          </a:bodyPr>
          <a:lstStyle/>
          <a:p>
            <a:r>
              <a:rPr lang="es-ES" b="1" dirty="0"/>
              <a:t>Áreas de actuación</a:t>
            </a:r>
          </a:p>
          <a:p>
            <a:pPr marL="285750" lvl="0" indent="-285750">
              <a:buFont typeface="Arial" panose="020B0604020202020204" pitchFamily="34" charset="0"/>
              <a:buChar char="•"/>
            </a:pPr>
            <a:r>
              <a:rPr lang="es-ES" dirty="0"/>
              <a:t>Fomento del empleo: inserción laboral y emprendimiento.</a:t>
            </a:r>
          </a:p>
          <a:p>
            <a:pPr marL="285750" lvl="0" indent="-285750">
              <a:buFont typeface="Arial" panose="020B0604020202020204" pitchFamily="34" charset="0"/>
              <a:buChar char="•"/>
            </a:pPr>
            <a:r>
              <a:rPr lang="es-ES" dirty="0"/>
              <a:t>Sensibilización social.</a:t>
            </a:r>
          </a:p>
          <a:p>
            <a:pPr marL="285750" lvl="0" indent="-285750">
              <a:buFont typeface="Arial" panose="020B0604020202020204" pitchFamily="34" charset="0"/>
              <a:buChar char="•"/>
            </a:pPr>
            <a:r>
              <a:rPr lang="es-ES" dirty="0" err="1"/>
              <a:t>Networking</a:t>
            </a:r>
            <a:r>
              <a:rPr lang="es-ES" dirty="0"/>
              <a:t>.</a:t>
            </a:r>
          </a:p>
          <a:p>
            <a:pPr marL="285750" lvl="0" indent="-285750">
              <a:buFont typeface="Arial" panose="020B0604020202020204" pitchFamily="34" charset="0"/>
              <a:buChar char="•"/>
            </a:pPr>
            <a:r>
              <a:rPr lang="es-ES" dirty="0"/>
              <a:t>Desarrollo/actualización personal y profesional.</a:t>
            </a:r>
          </a:p>
          <a:p>
            <a:endParaRPr lang="es-ES" dirty="0"/>
          </a:p>
        </p:txBody>
      </p:sp>
      <p:graphicFrame>
        <p:nvGraphicFramePr>
          <p:cNvPr id="6" name="Tabla 5"/>
          <p:cNvGraphicFramePr>
            <a:graphicFrameLocks noGrp="1"/>
          </p:cNvGraphicFramePr>
          <p:nvPr>
            <p:extLst>
              <p:ext uri="{D42A27DB-BD31-4B8C-83A1-F6EECF244321}">
                <p14:modId xmlns:p14="http://schemas.microsoft.com/office/powerpoint/2010/main" val="3257028961"/>
              </p:ext>
            </p:extLst>
          </p:nvPr>
        </p:nvGraphicFramePr>
        <p:xfrm>
          <a:off x="1559728" y="4803801"/>
          <a:ext cx="8128000" cy="14630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12748306"/>
                    </a:ext>
                  </a:extLst>
                </a:gridCol>
                <a:gridCol w="4064000">
                  <a:extLst>
                    <a:ext uri="{9D8B030D-6E8A-4147-A177-3AD203B41FA5}">
                      <a16:colId xmlns:a16="http://schemas.microsoft.com/office/drawing/2014/main" val="637591657"/>
                    </a:ext>
                  </a:extLst>
                </a:gridCol>
              </a:tblGrid>
              <a:tr h="1149897">
                <a:tc>
                  <a:txBody>
                    <a:bodyPr/>
                    <a:lstStyle/>
                    <a:p>
                      <a:r>
                        <a:rPr lang="es-ES" sz="1800" b="1" kern="1200" dirty="0">
                          <a:solidFill>
                            <a:schemeClr val="tx1"/>
                          </a:solidFill>
                          <a:effectLst/>
                          <a:latin typeface="+mn-lt"/>
                          <a:ea typeface="+mn-ea"/>
                          <a:cs typeface="+mn-cs"/>
                        </a:rPr>
                        <a:t>VALENCIA</a:t>
                      </a:r>
                      <a:endParaRPr lang="es-ES" dirty="0">
                        <a:effectLst/>
                      </a:endParaRPr>
                    </a:p>
                    <a:p>
                      <a:r>
                        <a:rPr lang="es-ES" sz="1800" b="1" kern="1200" dirty="0" err="1">
                          <a:solidFill>
                            <a:schemeClr val="tx1"/>
                          </a:solidFill>
                          <a:effectLst/>
                          <a:latin typeface="+mn-lt"/>
                          <a:ea typeface="+mn-ea"/>
                          <a:cs typeface="+mn-cs"/>
                        </a:rPr>
                        <a:t>Caller</a:t>
                      </a:r>
                      <a:r>
                        <a:rPr lang="es-ES" sz="1800" b="1" kern="1200" dirty="0">
                          <a:solidFill>
                            <a:schemeClr val="tx1"/>
                          </a:solidFill>
                          <a:effectLst/>
                          <a:latin typeface="+mn-lt"/>
                          <a:ea typeface="+mn-ea"/>
                          <a:cs typeface="+mn-cs"/>
                        </a:rPr>
                        <a:t> Ribera, </a:t>
                      </a:r>
                      <a:r>
                        <a:rPr lang="es-ES" sz="1800" b="1" kern="1200" dirty="0" err="1">
                          <a:solidFill>
                            <a:schemeClr val="tx1"/>
                          </a:solidFill>
                          <a:effectLst/>
                          <a:latin typeface="+mn-lt"/>
                          <a:ea typeface="+mn-ea"/>
                          <a:cs typeface="+mn-cs"/>
                        </a:rPr>
                        <a:t>nº</a:t>
                      </a:r>
                      <a:r>
                        <a:rPr lang="es-ES" sz="1800" b="1" kern="1200" dirty="0">
                          <a:solidFill>
                            <a:schemeClr val="tx1"/>
                          </a:solidFill>
                          <a:effectLst/>
                          <a:latin typeface="+mn-lt"/>
                          <a:ea typeface="+mn-ea"/>
                          <a:cs typeface="+mn-cs"/>
                        </a:rPr>
                        <a:t> 14, 5º piso pta. 9-G</a:t>
                      </a:r>
                      <a:endParaRPr lang="es-ES" dirty="0">
                        <a:effectLst/>
                      </a:endParaRPr>
                    </a:p>
                    <a:p>
                      <a:r>
                        <a:rPr lang="es-ES" sz="1800" b="1" kern="1200" dirty="0">
                          <a:solidFill>
                            <a:schemeClr val="tx1"/>
                          </a:solidFill>
                          <a:effectLst/>
                          <a:latin typeface="+mn-lt"/>
                          <a:ea typeface="+mn-ea"/>
                          <a:cs typeface="+mn-cs"/>
                        </a:rPr>
                        <a:t>46002 Valencia</a:t>
                      </a:r>
                      <a:endParaRPr lang="es-ES" dirty="0">
                        <a:effectLst/>
                      </a:endParaRPr>
                    </a:p>
                    <a:p>
                      <a:r>
                        <a:rPr lang="es-ES" sz="1800" b="1" u="none" strike="noStrike" kern="1200" dirty="0">
                          <a:solidFill>
                            <a:schemeClr val="tx1"/>
                          </a:solidFill>
                          <a:effectLst/>
                          <a:latin typeface="+mn-lt"/>
                          <a:ea typeface="+mn-ea"/>
                          <a:cs typeface="+mn-cs"/>
                          <a:hlinkClick r:id="rId2"/>
                        </a:rPr>
                        <a:t>info@seniortalent.es</a:t>
                      </a:r>
                      <a:endParaRPr lang="es-ES" dirty="0">
                        <a:effectLst/>
                      </a:endParaRPr>
                    </a:p>
                    <a:p>
                      <a:endParaRPr lang="es-ES" dirty="0"/>
                    </a:p>
                  </a:txBody>
                  <a:tcPr/>
                </a:tc>
                <a:tc>
                  <a:txBody>
                    <a:bodyPr/>
                    <a:lstStyle/>
                    <a:p>
                      <a:r>
                        <a:rPr lang="es-ES" sz="1800" b="1" kern="1200" dirty="0">
                          <a:solidFill>
                            <a:schemeClr val="tx1"/>
                          </a:solidFill>
                          <a:effectLst/>
                          <a:latin typeface="+mn-lt"/>
                          <a:ea typeface="+mn-ea"/>
                          <a:cs typeface="+mn-cs"/>
                        </a:rPr>
                        <a:t>BERNAT GUEROLA</a:t>
                      </a:r>
                      <a:endParaRPr lang="es-ES" dirty="0">
                        <a:effectLst/>
                      </a:endParaRPr>
                    </a:p>
                    <a:p>
                      <a:r>
                        <a:rPr lang="es-ES" sz="1800" b="1" kern="1200" dirty="0">
                          <a:solidFill>
                            <a:schemeClr val="tx1"/>
                          </a:solidFill>
                          <a:effectLst/>
                          <a:latin typeface="+mn-lt"/>
                          <a:ea typeface="+mn-ea"/>
                          <a:cs typeface="+mn-cs"/>
                        </a:rPr>
                        <a:t>637620723</a:t>
                      </a:r>
                      <a:endParaRPr lang="es-ES" dirty="0">
                        <a:effectLst/>
                      </a:endParaRPr>
                    </a:p>
                    <a:p>
                      <a:r>
                        <a:rPr lang="es-ES" sz="1800" b="1" u="none" strike="noStrike" kern="1200" dirty="0">
                          <a:solidFill>
                            <a:schemeClr val="tx1"/>
                          </a:solidFill>
                          <a:effectLst/>
                          <a:latin typeface="+mn-lt"/>
                          <a:ea typeface="+mn-ea"/>
                          <a:cs typeface="+mn-cs"/>
                          <a:hlinkClick r:id="rId3"/>
                        </a:rPr>
                        <a:t>presidencia@seniortalent.es</a:t>
                      </a:r>
                      <a:endParaRPr lang="es-ES" dirty="0">
                        <a:effectLst/>
                      </a:endParaRPr>
                    </a:p>
                  </a:txBody>
                  <a:tcPr/>
                </a:tc>
                <a:extLst>
                  <a:ext uri="{0D108BD9-81ED-4DB2-BD59-A6C34878D82A}">
                    <a16:rowId xmlns:a16="http://schemas.microsoft.com/office/drawing/2014/main" val="3552861382"/>
                  </a:ext>
                </a:extLst>
              </a:tr>
            </a:tbl>
          </a:graphicData>
        </a:graphic>
      </p:graphicFrame>
      <p:pic>
        <p:nvPicPr>
          <p:cNvPr id="10" name="Imagen 9">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7870" y="4104508"/>
            <a:ext cx="402492" cy="402492"/>
          </a:xfrm>
          <a:prstGeom prst="rect">
            <a:avLst/>
          </a:prstGeom>
        </p:spPr>
      </p:pic>
      <p:pic>
        <p:nvPicPr>
          <p:cNvPr id="11" name="Imagen 10">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8799" y="4104508"/>
            <a:ext cx="402492" cy="402492"/>
          </a:xfrm>
          <a:prstGeom prst="rect">
            <a:avLst/>
          </a:prstGeom>
        </p:spPr>
      </p:pic>
      <p:pic>
        <p:nvPicPr>
          <p:cNvPr id="12" name="Imagen 11">
            <a:hlinkClick r:id="rId8"/>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82594" y="4084762"/>
            <a:ext cx="402492" cy="402492"/>
          </a:xfrm>
          <a:prstGeom prst="rect">
            <a:avLst/>
          </a:prstGeom>
        </p:spPr>
      </p:pic>
      <p:pic>
        <p:nvPicPr>
          <p:cNvPr id="13" name="Imagen 12">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76040" y="4101829"/>
            <a:ext cx="360903" cy="360903"/>
          </a:xfrm>
          <a:prstGeom prst="rect">
            <a:avLst/>
          </a:prstGeom>
        </p:spPr>
      </p:pic>
      <p:pic>
        <p:nvPicPr>
          <p:cNvPr id="14" name="Imagen 13">
            <a:hlinkClick r:id="rId12"/>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59728" y="4104508"/>
            <a:ext cx="402492" cy="402492"/>
          </a:xfrm>
          <a:prstGeom prst="rect">
            <a:avLst/>
          </a:prstGeom>
        </p:spPr>
      </p:pic>
      <p:pic>
        <p:nvPicPr>
          <p:cNvPr id="15" name="Imagen 14">
            <a:extLst>
              <a:ext uri="{FF2B5EF4-FFF2-40B4-BE49-F238E27FC236}">
                <a16:creationId xmlns:a16="http://schemas.microsoft.com/office/drawing/2014/main" id="{30FA2987-C874-4D81-A9D3-3537133C56A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Tree>
    <p:extLst>
      <p:ext uri="{BB962C8B-B14F-4D97-AF65-F5344CB8AC3E}">
        <p14:creationId xmlns:p14="http://schemas.microsoft.com/office/powerpoint/2010/main" val="100681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PRESENTACIÓ-Esquema del projecte</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pic>
        <p:nvPicPr>
          <p:cNvPr id="7" name="Imagen 6">
            <a:extLst>
              <a:ext uri="{FF2B5EF4-FFF2-40B4-BE49-F238E27FC236}">
                <a16:creationId xmlns:a16="http://schemas.microsoft.com/office/drawing/2014/main" id="{7CDF9796-0F17-41F6-89E4-1C82AD5AD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00" y="2986839"/>
            <a:ext cx="4219575" cy="1085850"/>
          </a:xfrm>
          <a:prstGeom prst="rect">
            <a:avLst/>
          </a:prstGeom>
        </p:spPr>
      </p:pic>
      <p:pic>
        <p:nvPicPr>
          <p:cNvPr id="9" name="Imagen 8">
            <a:extLst>
              <a:ext uri="{FF2B5EF4-FFF2-40B4-BE49-F238E27FC236}">
                <a16:creationId xmlns:a16="http://schemas.microsoft.com/office/drawing/2014/main" id="{5357224E-721A-428F-BB70-6EB0A7928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818" y="5052187"/>
            <a:ext cx="2942897" cy="1368581"/>
          </a:xfrm>
          <a:prstGeom prst="rect">
            <a:avLst/>
          </a:prstGeom>
        </p:spPr>
      </p:pic>
      <p:pic>
        <p:nvPicPr>
          <p:cNvPr id="11" name="Imagen 10">
            <a:extLst>
              <a:ext uri="{FF2B5EF4-FFF2-40B4-BE49-F238E27FC236}">
                <a16:creationId xmlns:a16="http://schemas.microsoft.com/office/drawing/2014/main" id="{70F1812E-CDBE-4C4C-AA49-FF8C23974A44}"/>
              </a:ext>
            </a:extLst>
          </p:cNvPr>
          <p:cNvPicPr>
            <a:picLocks noChangeAspect="1"/>
          </p:cNvPicPr>
          <p:nvPr/>
        </p:nvPicPr>
        <p:blipFill rotWithShape="1">
          <a:blip r:embed="rId5">
            <a:extLst>
              <a:ext uri="{28A0092B-C50C-407E-A947-70E740481C1C}">
                <a14:useLocalDpi xmlns:a14="http://schemas.microsoft.com/office/drawing/2010/main" val="0"/>
              </a:ext>
            </a:extLst>
          </a:blip>
          <a:srcRect r="59616"/>
          <a:stretch/>
        </p:blipFill>
        <p:spPr>
          <a:xfrm>
            <a:off x="9121545" y="3010655"/>
            <a:ext cx="1869052" cy="3557082"/>
          </a:xfrm>
          <a:prstGeom prst="rect">
            <a:avLst/>
          </a:prstGeom>
        </p:spPr>
      </p:pic>
      <p:sp>
        <p:nvSpPr>
          <p:cNvPr id="13" name="Signo más 12">
            <a:extLst>
              <a:ext uri="{FF2B5EF4-FFF2-40B4-BE49-F238E27FC236}">
                <a16:creationId xmlns:a16="http://schemas.microsoft.com/office/drawing/2014/main" id="{FF5CD0B9-5620-4CA7-9190-A308E2AE2030}"/>
              </a:ext>
            </a:extLst>
          </p:cNvPr>
          <p:cNvSpPr/>
          <p:nvPr/>
        </p:nvSpPr>
        <p:spPr>
          <a:xfrm>
            <a:off x="1829007" y="3888231"/>
            <a:ext cx="1241449" cy="117715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a la derecha 13">
            <a:extLst>
              <a:ext uri="{FF2B5EF4-FFF2-40B4-BE49-F238E27FC236}">
                <a16:creationId xmlns:a16="http://schemas.microsoft.com/office/drawing/2014/main" id="{DA3857D6-AD4C-41D7-B732-0BEB8F2B6635}"/>
              </a:ext>
            </a:extLst>
          </p:cNvPr>
          <p:cNvSpPr/>
          <p:nvPr/>
        </p:nvSpPr>
        <p:spPr>
          <a:xfrm>
            <a:off x="6095999" y="4128857"/>
            <a:ext cx="2041798" cy="923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2CEB262A-F230-4621-A7D6-1B664799EF19}"/>
              </a:ext>
            </a:extLst>
          </p:cNvPr>
          <p:cNvSpPr txBox="1"/>
          <p:nvPr/>
        </p:nvSpPr>
        <p:spPr>
          <a:xfrm>
            <a:off x="765205" y="2091755"/>
            <a:ext cx="10931580" cy="923330"/>
          </a:xfrm>
          <a:prstGeom prst="rect">
            <a:avLst/>
          </a:prstGeom>
          <a:noFill/>
        </p:spPr>
        <p:txBody>
          <a:bodyPr wrap="square" rtlCol="0">
            <a:spAutoFit/>
          </a:bodyPr>
          <a:lstStyle/>
          <a:p>
            <a:r>
              <a:rPr lang="es-ES" sz="1800" b="1" dirty="0" err="1">
                <a:solidFill>
                  <a:srgbClr val="FF0000"/>
                </a:solidFill>
              </a:rPr>
              <a:t>L’objecte</a:t>
            </a:r>
            <a:r>
              <a:rPr lang="es-ES" sz="1800" b="1" dirty="0">
                <a:solidFill>
                  <a:srgbClr val="FF0000"/>
                </a:solidFill>
              </a:rPr>
              <a:t> del projecte es la </a:t>
            </a:r>
            <a:r>
              <a:rPr lang="es-ES" sz="1800" b="1" dirty="0" err="1">
                <a:solidFill>
                  <a:srgbClr val="FF0000"/>
                </a:solidFill>
              </a:rPr>
              <a:t>realització</a:t>
            </a:r>
            <a:r>
              <a:rPr lang="es-ES" sz="1800" b="1" dirty="0">
                <a:solidFill>
                  <a:srgbClr val="FF0000"/>
                </a:solidFill>
              </a:rPr>
              <a:t> de un PORTAL D’OCUPACIÓ per a </a:t>
            </a:r>
            <a:r>
              <a:rPr lang="es-ES" sz="1800" b="1" dirty="0" err="1">
                <a:solidFill>
                  <a:srgbClr val="FF0000"/>
                </a:solidFill>
              </a:rPr>
              <a:t>l’associació</a:t>
            </a:r>
            <a:r>
              <a:rPr lang="es-ES" sz="1800" b="1" dirty="0">
                <a:solidFill>
                  <a:srgbClr val="FF0000"/>
                </a:solidFill>
              </a:rPr>
              <a:t>  SENIOR TALENT  a la </a:t>
            </a:r>
            <a:r>
              <a:rPr lang="es-ES" sz="1800" b="1" dirty="0" err="1">
                <a:solidFill>
                  <a:srgbClr val="FF0000"/>
                </a:solidFill>
              </a:rPr>
              <a:t>qual</a:t>
            </a:r>
            <a:r>
              <a:rPr lang="es-ES" sz="1800" b="1" dirty="0">
                <a:solidFill>
                  <a:srgbClr val="FF0000"/>
                </a:solidFill>
              </a:rPr>
              <a:t> se pot </a:t>
            </a:r>
            <a:r>
              <a:rPr lang="es-ES" sz="1800" b="1" dirty="0" err="1">
                <a:solidFill>
                  <a:srgbClr val="FF0000"/>
                </a:solidFill>
              </a:rPr>
              <a:t>accedir</a:t>
            </a:r>
            <a:r>
              <a:rPr lang="es-ES" sz="1800" b="1" dirty="0">
                <a:solidFill>
                  <a:srgbClr val="FF0000"/>
                </a:solidFill>
              </a:rPr>
              <a:t>  des </a:t>
            </a:r>
            <a:r>
              <a:rPr lang="es-ES" sz="1800" b="1" dirty="0" err="1">
                <a:solidFill>
                  <a:srgbClr val="FF0000"/>
                </a:solidFill>
              </a:rPr>
              <a:t>d’un</a:t>
            </a:r>
            <a:r>
              <a:rPr lang="es-ES" sz="1800" b="1" dirty="0">
                <a:solidFill>
                  <a:srgbClr val="FF0000"/>
                </a:solidFill>
              </a:rPr>
              <a:t> APP </a:t>
            </a:r>
            <a:r>
              <a:rPr lang="es-ES" sz="1800" b="1" dirty="0" err="1">
                <a:solidFill>
                  <a:srgbClr val="FF0000"/>
                </a:solidFill>
              </a:rPr>
              <a:t>d’Android</a:t>
            </a:r>
            <a:r>
              <a:rPr lang="es-ES" sz="1800" b="1" dirty="0">
                <a:solidFill>
                  <a:srgbClr val="FF0000"/>
                </a:solidFill>
              </a:rPr>
              <a:t> des de la perspectiva del </a:t>
            </a:r>
            <a:r>
              <a:rPr lang="es-ES" sz="1800" b="1" dirty="0" err="1">
                <a:solidFill>
                  <a:srgbClr val="FF0000"/>
                </a:solidFill>
              </a:rPr>
              <a:t>candidat</a:t>
            </a:r>
            <a:r>
              <a:rPr lang="es-ES" sz="1800" b="1" dirty="0">
                <a:solidFill>
                  <a:srgbClr val="FF0000"/>
                </a:solidFill>
              </a:rPr>
              <a:t>.</a:t>
            </a:r>
          </a:p>
          <a:p>
            <a:endParaRPr lang="es-ES" dirty="0"/>
          </a:p>
        </p:txBody>
      </p:sp>
    </p:spTree>
    <p:extLst>
      <p:ext uri="{BB962C8B-B14F-4D97-AF65-F5344CB8AC3E}">
        <p14:creationId xmlns:p14="http://schemas.microsoft.com/office/powerpoint/2010/main" val="134534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CONTINGUT</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sp>
        <p:nvSpPr>
          <p:cNvPr id="18" name="CuadroTexto 17">
            <a:extLst>
              <a:ext uri="{FF2B5EF4-FFF2-40B4-BE49-F238E27FC236}">
                <a16:creationId xmlns:a16="http://schemas.microsoft.com/office/drawing/2014/main" id="{6A020452-028A-4738-A160-8D7BBC0BED3A}"/>
              </a:ext>
            </a:extLst>
          </p:cNvPr>
          <p:cNvSpPr txBox="1"/>
          <p:nvPr/>
        </p:nvSpPr>
        <p:spPr>
          <a:xfrm>
            <a:off x="5024175" y="3651942"/>
            <a:ext cx="6358528" cy="1450232"/>
          </a:xfrm>
          <a:prstGeom prst="rect">
            <a:avLst/>
          </a:prstGeom>
          <a:noFill/>
        </p:spPr>
        <p:txBody>
          <a:bodyPr wrap="square" rtlCol="0">
            <a:spAutoFit/>
          </a:bodyPr>
          <a:lstStyle/>
          <a:p>
            <a:endParaRPr lang="es-ES" dirty="0"/>
          </a:p>
        </p:txBody>
      </p:sp>
      <p:sp>
        <p:nvSpPr>
          <p:cNvPr id="20" name="CuadroTexto 19">
            <a:extLst>
              <a:ext uri="{FF2B5EF4-FFF2-40B4-BE49-F238E27FC236}">
                <a16:creationId xmlns:a16="http://schemas.microsoft.com/office/drawing/2014/main" id="{DFEB4924-9AB0-4806-85E6-50CE068EF85E}"/>
              </a:ext>
            </a:extLst>
          </p:cNvPr>
          <p:cNvSpPr txBox="1"/>
          <p:nvPr/>
        </p:nvSpPr>
        <p:spPr>
          <a:xfrm>
            <a:off x="5150069" y="3825766"/>
            <a:ext cx="5801710" cy="1463599"/>
          </a:xfrm>
          <a:prstGeom prst="rect">
            <a:avLst/>
          </a:prstGeom>
          <a:noFill/>
        </p:spPr>
        <p:txBody>
          <a:bodyPr wrap="square" rtlCol="0">
            <a:spAutoFit/>
          </a:bodyPr>
          <a:lstStyle/>
          <a:p>
            <a:endParaRPr lang="es-ES" dirty="0"/>
          </a:p>
        </p:txBody>
      </p:sp>
    </p:spTree>
    <p:extLst>
      <p:ext uri="{BB962C8B-B14F-4D97-AF65-F5344CB8AC3E}">
        <p14:creationId xmlns:p14="http://schemas.microsoft.com/office/powerpoint/2010/main" val="264202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FERRAMENTES-TECNOLOGIA (</a:t>
            </a:r>
            <a:r>
              <a:rPr lang="es-ES" b="1" dirty="0" err="1">
                <a:solidFill>
                  <a:schemeClr val="bg1"/>
                </a:solidFill>
              </a:rPr>
              <a:t>part</a:t>
            </a:r>
            <a:r>
              <a:rPr lang="es-ES" b="1" dirty="0">
                <a:solidFill>
                  <a:schemeClr val="bg1"/>
                </a:solidFill>
              </a:rPr>
              <a:t> servidor)</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pic>
        <p:nvPicPr>
          <p:cNvPr id="5" name="Imagen 4">
            <a:extLst>
              <a:ext uri="{FF2B5EF4-FFF2-40B4-BE49-F238E27FC236}">
                <a16:creationId xmlns:a16="http://schemas.microsoft.com/office/drawing/2014/main" id="{3D96C892-D1C4-4CDC-98CE-5BFF40E9803E}"/>
              </a:ext>
            </a:extLst>
          </p:cNvPr>
          <p:cNvPicPr>
            <a:picLocks noChangeAspect="1"/>
          </p:cNvPicPr>
          <p:nvPr/>
        </p:nvPicPr>
        <p:blipFill rotWithShape="1">
          <a:blip r:embed="rId3">
            <a:extLst>
              <a:ext uri="{28A0092B-C50C-407E-A947-70E740481C1C}">
                <a14:useLocalDpi xmlns:a14="http://schemas.microsoft.com/office/drawing/2010/main" val="0"/>
              </a:ext>
            </a:extLst>
          </a:blip>
          <a:srcRect l="11356" t="26219" r="11212" b="29619"/>
          <a:stretch/>
        </p:blipFill>
        <p:spPr>
          <a:xfrm>
            <a:off x="168164" y="2081245"/>
            <a:ext cx="4649629" cy="1450232"/>
          </a:xfrm>
          <a:prstGeom prst="rect">
            <a:avLst/>
          </a:prstGeom>
        </p:spPr>
      </p:pic>
      <p:pic>
        <p:nvPicPr>
          <p:cNvPr id="10" name="Imagen 9">
            <a:extLst>
              <a:ext uri="{FF2B5EF4-FFF2-40B4-BE49-F238E27FC236}">
                <a16:creationId xmlns:a16="http://schemas.microsoft.com/office/drawing/2014/main" id="{E4AF51AC-A184-4F71-B7F8-C731E0F2DCD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681" t="11521" r="9698" b="11108"/>
          <a:stretch/>
        </p:blipFill>
        <p:spPr>
          <a:xfrm>
            <a:off x="168164" y="5289365"/>
            <a:ext cx="1534512" cy="1419819"/>
          </a:xfrm>
          <a:prstGeom prst="rect">
            <a:avLst/>
          </a:prstGeom>
        </p:spPr>
      </p:pic>
      <p:pic>
        <p:nvPicPr>
          <p:cNvPr id="17" name="Imagen 16">
            <a:extLst>
              <a:ext uri="{FF2B5EF4-FFF2-40B4-BE49-F238E27FC236}">
                <a16:creationId xmlns:a16="http://schemas.microsoft.com/office/drawing/2014/main" id="{5CAABD13-B96A-4AFE-AE31-107C867093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8164" y="3651942"/>
            <a:ext cx="3472387" cy="1450232"/>
          </a:xfrm>
          <a:prstGeom prst="rect">
            <a:avLst/>
          </a:prstGeom>
        </p:spPr>
      </p:pic>
      <p:sp>
        <p:nvSpPr>
          <p:cNvPr id="18" name="CuadroTexto 17">
            <a:extLst>
              <a:ext uri="{FF2B5EF4-FFF2-40B4-BE49-F238E27FC236}">
                <a16:creationId xmlns:a16="http://schemas.microsoft.com/office/drawing/2014/main" id="{6A020452-028A-4738-A160-8D7BBC0BED3A}"/>
              </a:ext>
            </a:extLst>
          </p:cNvPr>
          <p:cNvSpPr txBox="1"/>
          <p:nvPr/>
        </p:nvSpPr>
        <p:spPr>
          <a:xfrm>
            <a:off x="5024175" y="3651942"/>
            <a:ext cx="6358528" cy="1450232"/>
          </a:xfrm>
          <a:prstGeom prst="rect">
            <a:avLst/>
          </a:prstGeom>
          <a:noFill/>
        </p:spPr>
        <p:txBody>
          <a:bodyPr wrap="square" rtlCol="0">
            <a:spAutoFit/>
          </a:bodyPr>
          <a:lstStyle/>
          <a:p>
            <a:endParaRPr lang="es-ES" dirty="0"/>
          </a:p>
        </p:txBody>
      </p:sp>
      <p:sp>
        <p:nvSpPr>
          <p:cNvPr id="20" name="CuadroTexto 19">
            <a:extLst>
              <a:ext uri="{FF2B5EF4-FFF2-40B4-BE49-F238E27FC236}">
                <a16:creationId xmlns:a16="http://schemas.microsoft.com/office/drawing/2014/main" id="{DFEB4924-9AB0-4806-85E6-50CE068EF85E}"/>
              </a:ext>
            </a:extLst>
          </p:cNvPr>
          <p:cNvSpPr txBox="1"/>
          <p:nvPr/>
        </p:nvSpPr>
        <p:spPr>
          <a:xfrm>
            <a:off x="5150069" y="3825766"/>
            <a:ext cx="5801710" cy="1463599"/>
          </a:xfrm>
          <a:prstGeom prst="rect">
            <a:avLst/>
          </a:prstGeom>
          <a:noFill/>
        </p:spPr>
        <p:txBody>
          <a:bodyPr wrap="square" rtlCol="0">
            <a:spAutoFit/>
          </a:bodyPr>
          <a:lstStyle/>
          <a:p>
            <a:endParaRPr lang="es-ES" dirty="0"/>
          </a:p>
        </p:txBody>
      </p:sp>
      <p:sp>
        <p:nvSpPr>
          <p:cNvPr id="21" name="CuadroTexto 20">
            <a:extLst>
              <a:ext uri="{FF2B5EF4-FFF2-40B4-BE49-F238E27FC236}">
                <a16:creationId xmlns:a16="http://schemas.microsoft.com/office/drawing/2014/main" id="{46E90E96-C9BC-4E6D-AAF9-EC4149CDC28E}"/>
              </a:ext>
            </a:extLst>
          </p:cNvPr>
          <p:cNvSpPr txBox="1"/>
          <p:nvPr/>
        </p:nvSpPr>
        <p:spPr>
          <a:xfrm>
            <a:off x="3919128" y="3651941"/>
            <a:ext cx="7810417" cy="1477328"/>
          </a:xfrm>
          <a:prstGeom prst="rect">
            <a:avLst/>
          </a:prstGeom>
          <a:noFill/>
        </p:spPr>
        <p:txBody>
          <a:bodyPr wrap="square" rtlCol="0">
            <a:spAutoFit/>
          </a:bodyPr>
          <a:lstStyle/>
          <a:p>
            <a:r>
              <a:rPr lang="es-ES" dirty="0"/>
              <a:t>MYSQL  es un sistema de administración de bases de datos relacionales. Una base de datos relacional almacena los datos en tablas separadas en lugar de poner todos los datos en un solo lugar. MySQL WORKBENCH  será el programa  utilizado para gestionar las conexiones con la base de datos, insertar, actualizar datos en tablas </a:t>
            </a:r>
          </a:p>
        </p:txBody>
      </p:sp>
      <p:sp>
        <p:nvSpPr>
          <p:cNvPr id="22" name="CuadroTexto 21">
            <a:extLst>
              <a:ext uri="{FF2B5EF4-FFF2-40B4-BE49-F238E27FC236}">
                <a16:creationId xmlns:a16="http://schemas.microsoft.com/office/drawing/2014/main" id="{86623B62-087A-4116-BAEE-5F47C1052438}"/>
              </a:ext>
            </a:extLst>
          </p:cNvPr>
          <p:cNvSpPr txBox="1"/>
          <p:nvPr/>
        </p:nvSpPr>
        <p:spPr>
          <a:xfrm>
            <a:off x="5024175" y="2266946"/>
            <a:ext cx="6820984" cy="923330"/>
          </a:xfrm>
          <a:prstGeom prst="rect">
            <a:avLst/>
          </a:prstGeom>
          <a:noFill/>
        </p:spPr>
        <p:txBody>
          <a:bodyPr wrap="square" rtlCol="0">
            <a:spAutoFit/>
          </a:bodyPr>
          <a:lstStyle/>
          <a:p>
            <a:r>
              <a:rPr lang="es-ES" b="1" dirty="0"/>
              <a:t>Spring</a:t>
            </a:r>
            <a:r>
              <a:rPr lang="es-ES" dirty="0"/>
              <a:t> es un framework para el desarrollo de aplicaciones y contenedor de inversión de control, de código abierto para la plataforma Java. Con él se creara el programa servidor.</a:t>
            </a:r>
          </a:p>
        </p:txBody>
      </p:sp>
      <p:sp>
        <p:nvSpPr>
          <p:cNvPr id="23" name="CuadroTexto 22">
            <a:extLst>
              <a:ext uri="{FF2B5EF4-FFF2-40B4-BE49-F238E27FC236}">
                <a16:creationId xmlns:a16="http://schemas.microsoft.com/office/drawing/2014/main" id="{C3CF87E5-2F18-42D2-AECE-7B0B36E40D9A}"/>
              </a:ext>
            </a:extLst>
          </p:cNvPr>
          <p:cNvSpPr txBox="1"/>
          <p:nvPr/>
        </p:nvSpPr>
        <p:spPr>
          <a:xfrm>
            <a:off x="2280131" y="5312186"/>
            <a:ext cx="9375227" cy="1200329"/>
          </a:xfrm>
          <a:prstGeom prst="rect">
            <a:avLst/>
          </a:prstGeom>
          <a:noFill/>
        </p:spPr>
        <p:txBody>
          <a:bodyPr wrap="square" rtlCol="0">
            <a:spAutoFit/>
          </a:bodyPr>
          <a:lstStyle/>
          <a:p>
            <a:r>
              <a:rPr lang="es-ES" b="1" dirty="0" err="1"/>
              <a:t>Hibernate</a:t>
            </a:r>
            <a:r>
              <a:rPr lang="es-ES" dirty="0"/>
              <a:t> es una herramienta de mapeo objeto-relacional (ORM) para la plataforma Java que facilita el mapeo de atributos entre una base de datos relacional tradicional y el modelo de objetos de una aplicación, mediante archivos declarativos (XML) o anotaciones en los  </a:t>
            </a:r>
            <a:r>
              <a:rPr lang="es-ES" dirty="0" err="1"/>
              <a:t>beans</a:t>
            </a:r>
            <a:r>
              <a:rPr lang="es-ES" dirty="0"/>
              <a:t>  de las entidades que permiten establecer estas relaciones. Se aplicará en Spring Suite.</a:t>
            </a:r>
          </a:p>
        </p:txBody>
      </p:sp>
    </p:spTree>
    <p:extLst>
      <p:ext uri="{BB962C8B-B14F-4D97-AF65-F5344CB8AC3E}">
        <p14:creationId xmlns:p14="http://schemas.microsoft.com/office/powerpoint/2010/main" val="105978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FERRAMENTES-TECNOLOGIA (</a:t>
            </a:r>
            <a:r>
              <a:rPr lang="es-ES" b="1" dirty="0" err="1">
                <a:solidFill>
                  <a:schemeClr val="bg1"/>
                </a:solidFill>
              </a:rPr>
              <a:t>part</a:t>
            </a:r>
            <a:r>
              <a:rPr lang="es-ES" b="1" dirty="0">
                <a:solidFill>
                  <a:schemeClr val="bg1"/>
                </a:solidFill>
              </a:rPr>
              <a:t> </a:t>
            </a:r>
            <a:r>
              <a:rPr lang="es-ES" b="1" dirty="0" err="1">
                <a:solidFill>
                  <a:schemeClr val="bg1"/>
                </a:solidFill>
              </a:rPr>
              <a:t>client</a:t>
            </a:r>
            <a:r>
              <a:rPr lang="es-ES" b="1" dirty="0">
                <a:solidFill>
                  <a:schemeClr val="bg1"/>
                </a:solidFill>
              </a:rPr>
              <a:t> web)</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pic>
        <p:nvPicPr>
          <p:cNvPr id="5" name="Imagen 4">
            <a:extLst>
              <a:ext uri="{FF2B5EF4-FFF2-40B4-BE49-F238E27FC236}">
                <a16:creationId xmlns:a16="http://schemas.microsoft.com/office/drawing/2014/main" id="{C5C9B233-816A-406B-9F09-A03470C7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10" y="2081244"/>
            <a:ext cx="2581275" cy="1771650"/>
          </a:xfrm>
          <a:prstGeom prst="rect">
            <a:avLst/>
          </a:prstGeom>
        </p:spPr>
      </p:pic>
      <p:pic>
        <p:nvPicPr>
          <p:cNvPr id="8" name="Imagen 7">
            <a:extLst>
              <a:ext uri="{FF2B5EF4-FFF2-40B4-BE49-F238E27FC236}">
                <a16:creationId xmlns:a16="http://schemas.microsoft.com/office/drawing/2014/main" id="{DD696FDE-8649-431C-9080-26DAF1E8EE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49" y="3973357"/>
            <a:ext cx="1892008" cy="1665890"/>
          </a:xfrm>
          <a:prstGeom prst="rect">
            <a:avLst/>
          </a:prstGeom>
        </p:spPr>
      </p:pic>
      <p:pic>
        <p:nvPicPr>
          <p:cNvPr id="10" name="Imagen 9">
            <a:extLst>
              <a:ext uri="{FF2B5EF4-FFF2-40B4-BE49-F238E27FC236}">
                <a16:creationId xmlns:a16="http://schemas.microsoft.com/office/drawing/2014/main" id="{AEC7CFF6-95B1-408F-B456-097EA5625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549" y="5688514"/>
            <a:ext cx="4752975" cy="962025"/>
          </a:xfrm>
          <a:prstGeom prst="rect">
            <a:avLst/>
          </a:prstGeom>
        </p:spPr>
      </p:pic>
      <p:sp>
        <p:nvSpPr>
          <p:cNvPr id="11" name="CuadroTexto 10">
            <a:extLst>
              <a:ext uri="{FF2B5EF4-FFF2-40B4-BE49-F238E27FC236}">
                <a16:creationId xmlns:a16="http://schemas.microsoft.com/office/drawing/2014/main" id="{E786ACB2-A503-4B12-8DC0-D1A97D5B1A70}"/>
              </a:ext>
            </a:extLst>
          </p:cNvPr>
          <p:cNvSpPr txBox="1"/>
          <p:nvPr/>
        </p:nvSpPr>
        <p:spPr>
          <a:xfrm rot="19230064">
            <a:off x="1111481" y="2357964"/>
            <a:ext cx="8639913" cy="1569660"/>
          </a:xfrm>
          <a:prstGeom prst="rect">
            <a:avLst/>
          </a:prstGeom>
          <a:noFill/>
        </p:spPr>
        <p:txBody>
          <a:bodyPr wrap="square" rtlCol="0">
            <a:spAutoFit/>
          </a:bodyPr>
          <a:lstStyle/>
          <a:p>
            <a:r>
              <a:rPr lang="es-ES" sz="8000" b="1" dirty="0">
                <a:solidFill>
                  <a:srgbClr val="FFFF00"/>
                </a:solidFill>
              </a:rPr>
              <a:t> </a:t>
            </a:r>
            <a:r>
              <a:rPr lang="es-ES" sz="9600" b="1" dirty="0">
                <a:solidFill>
                  <a:srgbClr val="FFFF00"/>
                </a:solidFill>
              </a:rPr>
              <a:t>NO EVALUABLE</a:t>
            </a:r>
          </a:p>
        </p:txBody>
      </p:sp>
      <p:sp>
        <p:nvSpPr>
          <p:cNvPr id="12" name="CuadroTexto 11">
            <a:extLst>
              <a:ext uri="{FF2B5EF4-FFF2-40B4-BE49-F238E27FC236}">
                <a16:creationId xmlns:a16="http://schemas.microsoft.com/office/drawing/2014/main" id="{C870B59B-FFE3-40B3-9161-F1ED088FEC8A}"/>
              </a:ext>
            </a:extLst>
          </p:cNvPr>
          <p:cNvSpPr txBox="1"/>
          <p:nvPr/>
        </p:nvSpPr>
        <p:spPr>
          <a:xfrm>
            <a:off x="5024175" y="5173211"/>
            <a:ext cx="6762021" cy="1477328"/>
          </a:xfrm>
          <a:prstGeom prst="rect">
            <a:avLst/>
          </a:prstGeom>
          <a:noFill/>
        </p:spPr>
        <p:txBody>
          <a:bodyPr wrap="square" rtlCol="0">
            <a:spAutoFit/>
          </a:bodyPr>
          <a:lstStyle/>
          <a:p>
            <a:pPr algn="l"/>
            <a:r>
              <a:rPr lang="es-ES" b="1" i="0" dirty="0" err="1">
                <a:solidFill>
                  <a:srgbClr val="202122"/>
                </a:solidFill>
                <a:effectLst/>
              </a:rPr>
              <a:t>Thymeleaf</a:t>
            </a:r>
            <a:r>
              <a:rPr lang="es-ES" b="0" i="0" dirty="0">
                <a:solidFill>
                  <a:srgbClr val="202122"/>
                </a:solidFill>
                <a:effectLst/>
              </a:rPr>
              <a:t> es un motor de plantillas de </a:t>
            </a:r>
            <a:r>
              <a:rPr lang="es-ES" b="0" i="0" u="none" strike="noStrike" dirty="0">
                <a:solidFill>
                  <a:srgbClr val="0B0080"/>
                </a:solidFill>
                <a:effectLst/>
              </a:rPr>
              <a:t>XML</a:t>
            </a:r>
            <a:r>
              <a:rPr lang="es-ES" b="0" i="0" dirty="0">
                <a:solidFill>
                  <a:srgbClr val="202122"/>
                </a:solidFill>
                <a:effectLst/>
              </a:rPr>
              <a:t>/</a:t>
            </a:r>
            <a:r>
              <a:rPr lang="es-ES" b="0" i="0" u="none" strike="noStrike" dirty="0">
                <a:solidFill>
                  <a:srgbClr val="0B0080"/>
                </a:solidFill>
                <a:effectLst/>
              </a:rPr>
              <a:t>XHTML</a:t>
            </a:r>
            <a:r>
              <a:rPr lang="es-ES" b="0" i="0" dirty="0">
                <a:solidFill>
                  <a:srgbClr val="202122"/>
                </a:solidFill>
                <a:effectLst/>
              </a:rPr>
              <a:t>/</a:t>
            </a:r>
            <a:r>
              <a:rPr lang="es-ES" b="0" i="0" u="none" strike="noStrike" dirty="0">
                <a:solidFill>
                  <a:srgbClr val="0B0080"/>
                </a:solidFill>
                <a:effectLst/>
              </a:rPr>
              <a:t>HTML5</a:t>
            </a:r>
            <a:r>
              <a:rPr lang="es-ES" b="0" i="0" dirty="0">
                <a:solidFill>
                  <a:srgbClr val="202122"/>
                </a:solidFill>
                <a:effectLst/>
              </a:rPr>
              <a:t> .Se integra con </a:t>
            </a:r>
            <a:r>
              <a:rPr lang="es-ES" b="0" i="0" u="none" strike="noStrike" dirty="0">
                <a:solidFill>
                  <a:srgbClr val="0B0080"/>
                </a:solidFill>
                <a:effectLst/>
              </a:rPr>
              <a:t>Spring</a:t>
            </a:r>
            <a:r>
              <a:rPr lang="es-ES" b="0" i="0" dirty="0">
                <a:solidFill>
                  <a:srgbClr val="202122"/>
                </a:solidFill>
                <a:effectLst/>
              </a:rPr>
              <a:t> MVC, por lo que se puede utilizar para reemplazar completamente a los archivos </a:t>
            </a:r>
            <a:r>
              <a:rPr lang="es-ES" b="0" i="0" u="none" strike="noStrike" dirty="0">
                <a:solidFill>
                  <a:srgbClr val="0B0080"/>
                </a:solidFill>
                <a:effectLst/>
              </a:rPr>
              <a:t>JSP</a:t>
            </a:r>
            <a:r>
              <a:rPr lang="es-ES" u="none" strike="noStrike" dirty="0">
                <a:solidFill>
                  <a:srgbClr val="202122"/>
                </a:solidFill>
              </a:rPr>
              <a:t>. </a:t>
            </a:r>
            <a:r>
              <a:rPr lang="es-ES" b="0" i="0" dirty="0">
                <a:solidFill>
                  <a:srgbClr val="202122"/>
                </a:solidFill>
                <a:effectLst/>
              </a:rPr>
              <a:t>El objetivo principal de </a:t>
            </a:r>
            <a:r>
              <a:rPr lang="es-ES" b="0" i="0" dirty="0" err="1">
                <a:solidFill>
                  <a:srgbClr val="202122"/>
                </a:solidFill>
                <a:effectLst/>
              </a:rPr>
              <a:t>Thymeleaf</a:t>
            </a:r>
            <a:r>
              <a:rPr lang="es-ES" b="0" i="0" dirty="0">
                <a:solidFill>
                  <a:srgbClr val="202122"/>
                </a:solidFill>
                <a:effectLst/>
              </a:rPr>
              <a:t> es permitir la creación de plantillas de una manera elegante y un código bien formateado y hacer la comunicación con los datos.</a:t>
            </a:r>
            <a:endParaRPr lang="es-ES" dirty="0"/>
          </a:p>
        </p:txBody>
      </p:sp>
      <p:sp>
        <p:nvSpPr>
          <p:cNvPr id="13" name="CuadroTexto 12">
            <a:extLst>
              <a:ext uri="{FF2B5EF4-FFF2-40B4-BE49-F238E27FC236}">
                <a16:creationId xmlns:a16="http://schemas.microsoft.com/office/drawing/2014/main" id="{76B568C2-860B-49EF-BE9E-944B305CB672}"/>
              </a:ext>
            </a:extLst>
          </p:cNvPr>
          <p:cNvSpPr txBox="1"/>
          <p:nvPr/>
        </p:nvSpPr>
        <p:spPr>
          <a:xfrm>
            <a:off x="3305937" y="2242831"/>
            <a:ext cx="7556937" cy="1477328"/>
          </a:xfrm>
          <a:prstGeom prst="rect">
            <a:avLst/>
          </a:prstGeom>
          <a:noFill/>
        </p:spPr>
        <p:txBody>
          <a:bodyPr wrap="square" rtlCol="0">
            <a:spAutoFit/>
          </a:bodyPr>
          <a:lstStyle/>
          <a:p>
            <a:r>
              <a:rPr lang="es-ES" i="0" dirty="0">
                <a:solidFill>
                  <a:srgbClr val="202122"/>
                </a:solidFill>
                <a:effectLst/>
              </a:rPr>
              <a:t>La parte cliente  web se realiza con </a:t>
            </a:r>
            <a:r>
              <a:rPr lang="es-ES" b="1" i="0" dirty="0">
                <a:solidFill>
                  <a:srgbClr val="202122"/>
                </a:solidFill>
                <a:effectLst/>
              </a:rPr>
              <a:t>HTML5</a:t>
            </a:r>
            <a:r>
              <a:rPr lang="es-ES" b="0" i="0" dirty="0">
                <a:solidFill>
                  <a:srgbClr val="202122"/>
                </a:solidFill>
                <a:effectLst/>
              </a:rPr>
              <a:t> es un lenguaje de marcado que nos permite indicar la estructura de nuestro documento mediante etiquetas. </a:t>
            </a:r>
            <a:r>
              <a:rPr lang="es-ES" b="1" i="0" dirty="0">
                <a:solidFill>
                  <a:srgbClr val="202122"/>
                </a:solidFill>
                <a:effectLst/>
              </a:rPr>
              <a:t>CSS</a:t>
            </a:r>
            <a:r>
              <a:rPr lang="es-ES" b="0" i="0" dirty="0">
                <a:solidFill>
                  <a:srgbClr val="202122"/>
                </a:solidFill>
                <a:effectLst/>
              </a:rPr>
              <a:t>  «Hojas de estilo en cascada», es un lenguaje de </a:t>
            </a:r>
            <a:r>
              <a:rPr lang="es-ES" b="0" i="0" u="none" strike="noStrike" dirty="0">
                <a:solidFill>
                  <a:srgbClr val="0B0080"/>
                </a:solidFill>
                <a:effectLst/>
              </a:rPr>
              <a:t>diseño gráfico</a:t>
            </a:r>
            <a:r>
              <a:rPr lang="es-ES" b="0" i="0" dirty="0">
                <a:solidFill>
                  <a:srgbClr val="202122"/>
                </a:solidFill>
                <a:effectLst/>
              </a:rPr>
              <a:t> para definir y crear la presentación de un documento estructurado escrito en un </a:t>
            </a:r>
            <a:r>
              <a:rPr lang="es-ES" b="0" i="0" u="none" strike="noStrike" dirty="0">
                <a:solidFill>
                  <a:srgbClr val="0B0080"/>
                </a:solidFill>
                <a:effectLst/>
              </a:rPr>
              <a:t>lenguaje de marcado</a:t>
            </a:r>
            <a:r>
              <a:rPr lang="es-ES" b="0" i="0" dirty="0">
                <a:solidFill>
                  <a:srgbClr val="202122"/>
                </a:solidFill>
                <a:effectLst/>
              </a:rPr>
              <a:t>.</a:t>
            </a:r>
            <a:endParaRPr lang="es-ES" dirty="0"/>
          </a:p>
        </p:txBody>
      </p:sp>
      <p:sp>
        <p:nvSpPr>
          <p:cNvPr id="14" name="CuadroTexto 13">
            <a:extLst>
              <a:ext uri="{FF2B5EF4-FFF2-40B4-BE49-F238E27FC236}">
                <a16:creationId xmlns:a16="http://schemas.microsoft.com/office/drawing/2014/main" id="{FADFB35F-FE47-40CA-9A84-3B36C62BB79C}"/>
              </a:ext>
            </a:extLst>
          </p:cNvPr>
          <p:cNvSpPr txBox="1"/>
          <p:nvPr/>
        </p:nvSpPr>
        <p:spPr>
          <a:xfrm>
            <a:off x="2508206" y="3781751"/>
            <a:ext cx="9000622" cy="1200329"/>
          </a:xfrm>
          <a:prstGeom prst="rect">
            <a:avLst/>
          </a:prstGeom>
          <a:noFill/>
        </p:spPr>
        <p:txBody>
          <a:bodyPr wrap="square" rtlCol="0">
            <a:spAutoFit/>
          </a:bodyPr>
          <a:lstStyle/>
          <a:p>
            <a:r>
              <a:rPr lang="es-ES" b="1" i="0" dirty="0">
                <a:solidFill>
                  <a:srgbClr val="202122"/>
                </a:solidFill>
                <a:effectLst/>
              </a:rPr>
              <a:t>Bootstrap</a:t>
            </a:r>
            <a:r>
              <a:rPr lang="es-ES" b="0" i="0" dirty="0">
                <a:solidFill>
                  <a:srgbClr val="202122"/>
                </a:solidFill>
                <a:effectLst/>
              </a:rPr>
              <a:t> es una biblioteca multiplataforma o conjunto de herramientas de </a:t>
            </a:r>
            <a:r>
              <a:rPr lang="es-ES" b="0" i="0" u="none" strike="noStrike" dirty="0">
                <a:solidFill>
                  <a:srgbClr val="0B0080"/>
                </a:solidFill>
                <a:effectLst/>
              </a:rPr>
              <a:t>código abierto</a:t>
            </a:r>
            <a:r>
              <a:rPr lang="es-ES" b="0" i="0" dirty="0">
                <a:solidFill>
                  <a:srgbClr val="202122"/>
                </a:solidFill>
                <a:effectLst/>
              </a:rPr>
              <a:t> para diseño de sitios y aplicaciones web. Contiene plantillas de diseño con tipografía, formularios, botones, cuadros, menús de navegación y otros elementos de diseño. Solo se ocupa del desarrollo </a:t>
            </a:r>
            <a:r>
              <a:rPr lang="es-ES" b="0" i="0" dirty="0" err="1">
                <a:solidFill>
                  <a:srgbClr val="202122"/>
                </a:solidFill>
                <a:effectLst/>
              </a:rPr>
              <a:t>front-end</a:t>
            </a:r>
            <a:r>
              <a:rPr lang="es-ES" b="0" i="0" dirty="0">
                <a:solidFill>
                  <a:srgbClr val="202122"/>
                </a:solidFill>
                <a:effectLst/>
              </a:rPr>
              <a:t>.</a:t>
            </a:r>
            <a:endParaRPr lang="es-ES" dirty="0"/>
          </a:p>
        </p:txBody>
      </p:sp>
    </p:spTree>
    <p:extLst>
      <p:ext uri="{BB962C8B-B14F-4D97-AF65-F5344CB8AC3E}">
        <p14:creationId xmlns:p14="http://schemas.microsoft.com/office/powerpoint/2010/main" val="102661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1169486"/>
            <a:ext cx="12191999" cy="791295"/>
          </a:xfrm>
          <a:prstGeom prst="rect">
            <a:avLst/>
          </a:prstGeom>
          <a:solidFill>
            <a:srgbClr val="C00000"/>
          </a:solid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b="1" dirty="0">
                <a:solidFill>
                  <a:schemeClr val="bg1"/>
                </a:solidFill>
              </a:rPr>
              <a:t>FERRAMENTES-TECNOLOGIA ANDROID</a:t>
            </a:r>
          </a:p>
        </p:txBody>
      </p:sp>
      <p:sp>
        <p:nvSpPr>
          <p:cNvPr id="2" name="CuadroTexto 1"/>
          <p:cNvSpPr txBox="1"/>
          <p:nvPr/>
        </p:nvSpPr>
        <p:spPr>
          <a:xfrm>
            <a:off x="5024175" y="125693"/>
            <a:ext cx="6561574" cy="923330"/>
          </a:xfrm>
          <a:prstGeom prst="rect">
            <a:avLst/>
          </a:prstGeom>
          <a:noFill/>
        </p:spPr>
        <p:txBody>
          <a:bodyPr wrap="square" rtlCol="0">
            <a:spAutoFit/>
          </a:bodyPr>
          <a:lstStyle/>
          <a:p>
            <a:pPr algn="ctr"/>
            <a:r>
              <a:rPr lang="es-ES" b="1" dirty="0">
                <a:solidFill>
                  <a:srgbClr val="C00000"/>
                </a:solidFill>
              </a:rPr>
              <a:t>Somos una asociación a nivel nacional,</a:t>
            </a:r>
            <a:endParaRPr lang="es-ES" dirty="0">
              <a:solidFill>
                <a:srgbClr val="C00000"/>
              </a:solidFill>
            </a:endParaRPr>
          </a:p>
          <a:p>
            <a:pPr algn="ctr"/>
            <a:r>
              <a:rPr lang="es-ES" b="1" dirty="0">
                <a:solidFill>
                  <a:srgbClr val="C00000"/>
                </a:solidFill>
              </a:rPr>
              <a:t>que pretende fomentar la empleabilidad y la contratación</a:t>
            </a:r>
            <a:endParaRPr lang="es-ES" dirty="0">
              <a:solidFill>
                <a:srgbClr val="C00000"/>
              </a:solidFill>
            </a:endParaRPr>
          </a:p>
          <a:p>
            <a:pPr algn="ctr"/>
            <a:r>
              <a:rPr lang="es-ES" b="1" dirty="0">
                <a:solidFill>
                  <a:srgbClr val="C00000"/>
                </a:solidFill>
              </a:rPr>
              <a:t>de profesionales senior.</a:t>
            </a:r>
            <a:endParaRPr lang="es-ES" dirty="0">
              <a:solidFill>
                <a:srgbClr val="C00000"/>
              </a:solidFill>
            </a:endParaRPr>
          </a:p>
        </p:txBody>
      </p:sp>
      <p:pic>
        <p:nvPicPr>
          <p:cNvPr id="6" name="Imagen 5">
            <a:extLst>
              <a:ext uri="{FF2B5EF4-FFF2-40B4-BE49-F238E27FC236}">
                <a16:creationId xmlns:a16="http://schemas.microsoft.com/office/drawing/2014/main" id="{D5E6F5D7-ADEB-4329-9919-8F1D69E73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560260" cy="1169486"/>
          </a:xfrm>
          <a:prstGeom prst="rect">
            <a:avLst/>
          </a:prstGeom>
        </p:spPr>
      </p:pic>
      <p:pic>
        <p:nvPicPr>
          <p:cNvPr id="8" name="Imagen 7">
            <a:extLst>
              <a:ext uri="{FF2B5EF4-FFF2-40B4-BE49-F238E27FC236}">
                <a16:creationId xmlns:a16="http://schemas.microsoft.com/office/drawing/2014/main" id="{A0D3EFE5-EA1D-46CD-A28D-6E3400E2E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70" y="2081244"/>
            <a:ext cx="3034657" cy="1612024"/>
          </a:xfrm>
          <a:prstGeom prst="rect">
            <a:avLst/>
          </a:prstGeom>
        </p:spPr>
      </p:pic>
      <p:pic>
        <p:nvPicPr>
          <p:cNvPr id="10" name="Imagen 9">
            <a:extLst>
              <a:ext uri="{FF2B5EF4-FFF2-40B4-BE49-F238E27FC236}">
                <a16:creationId xmlns:a16="http://schemas.microsoft.com/office/drawing/2014/main" id="{DA2A785F-7AB0-4D50-A150-60C8DD50EFE5}"/>
              </a:ext>
            </a:extLst>
          </p:cNvPr>
          <p:cNvPicPr>
            <a:picLocks noChangeAspect="1"/>
          </p:cNvPicPr>
          <p:nvPr/>
        </p:nvPicPr>
        <p:blipFill rotWithShape="1">
          <a:blip r:embed="rId4">
            <a:extLst>
              <a:ext uri="{28A0092B-C50C-407E-A947-70E740481C1C}">
                <a14:useLocalDpi xmlns:a14="http://schemas.microsoft.com/office/drawing/2010/main" val="0"/>
              </a:ext>
            </a:extLst>
          </a:blip>
          <a:srcRect t="18625" b="24004"/>
          <a:stretch/>
        </p:blipFill>
        <p:spPr>
          <a:xfrm>
            <a:off x="331732" y="3779783"/>
            <a:ext cx="3378419" cy="1282262"/>
          </a:xfrm>
          <a:prstGeom prst="rect">
            <a:avLst/>
          </a:prstGeom>
        </p:spPr>
      </p:pic>
      <p:pic>
        <p:nvPicPr>
          <p:cNvPr id="12" name="Imagen 11">
            <a:extLst>
              <a:ext uri="{FF2B5EF4-FFF2-40B4-BE49-F238E27FC236}">
                <a16:creationId xmlns:a16="http://schemas.microsoft.com/office/drawing/2014/main" id="{6CB55CA8-E796-49E4-9B2D-474CF92DA1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1732" y="5148560"/>
            <a:ext cx="3087414" cy="1453657"/>
          </a:xfrm>
          <a:prstGeom prst="rect">
            <a:avLst/>
          </a:prstGeom>
        </p:spPr>
      </p:pic>
      <p:sp>
        <p:nvSpPr>
          <p:cNvPr id="13" name="CuadroTexto 12">
            <a:extLst>
              <a:ext uri="{FF2B5EF4-FFF2-40B4-BE49-F238E27FC236}">
                <a16:creationId xmlns:a16="http://schemas.microsoft.com/office/drawing/2014/main" id="{3BEB53C8-51C9-40A7-B788-D1068C372400}"/>
              </a:ext>
            </a:extLst>
          </p:cNvPr>
          <p:cNvSpPr txBox="1"/>
          <p:nvPr/>
        </p:nvSpPr>
        <p:spPr>
          <a:xfrm>
            <a:off x="3541986" y="2322786"/>
            <a:ext cx="7620000" cy="1200329"/>
          </a:xfrm>
          <a:prstGeom prst="rect">
            <a:avLst/>
          </a:prstGeom>
          <a:noFill/>
        </p:spPr>
        <p:txBody>
          <a:bodyPr wrap="square" rtlCol="0">
            <a:spAutoFit/>
          </a:bodyPr>
          <a:lstStyle/>
          <a:p>
            <a:r>
              <a:rPr lang="es-ES" b="1" i="0" dirty="0">
                <a:solidFill>
                  <a:srgbClr val="202122"/>
                </a:solidFill>
                <a:effectLst/>
              </a:rPr>
              <a:t>Android</a:t>
            </a:r>
            <a:r>
              <a:rPr lang="es-ES" b="0" i="0" dirty="0">
                <a:solidFill>
                  <a:srgbClr val="202122"/>
                </a:solidFill>
                <a:effectLst/>
              </a:rPr>
              <a:t> es un </a:t>
            </a:r>
            <a:r>
              <a:rPr lang="es-ES" b="0" i="0" u="none" strike="noStrike" dirty="0">
                <a:solidFill>
                  <a:srgbClr val="0B0080"/>
                </a:solidFill>
                <a:effectLst/>
              </a:rPr>
              <a:t>sistema operativo móvil</a:t>
            </a:r>
            <a:r>
              <a:rPr lang="es-ES" b="0" i="0" dirty="0">
                <a:solidFill>
                  <a:srgbClr val="202122"/>
                </a:solidFill>
                <a:effectLst/>
              </a:rPr>
              <a:t> desarrollado por Google, basado en núcleo Linux y otros software de código abierto. </a:t>
            </a:r>
            <a:r>
              <a:rPr lang="es-ES" b="1" i="0" dirty="0">
                <a:solidFill>
                  <a:srgbClr val="202122"/>
                </a:solidFill>
                <a:effectLst/>
              </a:rPr>
              <a:t>Android Studio</a:t>
            </a:r>
            <a:r>
              <a:rPr lang="es-ES" b="0" i="0" dirty="0">
                <a:solidFill>
                  <a:srgbClr val="202122"/>
                </a:solidFill>
                <a:effectLst/>
              </a:rPr>
              <a:t> es el </a:t>
            </a:r>
            <a:r>
              <a:rPr lang="es-ES" b="0" i="0" u="none" strike="noStrike" dirty="0">
                <a:solidFill>
                  <a:srgbClr val="0B0080"/>
                </a:solidFill>
                <a:effectLst/>
              </a:rPr>
              <a:t>entorno de desarrollo integrado</a:t>
            </a:r>
            <a:r>
              <a:rPr lang="es-ES" b="0" i="0" dirty="0">
                <a:solidFill>
                  <a:srgbClr val="202122"/>
                </a:solidFill>
                <a:effectLst/>
              </a:rPr>
              <a:t> oficial para la plataforma </a:t>
            </a:r>
            <a:r>
              <a:rPr lang="es-ES" b="0" i="0" u="none" strike="noStrike" dirty="0">
                <a:solidFill>
                  <a:srgbClr val="0B0080"/>
                </a:solidFill>
                <a:effectLst/>
              </a:rPr>
              <a:t>Android</a:t>
            </a:r>
            <a:r>
              <a:rPr lang="es-ES" b="0" i="0" dirty="0">
                <a:solidFill>
                  <a:srgbClr val="202122"/>
                </a:solidFill>
                <a:effectLst/>
              </a:rPr>
              <a:t>. </a:t>
            </a:r>
            <a:r>
              <a:rPr lang="es-ES" b="1" i="0" dirty="0">
                <a:solidFill>
                  <a:srgbClr val="202122"/>
                </a:solidFill>
                <a:effectLst/>
              </a:rPr>
              <a:t>Java</a:t>
            </a:r>
            <a:r>
              <a:rPr lang="es-ES" b="0" i="0" dirty="0">
                <a:solidFill>
                  <a:srgbClr val="202122"/>
                </a:solidFill>
                <a:effectLst/>
              </a:rPr>
              <a:t> es el lenguaje de programación utilizado.</a:t>
            </a:r>
            <a:endParaRPr lang="es-ES" dirty="0"/>
          </a:p>
        </p:txBody>
      </p:sp>
      <p:sp>
        <p:nvSpPr>
          <p:cNvPr id="14" name="CuadroTexto 13">
            <a:extLst>
              <a:ext uri="{FF2B5EF4-FFF2-40B4-BE49-F238E27FC236}">
                <a16:creationId xmlns:a16="http://schemas.microsoft.com/office/drawing/2014/main" id="{1374FB68-856A-4717-B878-877B56D31070}"/>
              </a:ext>
            </a:extLst>
          </p:cNvPr>
          <p:cNvSpPr txBox="1"/>
          <p:nvPr/>
        </p:nvSpPr>
        <p:spPr>
          <a:xfrm>
            <a:off x="4014952" y="3980459"/>
            <a:ext cx="7262648" cy="1200329"/>
          </a:xfrm>
          <a:prstGeom prst="rect">
            <a:avLst/>
          </a:prstGeom>
          <a:noFill/>
        </p:spPr>
        <p:txBody>
          <a:bodyPr wrap="square" rtlCol="0">
            <a:spAutoFit/>
          </a:bodyPr>
          <a:lstStyle/>
          <a:p>
            <a:r>
              <a:rPr lang="es-ES" b="1" i="0" dirty="0">
                <a:solidFill>
                  <a:srgbClr val="202122"/>
                </a:solidFill>
                <a:effectLst/>
              </a:rPr>
              <a:t>SQLite</a:t>
            </a:r>
            <a:r>
              <a:rPr lang="es-ES" b="0" i="0" dirty="0">
                <a:solidFill>
                  <a:srgbClr val="202122"/>
                </a:solidFill>
                <a:effectLst/>
              </a:rPr>
              <a:t> es un sistema de gestión de </a:t>
            </a:r>
            <a:r>
              <a:rPr lang="es-ES" b="0" i="0" u="none" strike="noStrike" dirty="0">
                <a:solidFill>
                  <a:srgbClr val="0B0080"/>
                </a:solidFill>
                <a:effectLst/>
              </a:rPr>
              <a:t>bases de datos relacional</a:t>
            </a:r>
            <a:r>
              <a:rPr lang="es-ES" b="0" i="0" dirty="0">
                <a:solidFill>
                  <a:srgbClr val="202122"/>
                </a:solidFill>
                <a:effectLst/>
              </a:rPr>
              <a:t>, contenida en una relativamente pequeña. L</a:t>
            </a:r>
            <a:r>
              <a:rPr lang="es-ES" b="0" i="0" dirty="0">
                <a:solidFill>
                  <a:srgbClr val="212529"/>
                </a:solidFill>
                <a:effectLst/>
                <a:latin typeface="system-ui"/>
              </a:rPr>
              <a:t>a biblioteca SQLite se enlazara con el programa pasando a ser parte integral del mismo. Por este motivo se utilizará en la aplicación Android </a:t>
            </a:r>
            <a:endParaRPr lang="es-ES" dirty="0"/>
          </a:p>
        </p:txBody>
      </p:sp>
      <p:sp>
        <p:nvSpPr>
          <p:cNvPr id="15" name="CuadroTexto 14">
            <a:extLst>
              <a:ext uri="{FF2B5EF4-FFF2-40B4-BE49-F238E27FC236}">
                <a16:creationId xmlns:a16="http://schemas.microsoft.com/office/drawing/2014/main" id="{2895BDF4-28BE-4FEA-8C50-811E5590C9BE}"/>
              </a:ext>
            </a:extLst>
          </p:cNvPr>
          <p:cNvSpPr txBox="1"/>
          <p:nvPr/>
        </p:nvSpPr>
        <p:spPr>
          <a:xfrm>
            <a:off x="4014952" y="5471725"/>
            <a:ext cx="7031420" cy="646331"/>
          </a:xfrm>
          <a:prstGeom prst="rect">
            <a:avLst/>
          </a:prstGeom>
          <a:noFill/>
        </p:spPr>
        <p:txBody>
          <a:bodyPr wrap="square" rtlCol="0">
            <a:spAutoFit/>
          </a:bodyPr>
          <a:lstStyle/>
          <a:p>
            <a:r>
              <a:rPr lang="es-ES" b="0" i="0" dirty="0">
                <a:solidFill>
                  <a:srgbClr val="292929"/>
                </a:solidFill>
                <a:effectLst/>
              </a:rPr>
              <a:t>RETROFIT es una librería para hacer llamadas red y obtener el resultado estructurado de una vez. S</a:t>
            </a:r>
            <a:r>
              <a:rPr lang="es-ES" b="0" i="0" dirty="0">
                <a:solidFill>
                  <a:srgbClr val="0C0C0C"/>
                </a:solidFill>
                <a:effectLst/>
              </a:rPr>
              <a:t>implifica la generación de peticiones.</a:t>
            </a:r>
            <a:endParaRPr lang="es-ES" dirty="0"/>
          </a:p>
        </p:txBody>
      </p:sp>
    </p:spTree>
    <p:extLst>
      <p:ext uri="{BB962C8B-B14F-4D97-AF65-F5344CB8AC3E}">
        <p14:creationId xmlns:p14="http://schemas.microsoft.com/office/powerpoint/2010/main" val="28189114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2217</Words>
  <Application>Microsoft Office PowerPoint</Application>
  <PresentationFormat>Panorámica</PresentationFormat>
  <Paragraphs>249</Paragraphs>
  <Slides>26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26</vt:i4>
      </vt:variant>
    </vt:vector>
  </HeadingPairs>
  <TitlesOfParts>
    <vt:vector size="35" baseType="lpstr">
      <vt:lpstr>Arial</vt:lpstr>
      <vt:lpstr>Calibri</vt:lpstr>
      <vt:lpstr>Calibri Light</vt:lpstr>
      <vt:lpstr>Consolas</vt:lpstr>
      <vt:lpstr>Open Sans</vt:lpstr>
      <vt:lpstr>SourceCodePro-Regular-Identity-</vt:lpstr>
      <vt:lpstr>SourceSansPro-Regular-Identity-</vt:lpstr>
      <vt:lpstr>system-ui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López Portela</dc:creator>
  <cp:lastModifiedBy>Bernat Guerola Trull</cp:lastModifiedBy>
  <cp:revision>91</cp:revision>
  <dcterms:created xsi:type="dcterms:W3CDTF">2016-09-15T19:15:53Z</dcterms:created>
  <dcterms:modified xsi:type="dcterms:W3CDTF">2020-10-03T12:42:17Z</dcterms:modified>
</cp:coreProperties>
</file>