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nnifer May" initials="JM" lastIdx="1" clrIdx="0">
    <p:extLst>
      <p:ext uri="{19B8F6BF-5375-455C-9EA6-DF929625EA0E}">
        <p15:presenceInfo xmlns:p15="http://schemas.microsoft.com/office/powerpoint/2012/main" userId="36a203a87013ba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vscode://file/C:/Users/jmay0/Dropbox/My%20PC%20(DESKTOP-993VBJ2)/Desktop/School/CST499/Week%205/CST499_B_Gwaltney_Week_5_Final_Project/PHP%20Cod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9BE2-4D58-46F0-9507-155CD5607A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CST 499 Final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947B9-3C7E-4FB2-BFE8-401D10BB91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64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Brandon Gwaltney</a:t>
            </a:r>
            <a:endParaRPr lang="en-US" sz="64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64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University of Arizona Global Campus</a:t>
            </a:r>
            <a:endParaRPr lang="en-US" sz="64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6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CST 499:  Capstone for Computer Software Technology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64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Instructor: Dr. Amjad </a:t>
            </a:r>
            <a:r>
              <a:rPr lang="en-US" sz="64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Alkilani</a:t>
            </a:r>
            <a:endParaRPr lang="en-US" sz="64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64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April 17, 2021</a:t>
            </a:r>
            <a:endParaRPr lang="en-US" sz="64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670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915F7-2FA7-4846-ACDE-72CE75F8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Lets look at some code.</a:t>
            </a:r>
          </a:p>
        </p:txBody>
      </p:sp>
      <p:pic>
        <p:nvPicPr>
          <p:cNvPr id="9" name="Content Placeholder 8" descr="A picture containing text, indoor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E526D122-2331-4933-BA54-48C39BB37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87615" y="2097088"/>
            <a:ext cx="6213593" cy="4142395"/>
          </a:xfrm>
        </p:spPr>
      </p:pic>
    </p:spTree>
    <p:extLst>
      <p:ext uri="{BB962C8B-B14F-4D97-AF65-F5344CB8AC3E}">
        <p14:creationId xmlns:p14="http://schemas.microsoft.com/office/powerpoint/2010/main" val="521057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1C379-3D71-4B05-989C-F1A207BC9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7B078-E521-4A82-8274-11B693FC0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/>
              <a:t>Kirner</a:t>
            </a:r>
            <a:r>
              <a:rPr lang="en-US" sz="1800" dirty="0"/>
              <a:t>, T. G., &amp; Abib, J. C. (1997). Inspection of software requirements specification documents. Proceedings of the 15th annual international conference on Computer documentation - SIGDOC '97. https://dl-acm-org.proxy-library.ashford.edu/doi/10.1145/263367.263389</a:t>
            </a:r>
          </a:p>
          <a:p>
            <a:pPr marR="0">
              <a:spcAft>
                <a:spcPts val="800"/>
              </a:spcAft>
            </a:pPr>
            <a:r>
              <a:rPr lang="en-US" sz="1800" dirty="0" err="1"/>
              <a:t>Tsui</a:t>
            </a:r>
            <a:r>
              <a:rPr lang="en-US" sz="1800" dirty="0"/>
              <a:t>, F., Karam, O., &amp; Bernal, B. (2018). Essentials of software engineering (4th ed.). Jones &amp; Bartlett Learning.</a:t>
            </a:r>
          </a:p>
        </p:txBody>
      </p:sp>
    </p:spTree>
    <p:extLst>
      <p:ext uri="{BB962C8B-B14F-4D97-AF65-F5344CB8AC3E}">
        <p14:creationId xmlns:p14="http://schemas.microsoft.com/office/powerpoint/2010/main" val="280080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C805E-AD06-4EEC-A20D-49A3A9275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SRS Document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82F5885-EBC4-4FA6-8906-5F30C1FA89E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7237846" y="1127338"/>
            <a:ext cx="4370897" cy="460332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AC360-FCF9-47ED-937E-1CD5CFA61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SRS document is an important document used during system development.  This document is important because it captures the high-level requirements of a software system.  This includes both functional and non-functional; requirements and with be used a downstream artifact in creating other elements from the software design process, like UML diagrams.  Because of this important nature of the information captured in the document must be a complete, concise, and quality depiction of all the software's behaviors (</a:t>
            </a:r>
            <a:r>
              <a:rPr lang="en-US" sz="1800" dirty="0" err="1"/>
              <a:t>Kirner</a:t>
            </a:r>
            <a:r>
              <a:rPr lang="en-US" sz="1800" dirty="0"/>
              <a:t> &amp; Abib, 1997).</a:t>
            </a:r>
          </a:p>
        </p:txBody>
      </p:sp>
    </p:spTree>
    <p:extLst>
      <p:ext uri="{BB962C8B-B14F-4D97-AF65-F5344CB8AC3E}">
        <p14:creationId xmlns:p14="http://schemas.microsoft.com/office/powerpoint/2010/main" val="1423479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4ECA-C9C3-4257-9D9E-1FCD6B97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03AF2-7DA4-4B8E-99E8-538CC0AE87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User Registration and Login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3F077-F960-4788-8964-8C54DE50E1FF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65798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Systems features 1 and 2 in the SRS document created for this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Outputted 8 requirements for the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Included the ability to register a new user, validation of data, enforcement of a unique email, login ability, protected routes, and logout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329B92-9AE7-40C1-AB4B-634A991E0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Adding Courses to the Enrollment list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9FAA78-67BB-4629-B14E-5547E7ABFD91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65481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feature 3 in the SRS document created for this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Outputted 2 requirements for the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Included the ability to add a new course to the systems database, ensuring that the course contains the proper information, and adds the ability for students to waitlist courses.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A576789-19F4-4172-AAF5-5B47E3A2C7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Students' enrollments and cancellations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A25044F-478B-4836-87D9-B63DC3870EC1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52442" y="3360262"/>
            <a:ext cx="3194968" cy="265480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Systems features 4 and 5 in the SRS document created for this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Outputted 6 requirements for the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Included the ability for a student to register or waitlist a course, alerts, view and cancel enrollments/waitlists, and when an enrollment is cancelled the first waitlisted student gets enrolled.</a:t>
            </a:r>
          </a:p>
        </p:txBody>
      </p:sp>
    </p:spTree>
    <p:extLst>
      <p:ext uri="{BB962C8B-B14F-4D97-AF65-F5344CB8AC3E}">
        <p14:creationId xmlns:p14="http://schemas.microsoft.com/office/powerpoint/2010/main" val="229352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519FA62B-A2C9-49F5-8C45-9D5CDCD72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24E966C-35F3-4DB1-8C23-4BC252E4E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4ADCBC-2A94-4F6E-BC8D-278612B7A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38F45A3E-0BAF-4E7A-AD24-51B345041D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5340FE26-BABB-409C-A32A-B3D10BD235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A9468B59-1984-42C3-88A4-942CF6EF75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F6B5E914-0078-49CC-AD42-C97DC361CD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D18B3F5A-0978-48AE-9360-8ABC8CEABB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27E73F9B-CBFF-473A-9B41-8964B831E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558218B5-0904-4C19-8935-1A64432BC2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DBCBCB59-A700-4032-AB43-CB06687996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861A9C11-1685-4F09-B995-D5ECAD15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57CCC420-3BF0-4A3E-A4FB-41537B0642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1DEFC6D1-15DA-4DDC-8FD1-B7630B8D6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0C6F2EE9-81FE-4B46-9513-6EC7D93012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26DF77E9-F68C-4FE0-864E-A4A4DE3616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9D3495ED-B588-4755-B8BB-18D33E4AC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E76105FE-305A-42A7-B2DD-388B99FAB8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F1883F6E-6FAE-49E2-AE28-02B88BEBF6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8C8A198F-A0AA-455F-ACD5-8587457BDD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E57E155C-0F05-498E-B0E3-33AE15B7E8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3D7FB1D7-F9DB-443D-A2D4-40C46F6975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9EF7FB08-B52A-4C0D-BF32-AC6D91AE9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2A27D708-7911-4EAB-8A9D-E608726B57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40A3E3AC-335B-4EAB-A5D4-E72C8434AB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FC4E923E-7CEC-4950-8C12-F40EAE7A36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23A92FB5-3211-4195-8FFA-A8F49F6777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BB88442A-84E1-4264-BD24-B14020F21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B47AD665-0844-40BF-AE62-BA493929C5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01D8E540-292C-4867-BD21-43910262E9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00C8F50-D632-4BE8-B5BF-8AEAE2D13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7870CC07-8D37-4F4D-A73B-9762FFAB1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06B84BAB-C27B-4804-9496-FDDA7FF6F2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45E90447-AF32-4C90-8940-D5EBE9F64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DFD35AB5-2871-471E-87D3-C3C024C31E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0EED77B-C4CD-44DE-B7AA-472CBEE6E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68122908-2E24-4971-A70E-29CFE953E5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43930918-848F-4F70-8C42-426DCCB4D4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7C2C1A0B-06A1-4F89-9A58-66CAB57F1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F26FAEF0-6EA1-41B4-AC1D-0BC56E43EF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563F085C-A9C1-47AB-9656-468B79DE5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4B8510-D890-4B35-A054-ABAC88155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UML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C6945-E1ED-41E2-BCF3-36EFFEB04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2" y="2249487"/>
            <a:ext cx="5894388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Four UML design diagrams were created for this project: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dirty="0"/>
              <a:t>Class Diagram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dirty="0"/>
              <a:t>Activity Diagram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dirty="0"/>
              <a:t>Sequence Diagram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dirty="0"/>
              <a:t>Use Case Diagram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Each of these diagrams depicts </a:t>
            </a:r>
            <a:r>
              <a:rPr lang="en-US" dirty="0" err="1"/>
              <a:t>importanct</a:t>
            </a:r>
            <a:r>
              <a:rPr lang="en-US" dirty="0"/>
              <a:t> information about the system, such as the class structure, how certain user actions will be sequenced, and how the system will interact with Users and external systems (</a:t>
            </a:r>
            <a:r>
              <a:rPr lang="en-US" dirty="0" err="1"/>
              <a:t>Tsui</a:t>
            </a:r>
            <a:r>
              <a:rPr lang="en-US" dirty="0"/>
              <a:t> et al., 2018).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F7919E-8A40-460B-8A35-BAD7578BC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4805" r="2" b="3696"/>
          <a:stretch/>
        </p:blipFill>
        <p:spPr>
          <a:xfrm>
            <a:off x="7581419" y="998538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E27DCE-0B22-405D-B892-3E8C2DDB1976}"/>
              </a:ext>
            </a:extLst>
          </p:cNvPr>
          <p:cNvSpPr txBox="1"/>
          <p:nvPr/>
        </p:nvSpPr>
        <p:spPr>
          <a:xfrm>
            <a:off x="7474548" y="618518"/>
            <a:ext cx="363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1520110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8C68-5DCF-4741-91E1-DAFE2FA5A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UML Diagrams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F985C-A8B3-41CD-B971-37CD63760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422" y="1938338"/>
            <a:ext cx="3195240" cy="576262"/>
          </a:xfrm>
        </p:spPr>
        <p:txBody>
          <a:bodyPr/>
          <a:lstStyle/>
          <a:p>
            <a:r>
              <a:rPr lang="en-US" dirty="0"/>
              <a:t>Activity Diagram</a:t>
            </a:r>
          </a:p>
        </p:txBody>
      </p:sp>
      <p:pic>
        <p:nvPicPr>
          <p:cNvPr id="13" name="Picture Placeholder 12" descr="Diagram, schematic&#10;&#10;Description automatically generated">
            <a:extLst>
              <a:ext uri="{FF2B5EF4-FFF2-40B4-BE49-F238E27FC236}">
                <a16:creationId xmlns:a16="http://schemas.microsoft.com/office/drawing/2014/main" id="{452651E3-F93E-4693-837F-9B9CF28E26F9}"/>
              </a:ext>
            </a:extLst>
          </p:cNvPr>
          <p:cNvPicPr>
            <a:picLocks noGrp="1"/>
          </p:cNvPicPr>
          <p:nvPr>
            <p:ph type="pic" idx="15"/>
          </p:nvPr>
        </p:nvPicPr>
        <p:blipFill>
          <a:blip r:embed="rId2"/>
          <a:stretch>
            <a:fillRect/>
          </a:stretch>
        </p:blipFill>
        <p:spPr>
          <a:xfrm>
            <a:off x="1141411" y="2578896"/>
            <a:ext cx="3190741" cy="353794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035765-5DA9-48D5-9DA5-EE84D188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86531" y="1938338"/>
            <a:ext cx="3200400" cy="576262"/>
          </a:xfrm>
        </p:spPr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15" name="Picture Placeholder 14" descr="Diagram&#10;&#10;Description automatically generated">
            <a:extLst>
              <a:ext uri="{FF2B5EF4-FFF2-40B4-BE49-F238E27FC236}">
                <a16:creationId xmlns:a16="http://schemas.microsoft.com/office/drawing/2014/main" id="{EB844030-8B25-41E7-AAFC-CA731C043C1C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3"/>
          <a:stretch>
            <a:fillRect/>
          </a:stretch>
        </p:blipFill>
        <p:spPr>
          <a:xfrm>
            <a:off x="4486531" y="2578896"/>
            <a:ext cx="3190740" cy="3537948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ACE55F3-51E4-404A-B2F3-F41D7F5418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56669" y="1938338"/>
            <a:ext cx="3190741" cy="576262"/>
          </a:xfrm>
        </p:spPr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17" name="Picture Placeholder 16" descr="Diagram&#10;&#10;Description automatically generated">
            <a:extLst>
              <a:ext uri="{FF2B5EF4-FFF2-40B4-BE49-F238E27FC236}">
                <a16:creationId xmlns:a16="http://schemas.microsoft.com/office/drawing/2014/main" id="{5991A8A9-D5C0-4CBF-B658-31BD640BED4E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4"/>
          <a:stretch>
            <a:fillRect/>
          </a:stretch>
        </p:blipFill>
        <p:spPr>
          <a:xfrm>
            <a:off x="7856669" y="2578897"/>
            <a:ext cx="3190740" cy="3537948"/>
          </a:xfrm>
        </p:spPr>
      </p:pic>
    </p:spTree>
    <p:extLst>
      <p:ext uri="{BB962C8B-B14F-4D97-AF65-F5344CB8AC3E}">
        <p14:creationId xmlns:p14="http://schemas.microsoft.com/office/powerpoint/2010/main" val="3991474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5B367C29-5200-4FF1-83B7-18B105A0B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C711491-7BB6-4BE6-A470-44BF61D56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E4F104B-68BE-4E53-A6A5-5C5F93FF7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31" name="Rectangle 5">
                <a:extLst>
                  <a:ext uri="{FF2B5EF4-FFF2-40B4-BE49-F238E27FC236}">
                    <a16:creationId xmlns:a16="http://schemas.microsoft.com/office/drawing/2014/main" id="{EF4A7076-D6BC-4AE1-AE2C-C09B16AAB4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6">
                <a:extLst>
                  <a:ext uri="{FF2B5EF4-FFF2-40B4-BE49-F238E27FC236}">
                    <a16:creationId xmlns:a16="http://schemas.microsoft.com/office/drawing/2014/main" id="{58FA119B-7250-4EC7-912F-F5613CC281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7B9A9AED-D47E-44AD-AD6E-2EECC94D88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8">
                <a:extLst>
                  <a:ext uri="{FF2B5EF4-FFF2-40B4-BE49-F238E27FC236}">
                    <a16:creationId xmlns:a16="http://schemas.microsoft.com/office/drawing/2014/main" id="{00A30ECA-328D-4512-825B-0AD5960467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14A218CE-B3D8-4A43-86CC-48980645AC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E9743B7D-51BF-425C-A4B8-33B2E001E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9BA633B3-C879-4E15-B66C-788B4C60A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324C8953-B4E2-4DA0-B5D5-BD2A735E67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717A3B65-FE80-419B-AB5D-48B5E3A7B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675ECD78-7D6B-4A3F-8163-392D7F8D6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8D036282-E32F-461D-BFB6-2A58D6D27A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Line 16">
                <a:extLst>
                  <a:ext uri="{FF2B5EF4-FFF2-40B4-BE49-F238E27FC236}">
                    <a16:creationId xmlns:a16="http://schemas.microsoft.com/office/drawing/2014/main" id="{F95EB10E-5264-467D-8382-A77C4DED2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3" name="Freeform 17">
                <a:extLst>
                  <a:ext uri="{FF2B5EF4-FFF2-40B4-BE49-F238E27FC236}">
                    <a16:creationId xmlns:a16="http://schemas.microsoft.com/office/drawing/2014/main" id="{218F9268-D2F0-487B-A021-8786B65518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18">
                <a:extLst>
                  <a:ext uri="{FF2B5EF4-FFF2-40B4-BE49-F238E27FC236}">
                    <a16:creationId xmlns:a16="http://schemas.microsoft.com/office/drawing/2014/main" id="{B4AEE5AC-EF5C-42E4-B185-A176E19976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19">
                <a:extLst>
                  <a:ext uri="{FF2B5EF4-FFF2-40B4-BE49-F238E27FC236}">
                    <a16:creationId xmlns:a16="http://schemas.microsoft.com/office/drawing/2014/main" id="{E961E89F-C1DB-48E5-8B52-FDDAED9E0E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0">
                <a:extLst>
                  <a:ext uri="{FF2B5EF4-FFF2-40B4-BE49-F238E27FC236}">
                    <a16:creationId xmlns:a16="http://schemas.microsoft.com/office/drawing/2014/main" id="{412962B4-425A-4C36-A65A-0F66ED7CD3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Rectangle 21">
                <a:extLst>
                  <a:ext uri="{FF2B5EF4-FFF2-40B4-BE49-F238E27FC236}">
                    <a16:creationId xmlns:a16="http://schemas.microsoft.com/office/drawing/2014/main" id="{037BE3F7-563A-4D9A-BC98-C71F727D2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2">
                <a:extLst>
                  <a:ext uri="{FF2B5EF4-FFF2-40B4-BE49-F238E27FC236}">
                    <a16:creationId xmlns:a16="http://schemas.microsoft.com/office/drawing/2014/main" id="{2FDB1005-EB5E-475A-AC43-4ED3E563D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3">
                <a:extLst>
                  <a:ext uri="{FF2B5EF4-FFF2-40B4-BE49-F238E27FC236}">
                    <a16:creationId xmlns:a16="http://schemas.microsoft.com/office/drawing/2014/main" id="{68BFFBC6-C704-42A7-9D7E-AFB5C37FBD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4">
                <a:extLst>
                  <a:ext uri="{FF2B5EF4-FFF2-40B4-BE49-F238E27FC236}">
                    <a16:creationId xmlns:a16="http://schemas.microsoft.com/office/drawing/2014/main" id="{4888EAD7-EBE9-4549-9A91-6FEC611536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5">
                <a:extLst>
                  <a:ext uri="{FF2B5EF4-FFF2-40B4-BE49-F238E27FC236}">
                    <a16:creationId xmlns:a16="http://schemas.microsoft.com/office/drawing/2014/main" id="{B79BC975-BE42-4B57-8335-1699BC0AB1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6">
                <a:extLst>
                  <a:ext uri="{FF2B5EF4-FFF2-40B4-BE49-F238E27FC236}">
                    <a16:creationId xmlns:a16="http://schemas.microsoft.com/office/drawing/2014/main" id="{3998B4F0-CA80-490A-A256-1600E7EA8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7">
                <a:extLst>
                  <a:ext uri="{FF2B5EF4-FFF2-40B4-BE49-F238E27FC236}">
                    <a16:creationId xmlns:a16="http://schemas.microsoft.com/office/drawing/2014/main" id="{2052C104-8168-487E-9044-454DA83AB2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28">
                <a:extLst>
                  <a:ext uri="{FF2B5EF4-FFF2-40B4-BE49-F238E27FC236}">
                    <a16:creationId xmlns:a16="http://schemas.microsoft.com/office/drawing/2014/main" id="{63ACA30B-5F59-400C-A7CE-D17B5647E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29">
                <a:extLst>
                  <a:ext uri="{FF2B5EF4-FFF2-40B4-BE49-F238E27FC236}">
                    <a16:creationId xmlns:a16="http://schemas.microsoft.com/office/drawing/2014/main" id="{2E16F318-A142-4353-9949-B4E3A09FE0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30">
                <a:extLst>
                  <a:ext uri="{FF2B5EF4-FFF2-40B4-BE49-F238E27FC236}">
                    <a16:creationId xmlns:a16="http://schemas.microsoft.com/office/drawing/2014/main" id="{8AE8DBB4-2468-4A78-A54D-FD77C5DC8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7" name="Freeform 31">
                <a:extLst>
                  <a:ext uri="{FF2B5EF4-FFF2-40B4-BE49-F238E27FC236}">
                    <a16:creationId xmlns:a16="http://schemas.microsoft.com/office/drawing/2014/main" id="{B0E7CEF2-11E4-465C-8F1F-AA8367F96A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8B30AFD-E104-45DD-BFBB-5A41F1413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21" name="Freeform 32">
                <a:extLst>
                  <a:ext uri="{FF2B5EF4-FFF2-40B4-BE49-F238E27FC236}">
                    <a16:creationId xmlns:a16="http://schemas.microsoft.com/office/drawing/2014/main" id="{CE45A3DF-350B-4A5E-AEBE-F0F280AD03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3">
                <a:extLst>
                  <a:ext uri="{FF2B5EF4-FFF2-40B4-BE49-F238E27FC236}">
                    <a16:creationId xmlns:a16="http://schemas.microsoft.com/office/drawing/2014/main" id="{966D2640-A438-4FB6-B781-5A52DEC85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4">
                <a:extLst>
                  <a:ext uri="{FF2B5EF4-FFF2-40B4-BE49-F238E27FC236}">
                    <a16:creationId xmlns:a16="http://schemas.microsoft.com/office/drawing/2014/main" id="{34E1EFFF-720C-4CC0-9F95-DD1DAF99AD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5">
                <a:extLst>
                  <a:ext uri="{FF2B5EF4-FFF2-40B4-BE49-F238E27FC236}">
                    <a16:creationId xmlns:a16="http://schemas.microsoft.com/office/drawing/2014/main" id="{EA7AB0E1-6C49-409D-86F5-BE00BDDFC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6">
                <a:extLst>
                  <a:ext uri="{FF2B5EF4-FFF2-40B4-BE49-F238E27FC236}">
                    <a16:creationId xmlns:a16="http://schemas.microsoft.com/office/drawing/2014/main" id="{5D17598C-0C57-4F4E-8F6B-A2AD8071F8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7">
                <a:extLst>
                  <a:ext uri="{FF2B5EF4-FFF2-40B4-BE49-F238E27FC236}">
                    <a16:creationId xmlns:a16="http://schemas.microsoft.com/office/drawing/2014/main" id="{EBEBC0DC-F56F-48FE-824E-E9378C4897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38">
                <a:extLst>
                  <a:ext uri="{FF2B5EF4-FFF2-40B4-BE49-F238E27FC236}">
                    <a16:creationId xmlns:a16="http://schemas.microsoft.com/office/drawing/2014/main" id="{CC7FDCF1-1736-48A0-BDB2-87D6E0906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39">
                <a:extLst>
                  <a:ext uri="{FF2B5EF4-FFF2-40B4-BE49-F238E27FC236}">
                    <a16:creationId xmlns:a16="http://schemas.microsoft.com/office/drawing/2014/main" id="{2A650CF5-564F-44D1-AB08-6C500DD3CE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40">
                <a:extLst>
                  <a:ext uri="{FF2B5EF4-FFF2-40B4-BE49-F238E27FC236}">
                    <a16:creationId xmlns:a16="http://schemas.microsoft.com/office/drawing/2014/main" id="{3108FEFA-0402-4C1C-AE39-5ADC09402F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Rectangle 41">
                <a:extLst>
                  <a:ext uri="{FF2B5EF4-FFF2-40B4-BE49-F238E27FC236}">
                    <a16:creationId xmlns:a16="http://schemas.microsoft.com/office/drawing/2014/main" id="{340AE827-F344-464F-851C-E03AFC98D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067DE36E-FB8F-4A61-870B-C862111A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Landing page</a:t>
            </a:r>
          </a:p>
        </p:txBody>
      </p:sp>
      <p:sp>
        <p:nvSpPr>
          <p:cNvPr id="59" name="Round Diagonal Corner Rectangle 9">
            <a:extLst>
              <a:ext uri="{FF2B5EF4-FFF2-40B4-BE49-F238E27FC236}">
                <a16:creationId xmlns:a16="http://schemas.microsoft.com/office/drawing/2014/main" id="{14436AD2-BD0F-4545-B2E9-06007B35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440E68F-A8BF-4D99-94EA-37837262CB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118988" y="1947645"/>
            <a:ext cx="4635583" cy="296677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FD194B-E7AC-430C-BF14-51C33E1D3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69957" y="2249487"/>
            <a:ext cx="4747087" cy="354171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/>
              <a:t>The Landing, Login, and Enrollment/Registration pages were the first three pages created.</a:t>
            </a:r>
          </a:p>
          <a:p>
            <a:pPr>
              <a:lnSpc>
                <a:spcPct val="110000"/>
              </a:lnSpc>
            </a:pPr>
            <a:r>
              <a:rPr lang="en-US" sz="1700"/>
              <a:t>These pages are the only public pages in the system</a:t>
            </a:r>
          </a:p>
          <a:p>
            <a:pPr>
              <a:lnSpc>
                <a:spcPct val="110000"/>
              </a:lnSpc>
            </a:pPr>
            <a:r>
              <a:rPr lang="en-US" sz="1700"/>
              <a:t>For the landing page a simple design was used with clear direction about where to navigate.</a:t>
            </a:r>
          </a:p>
          <a:p>
            <a:pPr>
              <a:lnSpc>
                <a:spcPct val="110000"/>
              </a:lnSpc>
            </a:pPr>
            <a:r>
              <a:rPr lang="en-US" sz="1700"/>
              <a:t>The login and registration pages need clear forms with easy-to-follow instructions.  There was also a focus on alerts and messaging with these pages.</a:t>
            </a:r>
          </a:p>
        </p:txBody>
      </p:sp>
    </p:spTree>
    <p:extLst>
      <p:ext uri="{BB962C8B-B14F-4D97-AF65-F5344CB8AC3E}">
        <p14:creationId xmlns:p14="http://schemas.microsoft.com/office/powerpoint/2010/main" val="3626339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2">
            <a:extLst>
              <a:ext uri="{FF2B5EF4-FFF2-40B4-BE49-F238E27FC236}">
                <a16:creationId xmlns:a16="http://schemas.microsoft.com/office/drawing/2014/main" id="{3B54EE56-CEC8-4067-8435-4D5937939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3" name="Group 16">
            <a:extLst>
              <a:ext uri="{FF2B5EF4-FFF2-40B4-BE49-F238E27FC236}">
                <a16:creationId xmlns:a16="http://schemas.microsoft.com/office/drawing/2014/main" id="{6793DC89-E9E3-46CC-9998-C0B67D0F4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7EEEF19-9CA8-486F-AE73-DE73BF45F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30" name="Rectangle 5">
                <a:extLst>
                  <a:ext uri="{FF2B5EF4-FFF2-40B4-BE49-F238E27FC236}">
                    <a16:creationId xmlns:a16="http://schemas.microsoft.com/office/drawing/2014/main" id="{DAEF5323-92EC-4427-9CD7-68F76A357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60D0FC30-2D0E-4781-B6AF-7B6493919D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7">
                <a:extLst>
                  <a:ext uri="{FF2B5EF4-FFF2-40B4-BE49-F238E27FC236}">
                    <a16:creationId xmlns:a16="http://schemas.microsoft.com/office/drawing/2014/main" id="{819512AF-8BEB-4542-9F17-B3BFB03B32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8">
                <a:extLst>
                  <a:ext uri="{FF2B5EF4-FFF2-40B4-BE49-F238E27FC236}">
                    <a16:creationId xmlns:a16="http://schemas.microsoft.com/office/drawing/2014/main" id="{3BB84AA6-0A41-420E-821B-7728AE4922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9">
                <a:extLst>
                  <a:ext uri="{FF2B5EF4-FFF2-40B4-BE49-F238E27FC236}">
                    <a16:creationId xmlns:a16="http://schemas.microsoft.com/office/drawing/2014/main" id="{CB68734A-25BD-4982-A209-2E5D1875B2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56AB0ACE-E089-4220-A807-85758EA9D5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1">
                <a:extLst>
                  <a:ext uri="{FF2B5EF4-FFF2-40B4-BE49-F238E27FC236}">
                    <a16:creationId xmlns:a16="http://schemas.microsoft.com/office/drawing/2014/main" id="{A76AA469-057E-4F79-BEB9-306CD41539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2">
                <a:extLst>
                  <a:ext uri="{FF2B5EF4-FFF2-40B4-BE49-F238E27FC236}">
                    <a16:creationId xmlns:a16="http://schemas.microsoft.com/office/drawing/2014/main" id="{50BC3E81-9927-4C57-BB00-4045CCD69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3">
                <a:extLst>
                  <a:ext uri="{FF2B5EF4-FFF2-40B4-BE49-F238E27FC236}">
                    <a16:creationId xmlns:a16="http://schemas.microsoft.com/office/drawing/2014/main" id="{AD4B2FDF-540A-49A0-9DC9-D5054CD454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4">
                <a:extLst>
                  <a:ext uri="{FF2B5EF4-FFF2-40B4-BE49-F238E27FC236}">
                    <a16:creationId xmlns:a16="http://schemas.microsoft.com/office/drawing/2014/main" id="{69BA5CB2-ADBA-4166-B45C-99ED85ACD8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5">
                <a:extLst>
                  <a:ext uri="{FF2B5EF4-FFF2-40B4-BE49-F238E27FC236}">
                    <a16:creationId xmlns:a16="http://schemas.microsoft.com/office/drawing/2014/main" id="{CBBB12A9-E7B8-423A-AC3D-584FF4745C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Line 16">
                <a:extLst>
                  <a:ext uri="{FF2B5EF4-FFF2-40B4-BE49-F238E27FC236}">
                    <a16:creationId xmlns:a16="http://schemas.microsoft.com/office/drawing/2014/main" id="{B4FCF827-94F2-40EA-98F6-B00590422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2" name="Freeform 17">
                <a:extLst>
                  <a:ext uri="{FF2B5EF4-FFF2-40B4-BE49-F238E27FC236}">
                    <a16:creationId xmlns:a16="http://schemas.microsoft.com/office/drawing/2014/main" id="{88F329AB-2148-45E1-A176-70C72553F0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8">
                <a:extLst>
                  <a:ext uri="{FF2B5EF4-FFF2-40B4-BE49-F238E27FC236}">
                    <a16:creationId xmlns:a16="http://schemas.microsoft.com/office/drawing/2014/main" id="{D6FB03B4-1125-4CF3-A32D-635D4ABBA6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19">
                <a:extLst>
                  <a:ext uri="{FF2B5EF4-FFF2-40B4-BE49-F238E27FC236}">
                    <a16:creationId xmlns:a16="http://schemas.microsoft.com/office/drawing/2014/main" id="{B75BE7AC-1221-4298-8EBB-F7C3BA020F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0">
                <a:extLst>
                  <a:ext uri="{FF2B5EF4-FFF2-40B4-BE49-F238E27FC236}">
                    <a16:creationId xmlns:a16="http://schemas.microsoft.com/office/drawing/2014/main" id="{41307B62-5EF1-4017-8EEA-2CB8365BB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Rectangle 21">
                <a:extLst>
                  <a:ext uri="{FF2B5EF4-FFF2-40B4-BE49-F238E27FC236}">
                    <a16:creationId xmlns:a16="http://schemas.microsoft.com/office/drawing/2014/main" id="{1FA74FE2-D3E6-452D-BAF6-5D1ED1FE7F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2">
                <a:extLst>
                  <a:ext uri="{FF2B5EF4-FFF2-40B4-BE49-F238E27FC236}">
                    <a16:creationId xmlns:a16="http://schemas.microsoft.com/office/drawing/2014/main" id="{A5A78A95-E0DA-46E2-8D2C-1A2E95B7A7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3">
                <a:extLst>
                  <a:ext uri="{FF2B5EF4-FFF2-40B4-BE49-F238E27FC236}">
                    <a16:creationId xmlns:a16="http://schemas.microsoft.com/office/drawing/2014/main" id="{854BD4BF-5CE7-4F8D-953C-87592B9C28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4">
                <a:extLst>
                  <a:ext uri="{FF2B5EF4-FFF2-40B4-BE49-F238E27FC236}">
                    <a16:creationId xmlns:a16="http://schemas.microsoft.com/office/drawing/2014/main" id="{7A02B715-3021-45C0-AABD-9A11DF9DA4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5">
                <a:extLst>
                  <a:ext uri="{FF2B5EF4-FFF2-40B4-BE49-F238E27FC236}">
                    <a16:creationId xmlns:a16="http://schemas.microsoft.com/office/drawing/2014/main" id="{610B7212-0152-4F0F-A1CF-03533C416A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6">
                <a:extLst>
                  <a:ext uri="{FF2B5EF4-FFF2-40B4-BE49-F238E27FC236}">
                    <a16:creationId xmlns:a16="http://schemas.microsoft.com/office/drawing/2014/main" id="{D75B0380-7D83-4786-812B-8EA1D74B7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7">
                <a:extLst>
                  <a:ext uri="{FF2B5EF4-FFF2-40B4-BE49-F238E27FC236}">
                    <a16:creationId xmlns:a16="http://schemas.microsoft.com/office/drawing/2014/main" id="{454C2B9C-31DA-4FD1-9BB4-2BE02C01D7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8">
                <a:extLst>
                  <a:ext uri="{FF2B5EF4-FFF2-40B4-BE49-F238E27FC236}">
                    <a16:creationId xmlns:a16="http://schemas.microsoft.com/office/drawing/2014/main" id="{F4573E58-0FE0-48EC-9FC0-1971A1C41F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29">
                <a:extLst>
                  <a:ext uri="{FF2B5EF4-FFF2-40B4-BE49-F238E27FC236}">
                    <a16:creationId xmlns:a16="http://schemas.microsoft.com/office/drawing/2014/main" id="{2366F124-B63E-4121-ABE8-CAE346F36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0">
                <a:extLst>
                  <a:ext uri="{FF2B5EF4-FFF2-40B4-BE49-F238E27FC236}">
                    <a16:creationId xmlns:a16="http://schemas.microsoft.com/office/drawing/2014/main" id="{975D44DE-7502-4B0E-B519-46DBC65967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31">
                <a:extLst>
                  <a:ext uri="{FF2B5EF4-FFF2-40B4-BE49-F238E27FC236}">
                    <a16:creationId xmlns:a16="http://schemas.microsoft.com/office/drawing/2014/main" id="{A3478D8C-EF93-40E8-86A6-7CFE4BB50B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B292D1F-7CF5-4D3D-95DB-77A00EF68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20" name="Freeform 32">
                <a:extLst>
                  <a:ext uri="{FF2B5EF4-FFF2-40B4-BE49-F238E27FC236}">
                    <a16:creationId xmlns:a16="http://schemas.microsoft.com/office/drawing/2014/main" id="{9FB88120-F47F-4DA4-A647-655884EE47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3">
                <a:extLst>
                  <a:ext uri="{FF2B5EF4-FFF2-40B4-BE49-F238E27FC236}">
                    <a16:creationId xmlns:a16="http://schemas.microsoft.com/office/drawing/2014/main" id="{5972D677-EB37-43AB-8CCC-1076841BF8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4">
                <a:extLst>
                  <a:ext uri="{FF2B5EF4-FFF2-40B4-BE49-F238E27FC236}">
                    <a16:creationId xmlns:a16="http://schemas.microsoft.com/office/drawing/2014/main" id="{62A766E0-4869-4F29-98D4-BBC376C2D8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5">
                <a:extLst>
                  <a:ext uri="{FF2B5EF4-FFF2-40B4-BE49-F238E27FC236}">
                    <a16:creationId xmlns:a16="http://schemas.microsoft.com/office/drawing/2014/main" id="{5EE20B16-4564-472A-B033-E30CDD1DD4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6">
                <a:extLst>
                  <a:ext uri="{FF2B5EF4-FFF2-40B4-BE49-F238E27FC236}">
                    <a16:creationId xmlns:a16="http://schemas.microsoft.com/office/drawing/2014/main" id="{DABEBF89-0B7D-43FF-BF13-0973BCC3A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7">
                <a:extLst>
                  <a:ext uri="{FF2B5EF4-FFF2-40B4-BE49-F238E27FC236}">
                    <a16:creationId xmlns:a16="http://schemas.microsoft.com/office/drawing/2014/main" id="{4A471600-8826-47EC-A5CD-CA01FD834B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8">
                <a:extLst>
                  <a:ext uri="{FF2B5EF4-FFF2-40B4-BE49-F238E27FC236}">
                    <a16:creationId xmlns:a16="http://schemas.microsoft.com/office/drawing/2014/main" id="{6F9C0336-203B-46C7-99A4-3D0A57801A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39">
                <a:extLst>
                  <a:ext uri="{FF2B5EF4-FFF2-40B4-BE49-F238E27FC236}">
                    <a16:creationId xmlns:a16="http://schemas.microsoft.com/office/drawing/2014/main" id="{19680C1C-4144-49AF-AFF1-94748CD3F3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40">
                <a:extLst>
                  <a:ext uri="{FF2B5EF4-FFF2-40B4-BE49-F238E27FC236}">
                    <a16:creationId xmlns:a16="http://schemas.microsoft.com/office/drawing/2014/main" id="{491F1B84-41DA-4997-83C1-6070F6C4C7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5E4BF4FD-49EC-43C4-8D16-80BE8FB80A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7B8898-272E-4C75-80A6-D68D5331D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Login and Enrollment</a:t>
            </a:r>
          </a:p>
        </p:txBody>
      </p:sp>
      <p:sp>
        <p:nvSpPr>
          <p:cNvPr id="124" name="Round Diagonal Corner Rectangle 9">
            <a:extLst>
              <a:ext uri="{FF2B5EF4-FFF2-40B4-BE49-F238E27FC236}">
                <a16:creationId xmlns:a16="http://schemas.microsoft.com/office/drawing/2014/main" id="{C16B00BF-AF6E-430A-80B1-9D3C78941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B0EB015E-F616-4FDD-A50D-08B0D16F9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988" y="1228113"/>
            <a:ext cx="4635583" cy="2039656"/>
          </a:xfrm>
          <a:prstGeom prst="rect">
            <a:avLst/>
          </a:prstGeom>
        </p:spPr>
      </p:pic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CE95535-1E33-4B5C-B3EF-458D660812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118988" y="3704389"/>
            <a:ext cx="4635583" cy="1819467"/>
          </a:xfrm>
          <a:prstGeom prst="rect">
            <a:avLst/>
          </a:prstGeom>
        </p:spPr>
      </p:pic>
      <p:sp>
        <p:nvSpPr>
          <p:cNvPr id="125" name="Content Placeholder 11">
            <a:extLst>
              <a:ext uri="{FF2B5EF4-FFF2-40B4-BE49-F238E27FC236}">
                <a16:creationId xmlns:a16="http://schemas.microsoft.com/office/drawing/2014/main" id="{4587395D-D8B6-4D49-902E-B1A30B70F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69957" y="2249487"/>
            <a:ext cx="4747087" cy="3541714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r>
              <a:rPr lang="en-US" dirty="0"/>
              <a:t>The form fields have sample text to show examples of the format and information that should be in each field.</a:t>
            </a:r>
          </a:p>
          <a:p>
            <a:r>
              <a:rPr lang="en-US" dirty="0"/>
              <a:t>Once the form is completed an error or success message will show on the screen.</a:t>
            </a:r>
          </a:p>
          <a:p>
            <a:r>
              <a:rPr lang="en-US" dirty="0"/>
              <a:t>The error messages will contain information about the user has done wrong, like not all fields having data or duplicate emails.</a:t>
            </a:r>
          </a:p>
        </p:txBody>
      </p:sp>
    </p:spTree>
    <p:extLst>
      <p:ext uri="{BB962C8B-B14F-4D97-AF65-F5344CB8AC3E}">
        <p14:creationId xmlns:p14="http://schemas.microsoft.com/office/powerpoint/2010/main" val="3158506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519FA62B-A2C9-49F5-8C45-9D5CDCD72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24E966C-35F3-4DB1-8C23-4BC252E4E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24ADCBC-2A94-4F6E-BC8D-278612B7A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38F45A3E-0BAF-4E7A-AD24-51B345041D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5340FE26-BABB-409C-A32A-B3D10BD235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A9468B59-1984-42C3-88A4-942CF6EF75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F6B5E914-0078-49CC-AD42-C97DC361CD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D18B3F5A-0978-48AE-9360-8ABC8CEABB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27E73F9B-CBFF-473A-9B41-8964B831E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558218B5-0904-4C19-8935-1A64432BC2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DBCBCB59-A700-4032-AB43-CB06687996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861A9C11-1685-4F09-B995-D5ECAD15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57CCC420-3BF0-4A3E-A4FB-41537B0642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1DEFC6D1-15DA-4DDC-8FD1-B7630B8D6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0C6F2EE9-81FE-4B46-9513-6EC7D93012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26DF77E9-F68C-4FE0-864E-A4A4DE3616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9D3495ED-B588-4755-B8BB-18D33E4AC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E76105FE-305A-42A7-B2DD-388B99FAB8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F1883F6E-6FAE-49E2-AE28-02B88BEBF6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8C8A198F-A0AA-455F-ACD5-8587457BDD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E57E155C-0F05-498E-B0E3-33AE15B7E8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3D7FB1D7-F9DB-443D-A2D4-40C46F6975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9EF7FB08-B52A-4C0D-BF32-AC6D91AE9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2A27D708-7911-4EAB-8A9D-E608726B57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40A3E3AC-335B-4EAB-A5D4-E72C8434AB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FC4E923E-7CEC-4950-8C12-F40EAE7A36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23A92FB5-3211-4195-8FFA-A8F49F6777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BB88442A-84E1-4264-BD24-B14020F21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B47AD665-0844-40BF-AE62-BA493929C5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01D8E540-292C-4867-BD21-43910262E9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00C8F50-D632-4BE8-B5BF-8AEAE2D13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7870CC07-8D37-4F4D-A73B-9762FFAB1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06B84BAB-C27B-4804-9496-FDDA7FF6F2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45E90447-AF32-4C90-8940-D5EBE9F64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DFD35AB5-2871-471E-87D3-C3C024C31E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60EED77B-C4CD-44DE-B7AA-472CBEE6E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68122908-2E24-4971-A70E-29CFE953E5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43930918-848F-4F70-8C42-426DCCB4D4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7C2C1A0B-06A1-4F89-9A58-66CAB57F1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F26FAEF0-6EA1-41B4-AC1D-0BC56E43EF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563F085C-A9C1-47AB-9656-468B79DE5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88C0EB-3EB0-4866-856F-BF6C08D8A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 err="1"/>
              <a:t>Mysql</a:t>
            </a:r>
            <a:r>
              <a:rPr lang="en-US" sz="3600" dirty="0"/>
              <a:t> database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A5ADB-2BAB-4513-8441-1741D14A9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2" y="2249487"/>
            <a:ext cx="4844521" cy="35417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The database contains for tables that are used to facilitate all the functionality.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The course and student tables are where the information about the courses and students are stored.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The registration and waitlist tables are the bridging tables used to support the many to many relationship between students and courses.</a:t>
            </a:r>
          </a:p>
        </p:txBody>
      </p:sp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155B487-04AB-45AC-8747-8DBAEFF6F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10652" r="14507" b="-3"/>
          <a:stretch/>
        </p:blipFill>
        <p:spPr>
          <a:xfrm>
            <a:off x="6392335" y="1858963"/>
            <a:ext cx="4655075" cy="4471987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5554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EEA54FB-63DC-465F-A96B-96D02CBC2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Registration, Profile, and add a course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6D3CB-9152-4222-9135-E784C5866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Course Registration</a:t>
            </a:r>
          </a:p>
        </p:txBody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4558148-359E-4DC7-94CB-01894F1A9D75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 rotWithShape="1">
          <a:blip r:embed="rId2"/>
          <a:srcRect t="11186" b="11186"/>
          <a:stretch/>
        </p:blipFill>
        <p:spPr/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2A5E1B8-6324-4659-939F-F5C6CE562FDF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en-US" dirty="0"/>
              <a:t>Used by students to enroll, waitlist, and remove enrolments and waitlist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A7990-5833-4601-BF90-04612CFAA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Profile</a:t>
            </a:r>
          </a:p>
        </p:txBody>
      </p:sp>
      <p:pic>
        <p:nvPicPr>
          <p:cNvPr id="10" name="Content Placeholder 9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76329466-8DB4-4AE8-8678-A273C33E4F5E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 rotWithShape="1">
          <a:blip r:embed="rId3"/>
          <a:srcRect t="6662" b="6662"/>
          <a:stretch/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99DEB5D-5D91-472E-B1CA-C264D34DFC48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Students can view and edit information about their account and view course they are enrolled or waitlisted for.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72AB012-9121-4216-9FC4-CAA497CA58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dirty="0"/>
              <a:t>Add a course</a:t>
            </a:r>
          </a:p>
        </p:txBody>
      </p:sp>
      <p:pic>
        <p:nvPicPr>
          <p:cNvPr id="18" name="Picture Placeholder 1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1FB42CE-1413-4FF3-A1D0-F68111418F73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4"/>
          <a:srcRect l="6210" r="6210"/>
          <a:stretch>
            <a:fillRect/>
          </a:stretch>
        </p:blipFill>
        <p:spPr/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A53ABD8-31DD-40D1-AC59-2D03822C350C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>
            <a:noAutofit/>
          </a:bodyPr>
          <a:lstStyle/>
          <a:p>
            <a:r>
              <a:rPr lang="en-US" dirty="0"/>
              <a:t>This is for the administrator account to be able to add courses to the system.  This page is only accessible by the administrator account.</a:t>
            </a:r>
          </a:p>
        </p:txBody>
      </p:sp>
    </p:spTree>
    <p:extLst>
      <p:ext uri="{BB962C8B-B14F-4D97-AF65-F5344CB8AC3E}">
        <p14:creationId xmlns:p14="http://schemas.microsoft.com/office/powerpoint/2010/main" val="573085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87</TotalTime>
  <Words>720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CST 499 Final Presentation</vt:lpstr>
      <vt:lpstr>SRS Document</vt:lpstr>
      <vt:lpstr>Core Requirements</vt:lpstr>
      <vt:lpstr>UML Design</vt:lpstr>
      <vt:lpstr>Additional UML Diagrams</vt:lpstr>
      <vt:lpstr>Landing page</vt:lpstr>
      <vt:lpstr>Login and Enrollment</vt:lpstr>
      <vt:lpstr>Mysql database</vt:lpstr>
      <vt:lpstr>Course Registration, Profile, and add a course</vt:lpstr>
      <vt:lpstr>Lets look at some code.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 499 Final Presentation</dc:title>
  <dc:creator>Jennifer May</dc:creator>
  <cp:lastModifiedBy>Jennifer May</cp:lastModifiedBy>
  <cp:revision>14</cp:revision>
  <dcterms:created xsi:type="dcterms:W3CDTF">2021-04-17T15:56:06Z</dcterms:created>
  <dcterms:modified xsi:type="dcterms:W3CDTF">2021-04-17T17:23:15Z</dcterms:modified>
</cp:coreProperties>
</file>