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6" r:id="rId3"/>
    <p:sldId id="257" r:id="rId4"/>
    <p:sldId id="260" r:id="rId5"/>
    <p:sldId id="258" r:id="rId6"/>
    <p:sldId id="261" r:id="rId7"/>
    <p:sldId id="263" r:id="rId8"/>
    <p:sldId id="262"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7" d="100"/>
          <a:sy n="77" d="100"/>
        </p:scale>
        <p:origin x="102" y="8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83A717-B89D-C3F7-C561-DAB2C8F4F3A3}"/>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7983FE38-28F4-258A-E5E4-5620FF0184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AF8BDF53-A44E-F28F-5A58-409EFD86DAF4}"/>
              </a:ext>
            </a:extLst>
          </p:cNvPr>
          <p:cNvSpPr>
            <a:spLocks noGrp="1"/>
          </p:cNvSpPr>
          <p:nvPr>
            <p:ph type="dt" sz="half" idx="10"/>
          </p:nvPr>
        </p:nvSpPr>
        <p:spPr/>
        <p:txBody>
          <a:bodyPr/>
          <a:lstStyle/>
          <a:p>
            <a:fld id="{79F2BB00-1BC2-456A-A218-76ABC3FA2EE1}" type="datetimeFigureOut">
              <a:rPr lang="pt-BR" smtClean="0"/>
              <a:t>30/08/2022</a:t>
            </a:fld>
            <a:endParaRPr lang="pt-BR"/>
          </a:p>
        </p:txBody>
      </p:sp>
      <p:sp>
        <p:nvSpPr>
          <p:cNvPr id="5" name="Espaço Reservado para Rodapé 4">
            <a:extLst>
              <a:ext uri="{FF2B5EF4-FFF2-40B4-BE49-F238E27FC236}">
                <a16:creationId xmlns:a16="http://schemas.microsoft.com/office/drawing/2014/main" id="{7EF99702-A107-6716-25D8-0F70CB946528}"/>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E3A0693-5C65-C145-0541-CC06EB3D1C0B}"/>
              </a:ext>
            </a:extLst>
          </p:cNvPr>
          <p:cNvSpPr>
            <a:spLocks noGrp="1"/>
          </p:cNvSpPr>
          <p:nvPr>
            <p:ph type="sldNum" sz="quarter" idx="12"/>
          </p:nvPr>
        </p:nvSpPr>
        <p:spPr/>
        <p:txBody>
          <a:bodyPr/>
          <a:lstStyle/>
          <a:p>
            <a:fld id="{5C38D246-2294-4FB5-8005-290BDD316190}" type="slidenum">
              <a:rPr lang="pt-BR" smtClean="0"/>
              <a:t>‹nº›</a:t>
            </a:fld>
            <a:endParaRPr lang="pt-BR"/>
          </a:p>
        </p:txBody>
      </p:sp>
    </p:spTree>
    <p:extLst>
      <p:ext uri="{BB962C8B-B14F-4D97-AF65-F5344CB8AC3E}">
        <p14:creationId xmlns:p14="http://schemas.microsoft.com/office/powerpoint/2010/main" val="550892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723C2A-296A-09B8-2CC4-45CFA2AF7164}"/>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6173C5B0-9EB0-B167-224A-4F3941E7B0B6}"/>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A0D74CA2-A41A-8DB3-F740-21CD9DAE17D2}"/>
              </a:ext>
            </a:extLst>
          </p:cNvPr>
          <p:cNvSpPr>
            <a:spLocks noGrp="1"/>
          </p:cNvSpPr>
          <p:nvPr>
            <p:ph type="dt" sz="half" idx="10"/>
          </p:nvPr>
        </p:nvSpPr>
        <p:spPr/>
        <p:txBody>
          <a:bodyPr/>
          <a:lstStyle/>
          <a:p>
            <a:fld id="{79F2BB00-1BC2-456A-A218-76ABC3FA2EE1}" type="datetimeFigureOut">
              <a:rPr lang="pt-BR" smtClean="0"/>
              <a:t>30/08/2022</a:t>
            </a:fld>
            <a:endParaRPr lang="pt-BR"/>
          </a:p>
        </p:txBody>
      </p:sp>
      <p:sp>
        <p:nvSpPr>
          <p:cNvPr id="5" name="Espaço Reservado para Rodapé 4">
            <a:extLst>
              <a:ext uri="{FF2B5EF4-FFF2-40B4-BE49-F238E27FC236}">
                <a16:creationId xmlns:a16="http://schemas.microsoft.com/office/drawing/2014/main" id="{0C3C657A-33E6-D623-A118-D23130D77FD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741D2CD-0426-283D-0508-C0A72D8F480F}"/>
              </a:ext>
            </a:extLst>
          </p:cNvPr>
          <p:cNvSpPr>
            <a:spLocks noGrp="1"/>
          </p:cNvSpPr>
          <p:nvPr>
            <p:ph type="sldNum" sz="quarter" idx="12"/>
          </p:nvPr>
        </p:nvSpPr>
        <p:spPr/>
        <p:txBody>
          <a:bodyPr/>
          <a:lstStyle/>
          <a:p>
            <a:fld id="{5C38D246-2294-4FB5-8005-290BDD316190}" type="slidenum">
              <a:rPr lang="pt-BR" smtClean="0"/>
              <a:t>‹nº›</a:t>
            </a:fld>
            <a:endParaRPr lang="pt-BR"/>
          </a:p>
        </p:txBody>
      </p:sp>
    </p:spTree>
    <p:extLst>
      <p:ext uri="{BB962C8B-B14F-4D97-AF65-F5344CB8AC3E}">
        <p14:creationId xmlns:p14="http://schemas.microsoft.com/office/powerpoint/2010/main" val="944233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E27C0D9-3AF8-13C9-9930-15562D82899A}"/>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9C35CD8C-A034-B3D0-EB71-C6D969A1CC60}"/>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3D1CF7A-143C-A47A-D94B-05B17538DCBA}"/>
              </a:ext>
            </a:extLst>
          </p:cNvPr>
          <p:cNvSpPr>
            <a:spLocks noGrp="1"/>
          </p:cNvSpPr>
          <p:nvPr>
            <p:ph type="dt" sz="half" idx="10"/>
          </p:nvPr>
        </p:nvSpPr>
        <p:spPr/>
        <p:txBody>
          <a:bodyPr/>
          <a:lstStyle/>
          <a:p>
            <a:fld id="{79F2BB00-1BC2-456A-A218-76ABC3FA2EE1}" type="datetimeFigureOut">
              <a:rPr lang="pt-BR" smtClean="0"/>
              <a:t>30/08/2022</a:t>
            </a:fld>
            <a:endParaRPr lang="pt-BR"/>
          </a:p>
        </p:txBody>
      </p:sp>
      <p:sp>
        <p:nvSpPr>
          <p:cNvPr id="5" name="Espaço Reservado para Rodapé 4">
            <a:extLst>
              <a:ext uri="{FF2B5EF4-FFF2-40B4-BE49-F238E27FC236}">
                <a16:creationId xmlns:a16="http://schemas.microsoft.com/office/drawing/2014/main" id="{5F1F1503-F481-5FB6-F2A8-58FBFFC20C7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C63F864-47A1-7B35-D34B-BB2BB451C68B}"/>
              </a:ext>
            </a:extLst>
          </p:cNvPr>
          <p:cNvSpPr>
            <a:spLocks noGrp="1"/>
          </p:cNvSpPr>
          <p:nvPr>
            <p:ph type="sldNum" sz="quarter" idx="12"/>
          </p:nvPr>
        </p:nvSpPr>
        <p:spPr/>
        <p:txBody>
          <a:bodyPr/>
          <a:lstStyle/>
          <a:p>
            <a:fld id="{5C38D246-2294-4FB5-8005-290BDD316190}" type="slidenum">
              <a:rPr lang="pt-BR" smtClean="0"/>
              <a:t>‹nº›</a:t>
            </a:fld>
            <a:endParaRPr lang="pt-BR"/>
          </a:p>
        </p:txBody>
      </p:sp>
    </p:spTree>
    <p:extLst>
      <p:ext uri="{BB962C8B-B14F-4D97-AF65-F5344CB8AC3E}">
        <p14:creationId xmlns:p14="http://schemas.microsoft.com/office/powerpoint/2010/main" val="1569989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FB8961-7BBC-2B67-3CD2-ED401AED64AA}"/>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722F2B85-8D40-3D78-F66F-5E403532C4BF}"/>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146031C-4920-D6FE-57A1-4AA5E4E3D6D6}"/>
              </a:ext>
            </a:extLst>
          </p:cNvPr>
          <p:cNvSpPr>
            <a:spLocks noGrp="1"/>
          </p:cNvSpPr>
          <p:nvPr>
            <p:ph type="dt" sz="half" idx="10"/>
          </p:nvPr>
        </p:nvSpPr>
        <p:spPr/>
        <p:txBody>
          <a:bodyPr/>
          <a:lstStyle/>
          <a:p>
            <a:fld id="{79F2BB00-1BC2-456A-A218-76ABC3FA2EE1}" type="datetimeFigureOut">
              <a:rPr lang="pt-BR" smtClean="0"/>
              <a:t>30/08/2022</a:t>
            </a:fld>
            <a:endParaRPr lang="pt-BR"/>
          </a:p>
        </p:txBody>
      </p:sp>
      <p:sp>
        <p:nvSpPr>
          <p:cNvPr id="5" name="Espaço Reservado para Rodapé 4">
            <a:extLst>
              <a:ext uri="{FF2B5EF4-FFF2-40B4-BE49-F238E27FC236}">
                <a16:creationId xmlns:a16="http://schemas.microsoft.com/office/drawing/2014/main" id="{6440D331-B0B2-9DFC-659A-2814F8F08A0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44448D6-7EC3-577C-71F0-677EC9470611}"/>
              </a:ext>
            </a:extLst>
          </p:cNvPr>
          <p:cNvSpPr>
            <a:spLocks noGrp="1"/>
          </p:cNvSpPr>
          <p:nvPr>
            <p:ph type="sldNum" sz="quarter" idx="12"/>
          </p:nvPr>
        </p:nvSpPr>
        <p:spPr/>
        <p:txBody>
          <a:bodyPr/>
          <a:lstStyle/>
          <a:p>
            <a:fld id="{5C38D246-2294-4FB5-8005-290BDD316190}" type="slidenum">
              <a:rPr lang="pt-BR" smtClean="0"/>
              <a:t>‹nº›</a:t>
            </a:fld>
            <a:endParaRPr lang="pt-BR"/>
          </a:p>
        </p:txBody>
      </p:sp>
    </p:spTree>
    <p:extLst>
      <p:ext uri="{BB962C8B-B14F-4D97-AF65-F5344CB8AC3E}">
        <p14:creationId xmlns:p14="http://schemas.microsoft.com/office/powerpoint/2010/main" val="3446438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F98555-2D82-2210-5C3D-D7A06CCF5BD3}"/>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10130AE2-2BD9-E565-B901-52342E7DDC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E4A38E7A-7914-6838-F35C-E4103FFDDEF3}"/>
              </a:ext>
            </a:extLst>
          </p:cNvPr>
          <p:cNvSpPr>
            <a:spLocks noGrp="1"/>
          </p:cNvSpPr>
          <p:nvPr>
            <p:ph type="dt" sz="half" idx="10"/>
          </p:nvPr>
        </p:nvSpPr>
        <p:spPr/>
        <p:txBody>
          <a:bodyPr/>
          <a:lstStyle/>
          <a:p>
            <a:fld id="{79F2BB00-1BC2-456A-A218-76ABC3FA2EE1}" type="datetimeFigureOut">
              <a:rPr lang="pt-BR" smtClean="0"/>
              <a:t>30/08/2022</a:t>
            </a:fld>
            <a:endParaRPr lang="pt-BR"/>
          </a:p>
        </p:txBody>
      </p:sp>
      <p:sp>
        <p:nvSpPr>
          <p:cNvPr id="5" name="Espaço Reservado para Rodapé 4">
            <a:extLst>
              <a:ext uri="{FF2B5EF4-FFF2-40B4-BE49-F238E27FC236}">
                <a16:creationId xmlns:a16="http://schemas.microsoft.com/office/drawing/2014/main" id="{22165C3C-3B65-470F-A7FB-08AABB45EF11}"/>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5240380-0E3E-99AE-B3B3-82DDACCA8AA7}"/>
              </a:ext>
            </a:extLst>
          </p:cNvPr>
          <p:cNvSpPr>
            <a:spLocks noGrp="1"/>
          </p:cNvSpPr>
          <p:nvPr>
            <p:ph type="sldNum" sz="quarter" idx="12"/>
          </p:nvPr>
        </p:nvSpPr>
        <p:spPr/>
        <p:txBody>
          <a:bodyPr/>
          <a:lstStyle/>
          <a:p>
            <a:fld id="{5C38D246-2294-4FB5-8005-290BDD316190}" type="slidenum">
              <a:rPr lang="pt-BR" smtClean="0"/>
              <a:t>‹nº›</a:t>
            </a:fld>
            <a:endParaRPr lang="pt-BR"/>
          </a:p>
        </p:txBody>
      </p:sp>
    </p:spTree>
    <p:extLst>
      <p:ext uri="{BB962C8B-B14F-4D97-AF65-F5344CB8AC3E}">
        <p14:creationId xmlns:p14="http://schemas.microsoft.com/office/powerpoint/2010/main" val="3100911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181E92-D5EB-DF1B-95FD-1DAD071D40A2}"/>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626119E6-875D-9EE6-A49D-910644B4B0CE}"/>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5F1A0E7B-08B3-2F5B-02D6-6CF5BE74EB80}"/>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A5D57EC3-85EC-7D5A-0621-C8EB2B6D7882}"/>
              </a:ext>
            </a:extLst>
          </p:cNvPr>
          <p:cNvSpPr>
            <a:spLocks noGrp="1"/>
          </p:cNvSpPr>
          <p:nvPr>
            <p:ph type="dt" sz="half" idx="10"/>
          </p:nvPr>
        </p:nvSpPr>
        <p:spPr/>
        <p:txBody>
          <a:bodyPr/>
          <a:lstStyle/>
          <a:p>
            <a:fld id="{79F2BB00-1BC2-456A-A218-76ABC3FA2EE1}" type="datetimeFigureOut">
              <a:rPr lang="pt-BR" smtClean="0"/>
              <a:t>30/08/2022</a:t>
            </a:fld>
            <a:endParaRPr lang="pt-BR"/>
          </a:p>
        </p:txBody>
      </p:sp>
      <p:sp>
        <p:nvSpPr>
          <p:cNvPr id="6" name="Espaço Reservado para Rodapé 5">
            <a:extLst>
              <a:ext uri="{FF2B5EF4-FFF2-40B4-BE49-F238E27FC236}">
                <a16:creationId xmlns:a16="http://schemas.microsoft.com/office/drawing/2014/main" id="{5501529D-10BA-8745-1303-DC7F92259E11}"/>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A44B5699-1AA0-DFAC-4108-F318CE5DA159}"/>
              </a:ext>
            </a:extLst>
          </p:cNvPr>
          <p:cNvSpPr>
            <a:spLocks noGrp="1"/>
          </p:cNvSpPr>
          <p:nvPr>
            <p:ph type="sldNum" sz="quarter" idx="12"/>
          </p:nvPr>
        </p:nvSpPr>
        <p:spPr/>
        <p:txBody>
          <a:bodyPr/>
          <a:lstStyle/>
          <a:p>
            <a:fld id="{5C38D246-2294-4FB5-8005-290BDD316190}" type="slidenum">
              <a:rPr lang="pt-BR" smtClean="0"/>
              <a:t>‹nº›</a:t>
            </a:fld>
            <a:endParaRPr lang="pt-BR"/>
          </a:p>
        </p:txBody>
      </p:sp>
    </p:spTree>
    <p:extLst>
      <p:ext uri="{BB962C8B-B14F-4D97-AF65-F5344CB8AC3E}">
        <p14:creationId xmlns:p14="http://schemas.microsoft.com/office/powerpoint/2010/main" val="3915304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EF0CCD-7ECA-6D0A-BC23-BB0F5E7D7B6D}"/>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495B039D-B2D1-9C7D-8FBD-15734EFB32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2DF94975-2B8B-38B6-514D-5521C86D29A7}"/>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00C24BF3-10D3-BE1A-FEBA-A0320907F7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21E30999-B0BB-8F19-85CD-E86D802933D7}"/>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432E72A1-F711-40C6-5400-659CEE616045}"/>
              </a:ext>
            </a:extLst>
          </p:cNvPr>
          <p:cNvSpPr>
            <a:spLocks noGrp="1"/>
          </p:cNvSpPr>
          <p:nvPr>
            <p:ph type="dt" sz="half" idx="10"/>
          </p:nvPr>
        </p:nvSpPr>
        <p:spPr/>
        <p:txBody>
          <a:bodyPr/>
          <a:lstStyle/>
          <a:p>
            <a:fld id="{79F2BB00-1BC2-456A-A218-76ABC3FA2EE1}" type="datetimeFigureOut">
              <a:rPr lang="pt-BR" smtClean="0"/>
              <a:t>30/08/2022</a:t>
            </a:fld>
            <a:endParaRPr lang="pt-BR"/>
          </a:p>
        </p:txBody>
      </p:sp>
      <p:sp>
        <p:nvSpPr>
          <p:cNvPr id="8" name="Espaço Reservado para Rodapé 7">
            <a:extLst>
              <a:ext uri="{FF2B5EF4-FFF2-40B4-BE49-F238E27FC236}">
                <a16:creationId xmlns:a16="http://schemas.microsoft.com/office/drawing/2014/main" id="{E15F2C71-6508-2C1E-FE0D-DE823D19474F}"/>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56AF4725-AF33-3703-F22E-4C584D0D8D38}"/>
              </a:ext>
            </a:extLst>
          </p:cNvPr>
          <p:cNvSpPr>
            <a:spLocks noGrp="1"/>
          </p:cNvSpPr>
          <p:nvPr>
            <p:ph type="sldNum" sz="quarter" idx="12"/>
          </p:nvPr>
        </p:nvSpPr>
        <p:spPr/>
        <p:txBody>
          <a:bodyPr/>
          <a:lstStyle/>
          <a:p>
            <a:fld id="{5C38D246-2294-4FB5-8005-290BDD316190}" type="slidenum">
              <a:rPr lang="pt-BR" smtClean="0"/>
              <a:t>‹nº›</a:t>
            </a:fld>
            <a:endParaRPr lang="pt-BR"/>
          </a:p>
        </p:txBody>
      </p:sp>
    </p:spTree>
    <p:extLst>
      <p:ext uri="{BB962C8B-B14F-4D97-AF65-F5344CB8AC3E}">
        <p14:creationId xmlns:p14="http://schemas.microsoft.com/office/powerpoint/2010/main" val="2624707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10018B-0740-96BA-984F-E30FFD4ADE09}"/>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3B1BE86F-887B-C9DB-D0B9-E30E04A74181}"/>
              </a:ext>
            </a:extLst>
          </p:cNvPr>
          <p:cNvSpPr>
            <a:spLocks noGrp="1"/>
          </p:cNvSpPr>
          <p:nvPr>
            <p:ph type="dt" sz="half" idx="10"/>
          </p:nvPr>
        </p:nvSpPr>
        <p:spPr/>
        <p:txBody>
          <a:bodyPr/>
          <a:lstStyle/>
          <a:p>
            <a:fld id="{79F2BB00-1BC2-456A-A218-76ABC3FA2EE1}" type="datetimeFigureOut">
              <a:rPr lang="pt-BR" smtClean="0"/>
              <a:t>30/08/2022</a:t>
            </a:fld>
            <a:endParaRPr lang="pt-BR"/>
          </a:p>
        </p:txBody>
      </p:sp>
      <p:sp>
        <p:nvSpPr>
          <p:cNvPr id="4" name="Espaço Reservado para Rodapé 3">
            <a:extLst>
              <a:ext uri="{FF2B5EF4-FFF2-40B4-BE49-F238E27FC236}">
                <a16:creationId xmlns:a16="http://schemas.microsoft.com/office/drawing/2014/main" id="{AD181AB6-F05D-5B57-4520-9347FF871092}"/>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22CE6E4B-1F03-C8E2-62CE-2670367AF7CA}"/>
              </a:ext>
            </a:extLst>
          </p:cNvPr>
          <p:cNvSpPr>
            <a:spLocks noGrp="1"/>
          </p:cNvSpPr>
          <p:nvPr>
            <p:ph type="sldNum" sz="quarter" idx="12"/>
          </p:nvPr>
        </p:nvSpPr>
        <p:spPr/>
        <p:txBody>
          <a:bodyPr/>
          <a:lstStyle/>
          <a:p>
            <a:fld id="{5C38D246-2294-4FB5-8005-290BDD316190}" type="slidenum">
              <a:rPr lang="pt-BR" smtClean="0"/>
              <a:t>‹nº›</a:t>
            </a:fld>
            <a:endParaRPr lang="pt-BR"/>
          </a:p>
        </p:txBody>
      </p:sp>
    </p:spTree>
    <p:extLst>
      <p:ext uri="{BB962C8B-B14F-4D97-AF65-F5344CB8AC3E}">
        <p14:creationId xmlns:p14="http://schemas.microsoft.com/office/powerpoint/2010/main" val="2320184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5AA012EC-AF14-1F2A-92CB-12B467C51E28}"/>
              </a:ext>
            </a:extLst>
          </p:cNvPr>
          <p:cNvSpPr>
            <a:spLocks noGrp="1"/>
          </p:cNvSpPr>
          <p:nvPr>
            <p:ph type="dt" sz="half" idx="10"/>
          </p:nvPr>
        </p:nvSpPr>
        <p:spPr/>
        <p:txBody>
          <a:bodyPr/>
          <a:lstStyle/>
          <a:p>
            <a:fld id="{79F2BB00-1BC2-456A-A218-76ABC3FA2EE1}" type="datetimeFigureOut">
              <a:rPr lang="pt-BR" smtClean="0"/>
              <a:t>30/08/2022</a:t>
            </a:fld>
            <a:endParaRPr lang="pt-BR"/>
          </a:p>
        </p:txBody>
      </p:sp>
      <p:sp>
        <p:nvSpPr>
          <p:cNvPr id="3" name="Espaço Reservado para Rodapé 2">
            <a:extLst>
              <a:ext uri="{FF2B5EF4-FFF2-40B4-BE49-F238E27FC236}">
                <a16:creationId xmlns:a16="http://schemas.microsoft.com/office/drawing/2014/main" id="{5C47FBDE-D384-CD11-1C8A-EFC4A4DE1560}"/>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E5E9D23A-85A9-610E-FE5C-E56C98BAC55C}"/>
              </a:ext>
            </a:extLst>
          </p:cNvPr>
          <p:cNvSpPr>
            <a:spLocks noGrp="1"/>
          </p:cNvSpPr>
          <p:nvPr>
            <p:ph type="sldNum" sz="quarter" idx="12"/>
          </p:nvPr>
        </p:nvSpPr>
        <p:spPr/>
        <p:txBody>
          <a:bodyPr/>
          <a:lstStyle/>
          <a:p>
            <a:fld id="{5C38D246-2294-4FB5-8005-290BDD316190}" type="slidenum">
              <a:rPr lang="pt-BR" smtClean="0"/>
              <a:t>‹nº›</a:t>
            </a:fld>
            <a:endParaRPr lang="pt-BR"/>
          </a:p>
        </p:txBody>
      </p:sp>
    </p:spTree>
    <p:extLst>
      <p:ext uri="{BB962C8B-B14F-4D97-AF65-F5344CB8AC3E}">
        <p14:creationId xmlns:p14="http://schemas.microsoft.com/office/powerpoint/2010/main" val="351224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FC4D87-D2DA-8C39-05D3-80A17D01D127}"/>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7E2C2751-EA96-410A-F1B6-FED3F85429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29118942-08B6-429A-ECB0-D4568FD6AB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5B9F9B8B-6D27-1CAA-60D5-89AA7A510E00}"/>
              </a:ext>
            </a:extLst>
          </p:cNvPr>
          <p:cNvSpPr>
            <a:spLocks noGrp="1"/>
          </p:cNvSpPr>
          <p:nvPr>
            <p:ph type="dt" sz="half" idx="10"/>
          </p:nvPr>
        </p:nvSpPr>
        <p:spPr/>
        <p:txBody>
          <a:bodyPr/>
          <a:lstStyle/>
          <a:p>
            <a:fld id="{79F2BB00-1BC2-456A-A218-76ABC3FA2EE1}" type="datetimeFigureOut">
              <a:rPr lang="pt-BR" smtClean="0"/>
              <a:t>30/08/2022</a:t>
            </a:fld>
            <a:endParaRPr lang="pt-BR"/>
          </a:p>
        </p:txBody>
      </p:sp>
      <p:sp>
        <p:nvSpPr>
          <p:cNvPr id="6" name="Espaço Reservado para Rodapé 5">
            <a:extLst>
              <a:ext uri="{FF2B5EF4-FFF2-40B4-BE49-F238E27FC236}">
                <a16:creationId xmlns:a16="http://schemas.microsoft.com/office/drawing/2014/main" id="{6948EE16-26FF-C0B2-4A24-FC75AD81D90C}"/>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52829202-3A7F-1EA9-5794-84051D94E677}"/>
              </a:ext>
            </a:extLst>
          </p:cNvPr>
          <p:cNvSpPr>
            <a:spLocks noGrp="1"/>
          </p:cNvSpPr>
          <p:nvPr>
            <p:ph type="sldNum" sz="quarter" idx="12"/>
          </p:nvPr>
        </p:nvSpPr>
        <p:spPr/>
        <p:txBody>
          <a:bodyPr/>
          <a:lstStyle/>
          <a:p>
            <a:fld id="{5C38D246-2294-4FB5-8005-290BDD316190}" type="slidenum">
              <a:rPr lang="pt-BR" smtClean="0"/>
              <a:t>‹nº›</a:t>
            </a:fld>
            <a:endParaRPr lang="pt-BR"/>
          </a:p>
        </p:txBody>
      </p:sp>
    </p:spTree>
    <p:extLst>
      <p:ext uri="{BB962C8B-B14F-4D97-AF65-F5344CB8AC3E}">
        <p14:creationId xmlns:p14="http://schemas.microsoft.com/office/powerpoint/2010/main" val="2696953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34DA08-8B18-FAFF-BCD9-2D142182B34E}"/>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B232749B-2096-7187-4CDE-3CCCC57F4C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188B4D85-B1A3-E6EB-1D96-A4FFBCF63B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D4682C3B-CC44-D58A-52D2-C971AFA1E8EE}"/>
              </a:ext>
            </a:extLst>
          </p:cNvPr>
          <p:cNvSpPr>
            <a:spLocks noGrp="1"/>
          </p:cNvSpPr>
          <p:nvPr>
            <p:ph type="dt" sz="half" idx="10"/>
          </p:nvPr>
        </p:nvSpPr>
        <p:spPr/>
        <p:txBody>
          <a:bodyPr/>
          <a:lstStyle/>
          <a:p>
            <a:fld id="{79F2BB00-1BC2-456A-A218-76ABC3FA2EE1}" type="datetimeFigureOut">
              <a:rPr lang="pt-BR" smtClean="0"/>
              <a:t>30/08/2022</a:t>
            </a:fld>
            <a:endParaRPr lang="pt-BR"/>
          </a:p>
        </p:txBody>
      </p:sp>
      <p:sp>
        <p:nvSpPr>
          <p:cNvPr id="6" name="Espaço Reservado para Rodapé 5">
            <a:extLst>
              <a:ext uri="{FF2B5EF4-FFF2-40B4-BE49-F238E27FC236}">
                <a16:creationId xmlns:a16="http://schemas.microsoft.com/office/drawing/2014/main" id="{1963024F-9731-D2DC-5DBB-B913ABF3F3FE}"/>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B4F521A-0D1B-5A0E-00F2-40521289A41D}"/>
              </a:ext>
            </a:extLst>
          </p:cNvPr>
          <p:cNvSpPr>
            <a:spLocks noGrp="1"/>
          </p:cNvSpPr>
          <p:nvPr>
            <p:ph type="sldNum" sz="quarter" idx="12"/>
          </p:nvPr>
        </p:nvSpPr>
        <p:spPr/>
        <p:txBody>
          <a:bodyPr/>
          <a:lstStyle/>
          <a:p>
            <a:fld id="{5C38D246-2294-4FB5-8005-290BDD316190}" type="slidenum">
              <a:rPr lang="pt-BR" smtClean="0"/>
              <a:t>‹nº›</a:t>
            </a:fld>
            <a:endParaRPr lang="pt-BR"/>
          </a:p>
        </p:txBody>
      </p:sp>
    </p:spTree>
    <p:extLst>
      <p:ext uri="{BB962C8B-B14F-4D97-AF65-F5344CB8AC3E}">
        <p14:creationId xmlns:p14="http://schemas.microsoft.com/office/powerpoint/2010/main" val="1009812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A9A281FD-6B1C-9595-80FF-0EDF3DC84A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EF827718-8A35-7DBA-D2BD-89C3E4D734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6634BF8A-F57F-7915-D76E-F58C1AFE59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F2BB00-1BC2-456A-A218-76ABC3FA2EE1}" type="datetimeFigureOut">
              <a:rPr lang="pt-BR" smtClean="0"/>
              <a:t>30/08/2022</a:t>
            </a:fld>
            <a:endParaRPr lang="pt-BR"/>
          </a:p>
        </p:txBody>
      </p:sp>
      <p:sp>
        <p:nvSpPr>
          <p:cNvPr id="5" name="Espaço Reservado para Rodapé 4">
            <a:extLst>
              <a:ext uri="{FF2B5EF4-FFF2-40B4-BE49-F238E27FC236}">
                <a16:creationId xmlns:a16="http://schemas.microsoft.com/office/drawing/2014/main" id="{25C6B555-5197-A243-E5B4-C38E02EDD1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1769BFC8-0DC6-7DE8-20FF-4672185687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38D246-2294-4FB5-8005-290BDD316190}" type="slidenum">
              <a:rPr lang="pt-BR" smtClean="0"/>
              <a:t>‹nº›</a:t>
            </a:fld>
            <a:endParaRPr lang="pt-BR"/>
          </a:p>
        </p:txBody>
      </p:sp>
    </p:spTree>
    <p:extLst>
      <p:ext uri="{BB962C8B-B14F-4D97-AF65-F5344CB8AC3E}">
        <p14:creationId xmlns:p14="http://schemas.microsoft.com/office/powerpoint/2010/main" val="419963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FB2361-F023-27C1-FB27-003387A26B22}"/>
              </a:ext>
            </a:extLst>
          </p:cNvPr>
          <p:cNvSpPr>
            <a:spLocks noGrp="1"/>
          </p:cNvSpPr>
          <p:nvPr>
            <p:ph type="title"/>
          </p:nvPr>
        </p:nvSpPr>
        <p:spPr>
          <a:xfrm>
            <a:off x="838200" y="2766218"/>
            <a:ext cx="10515600" cy="1325563"/>
          </a:xfrm>
        </p:spPr>
        <p:txBody>
          <a:bodyPr/>
          <a:lstStyle/>
          <a:p>
            <a:pPr algn="ctr"/>
            <a:r>
              <a:rPr lang="pt-BR" b="1" i="0" dirty="0">
                <a:solidFill>
                  <a:srgbClr val="3D464D"/>
                </a:solidFill>
                <a:effectLst/>
                <a:latin typeface="Open Sans" panose="020B0606030504020204" pitchFamily="34" charset="0"/>
              </a:rPr>
              <a:t>Fluxo de teste - Cadastro</a:t>
            </a:r>
            <a:endParaRPr lang="pt-BR" dirty="0"/>
          </a:p>
        </p:txBody>
      </p:sp>
    </p:spTree>
    <p:extLst>
      <p:ext uri="{BB962C8B-B14F-4D97-AF65-F5344CB8AC3E}">
        <p14:creationId xmlns:p14="http://schemas.microsoft.com/office/powerpoint/2010/main" val="3235436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EDC997-3B1F-B846-BF6C-A6308B76AFE6}"/>
              </a:ext>
            </a:extLst>
          </p:cNvPr>
          <p:cNvSpPr>
            <a:spLocks noGrp="1"/>
          </p:cNvSpPr>
          <p:nvPr>
            <p:ph type="title"/>
          </p:nvPr>
        </p:nvSpPr>
        <p:spPr/>
        <p:txBody>
          <a:bodyPr/>
          <a:lstStyle/>
          <a:p>
            <a:pPr algn="ctr"/>
            <a:r>
              <a:rPr lang="pt-BR" b="1" i="0" dirty="0">
                <a:solidFill>
                  <a:srgbClr val="3D464D"/>
                </a:solidFill>
                <a:effectLst/>
                <a:latin typeface="Source Serif Pro" panose="02040603050405020204" pitchFamily="18" charset="0"/>
              </a:rPr>
              <a:t>teste de caixa preta</a:t>
            </a:r>
            <a:endParaRPr lang="pt-BR" dirty="0"/>
          </a:p>
        </p:txBody>
      </p:sp>
      <p:sp>
        <p:nvSpPr>
          <p:cNvPr id="3" name="Espaço Reservado para Conteúdo 2">
            <a:extLst>
              <a:ext uri="{FF2B5EF4-FFF2-40B4-BE49-F238E27FC236}">
                <a16:creationId xmlns:a16="http://schemas.microsoft.com/office/drawing/2014/main" id="{CF550AD6-9DD1-BF9F-B747-2584895D5485}"/>
              </a:ext>
            </a:extLst>
          </p:cNvPr>
          <p:cNvSpPr>
            <a:spLocks noGrp="1"/>
          </p:cNvSpPr>
          <p:nvPr>
            <p:ph idx="1"/>
          </p:nvPr>
        </p:nvSpPr>
        <p:spPr/>
        <p:txBody>
          <a:bodyPr/>
          <a:lstStyle/>
          <a:p>
            <a:pPr algn="just"/>
            <a:r>
              <a:rPr lang="pt-BR" b="0" i="0" dirty="0">
                <a:solidFill>
                  <a:srgbClr val="3D464D"/>
                </a:solidFill>
                <a:effectLst/>
                <a:latin typeface="Source Serif Pro" panose="02040603050405020204" pitchFamily="18" charset="0"/>
              </a:rPr>
              <a:t>é usado para testar a funcionalidade do sistema, independentemente de seu código. Seu objetivo principal é garantir que os requisitos sejam atendidos. Por exemplo: testes funcionais e regressivos;</a:t>
            </a:r>
            <a:endParaRPr lang="pt-BR" dirty="0"/>
          </a:p>
        </p:txBody>
      </p:sp>
    </p:spTree>
    <p:extLst>
      <p:ext uri="{BB962C8B-B14F-4D97-AF65-F5344CB8AC3E}">
        <p14:creationId xmlns:p14="http://schemas.microsoft.com/office/powerpoint/2010/main" val="21764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78C697-942C-B928-FAE2-5C96F98621BE}"/>
              </a:ext>
            </a:extLst>
          </p:cNvPr>
          <p:cNvSpPr>
            <a:spLocks noGrp="1"/>
          </p:cNvSpPr>
          <p:nvPr>
            <p:ph type="title"/>
          </p:nvPr>
        </p:nvSpPr>
        <p:spPr/>
        <p:txBody>
          <a:bodyPr/>
          <a:lstStyle/>
          <a:p>
            <a:pPr algn="ctr"/>
            <a:r>
              <a:rPr lang="pt-BR" b="1" i="0" dirty="0">
                <a:solidFill>
                  <a:srgbClr val="3D464D"/>
                </a:solidFill>
                <a:effectLst/>
                <a:latin typeface="Source Serif Pro" panose="02040603050405020204" pitchFamily="18" charset="0"/>
              </a:rPr>
              <a:t>pirâmide de testes</a:t>
            </a:r>
            <a:endParaRPr lang="pt-BR" b="1" dirty="0"/>
          </a:p>
        </p:txBody>
      </p:sp>
      <p:sp>
        <p:nvSpPr>
          <p:cNvPr id="3" name="Espaço Reservado para Conteúdo 2">
            <a:extLst>
              <a:ext uri="{FF2B5EF4-FFF2-40B4-BE49-F238E27FC236}">
                <a16:creationId xmlns:a16="http://schemas.microsoft.com/office/drawing/2014/main" id="{EF9312F6-3993-8152-7DB6-4234110C4B0F}"/>
              </a:ext>
            </a:extLst>
          </p:cNvPr>
          <p:cNvSpPr>
            <a:spLocks noGrp="1"/>
          </p:cNvSpPr>
          <p:nvPr>
            <p:ph idx="1"/>
          </p:nvPr>
        </p:nvSpPr>
        <p:spPr/>
        <p:txBody>
          <a:bodyPr/>
          <a:lstStyle/>
          <a:p>
            <a:pPr algn="just"/>
            <a:r>
              <a:rPr lang="pt-BR" b="0" i="0" dirty="0">
                <a:solidFill>
                  <a:srgbClr val="3D464D"/>
                </a:solidFill>
                <a:effectLst/>
                <a:latin typeface="Source Serif Pro" panose="02040603050405020204" pitchFamily="18" charset="0"/>
              </a:rPr>
              <a:t>é importante porque define níveis de testes e nos dá um norte quanto à quantidade de testes necessários em cada um dos níveis. No topo, temos os testes de ponta a ponta, no meio, teste de integração e na base, testes de unidade. Precisamos lembrar que a base da pirâmide compreende testes mais fáceis e rápidos para executar, enquanto o topo, mais difíceis e lentos;</a:t>
            </a:r>
            <a:endParaRPr lang="pt-BR" dirty="0"/>
          </a:p>
        </p:txBody>
      </p:sp>
    </p:spTree>
    <p:extLst>
      <p:ext uri="{BB962C8B-B14F-4D97-AF65-F5344CB8AC3E}">
        <p14:creationId xmlns:p14="http://schemas.microsoft.com/office/powerpoint/2010/main" val="2402440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D19CFE-D917-E49B-EE27-F0FAABDF9569}"/>
              </a:ext>
            </a:extLst>
          </p:cNvPr>
          <p:cNvSpPr>
            <a:spLocks noGrp="1"/>
          </p:cNvSpPr>
          <p:nvPr>
            <p:ph type="title"/>
          </p:nvPr>
        </p:nvSpPr>
        <p:spPr/>
        <p:txBody>
          <a:bodyPr/>
          <a:lstStyle/>
          <a:p>
            <a:pPr algn="ctr"/>
            <a:r>
              <a:rPr lang="pt-BR" b="1" i="0" dirty="0">
                <a:solidFill>
                  <a:srgbClr val="3D464D"/>
                </a:solidFill>
                <a:effectLst/>
                <a:latin typeface="Source Serif Pro" panose="02040603050405020204" pitchFamily="18" charset="0"/>
              </a:rPr>
              <a:t>Evidência de testes</a:t>
            </a:r>
            <a:endParaRPr lang="pt-BR" dirty="0"/>
          </a:p>
        </p:txBody>
      </p:sp>
      <p:sp>
        <p:nvSpPr>
          <p:cNvPr id="3" name="Espaço Reservado para Conteúdo 2">
            <a:extLst>
              <a:ext uri="{FF2B5EF4-FFF2-40B4-BE49-F238E27FC236}">
                <a16:creationId xmlns:a16="http://schemas.microsoft.com/office/drawing/2014/main" id="{DE12EADA-0CB8-9948-8517-6FC1FE494C30}"/>
              </a:ext>
            </a:extLst>
          </p:cNvPr>
          <p:cNvSpPr>
            <a:spLocks noGrp="1"/>
          </p:cNvSpPr>
          <p:nvPr>
            <p:ph idx="1"/>
          </p:nvPr>
        </p:nvSpPr>
        <p:spPr/>
        <p:txBody>
          <a:bodyPr/>
          <a:lstStyle/>
          <a:p>
            <a:pPr algn="just">
              <a:buFont typeface="Arial" panose="020B0604020202020204" pitchFamily="34" charset="0"/>
              <a:buChar char="•"/>
            </a:pPr>
            <a:r>
              <a:rPr lang="pt-BR" dirty="0">
                <a:solidFill>
                  <a:srgbClr val="3D464D"/>
                </a:solidFill>
                <a:effectLst/>
                <a:latin typeface="Source Serif Pro" panose="02040603050405020204" pitchFamily="18" charset="0"/>
              </a:rPr>
              <a:t>são imagens e/ou vídeos que comprovam que um determinado teste foi executado e o resultado esperado foi obtido. Podem ser screenshots de uma determinada tela ou o vídeo de um software em funcionamento. São importantes para documentar os testes realizados, servindo de insumos e métricas.</a:t>
            </a:r>
          </a:p>
          <a:p>
            <a:pPr marL="0" indent="0">
              <a:buNone/>
            </a:pPr>
            <a:endParaRPr lang="pt-BR" dirty="0"/>
          </a:p>
        </p:txBody>
      </p:sp>
    </p:spTree>
    <p:extLst>
      <p:ext uri="{BB962C8B-B14F-4D97-AF65-F5344CB8AC3E}">
        <p14:creationId xmlns:p14="http://schemas.microsoft.com/office/powerpoint/2010/main" val="838024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8BE81A-045B-ACB8-285F-FACE3D83BEC7}"/>
              </a:ext>
            </a:extLst>
          </p:cNvPr>
          <p:cNvSpPr>
            <a:spLocks noGrp="1"/>
          </p:cNvSpPr>
          <p:nvPr>
            <p:ph type="title"/>
          </p:nvPr>
        </p:nvSpPr>
        <p:spPr>
          <a:xfrm>
            <a:off x="838200" y="2664979"/>
            <a:ext cx="10515600" cy="1325563"/>
          </a:xfrm>
        </p:spPr>
        <p:txBody>
          <a:bodyPr/>
          <a:lstStyle/>
          <a:p>
            <a:pPr algn="ctr"/>
            <a:r>
              <a:rPr lang="pt-BR" b="1" i="0" dirty="0">
                <a:solidFill>
                  <a:srgbClr val="3D464D"/>
                </a:solidFill>
                <a:effectLst/>
                <a:latin typeface="Open Sans" panose="020B0606030504020204" pitchFamily="34" charset="0"/>
              </a:rPr>
              <a:t>Reporte um bug</a:t>
            </a:r>
            <a:endParaRPr lang="pt-BR" dirty="0"/>
          </a:p>
        </p:txBody>
      </p:sp>
    </p:spTree>
    <p:extLst>
      <p:ext uri="{BB962C8B-B14F-4D97-AF65-F5344CB8AC3E}">
        <p14:creationId xmlns:p14="http://schemas.microsoft.com/office/powerpoint/2010/main" val="4049147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924142-D32E-F8CD-8DDA-2A76FB145CA8}"/>
              </a:ext>
            </a:extLst>
          </p:cNvPr>
          <p:cNvSpPr>
            <a:spLocks noGrp="1"/>
          </p:cNvSpPr>
          <p:nvPr>
            <p:ph type="title"/>
          </p:nvPr>
        </p:nvSpPr>
        <p:spPr>
          <a:xfrm>
            <a:off x="838200" y="2766218"/>
            <a:ext cx="10515600" cy="1325563"/>
          </a:xfrm>
        </p:spPr>
        <p:txBody>
          <a:bodyPr/>
          <a:lstStyle/>
          <a:p>
            <a:pPr algn="ctr"/>
            <a:r>
              <a:rPr lang="pt-BR" b="1" i="0" dirty="0">
                <a:solidFill>
                  <a:srgbClr val="3D464D"/>
                </a:solidFill>
                <a:effectLst/>
                <a:latin typeface="Open Sans" panose="020B0606030504020204" pitchFamily="34" charset="0"/>
              </a:rPr>
              <a:t>Crie sua estratégia de teste</a:t>
            </a:r>
            <a:endParaRPr lang="pt-BR" dirty="0"/>
          </a:p>
        </p:txBody>
      </p:sp>
    </p:spTree>
    <p:extLst>
      <p:ext uri="{BB962C8B-B14F-4D97-AF65-F5344CB8AC3E}">
        <p14:creationId xmlns:p14="http://schemas.microsoft.com/office/powerpoint/2010/main" val="695968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7A66A22F-A1DF-9977-686C-B644520D248B}"/>
              </a:ext>
            </a:extLst>
          </p:cNvPr>
          <p:cNvSpPr>
            <a:spLocks noGrp="1"/>
          </p:cNvSpPr>
          <p:nvPr>
            <p:ph idx="1"/>
          </p:nvPr>
        </p:nvSpPr>
        <p:spPr>
          <a:xfrm>
            <a:off x="838200" y="346364"/>
            <a:ext cx="10515600" cy="5830599"/>
          </a:xfrm>
        </p:spPr>
        <p:txBody>
          <a:bodyPr>
            <a:normAutofit fontScale="92500" lnSpcReduction="10000"/>
          </a:bodyPr>
          <a:lstStyle/>
          <a:p>
            <a:pPr algn="just"/>
            <a:r>
              <a:rPr lang="pt-BR" b="0" i="0" dirty="0">
                <a:solidFill>
                  <a:srgbClr val="3D464D"/>
                </a:solidFill>
                <a:effectLst/>
                <a:latin typeface="Source Serif Pro" panose="02040603050405020204" pitchFamily="18" charset="0"/>
              </a:rPr>
              <a:t>O plano de testes abrange todas as funcionalidades descritas na tabela acima. Esse plano de testes exclui a funcionalidade de upload de fotos. Serão executados testes em todos os níveis conforme a descrição abaixo:</a:t>
            </a:r>
          </a:p>
          <a:p>
            <a:pPr algn="just"/>
            <a:r>
              <a:rPr lang="pt-BR" b="0" i="0" dirty="0">
                <a:solidFill>
                  <a:srgbClr val="3D464D"/>
                </a:solidFill>
                <a:effectLst/>
                <a:latin typeface="Source Serif Pro" panose="02040603050405020204" pitchFamily="18" charset="0"/>
              </a:rPr>
              <a:t>Testes unitários: o código terá uma cobertura de 60% de testes unitários, que são de responsabilidade dos desenvolvedores.</a:t>
            </a:r>
          </a:p>
          <a:p>
            <a:pPr algn="just"/>
            <a:r>
              <a:rPr lang="pt-BR" b="0" i="0" dirty="0">
                <a:solidFill>
                  <a:srgbClr val="3D464D"/>
                </a:solidFill>
                <a:effectLst/>
                <a:latin typeface="Source Serif Pro" panose="02040603050405020204" pitchFamily="18" charset="0"/>
              </a:rPr>
              <a:t>Testes de integração: serão executados testes de integração em todos os endpoints e esses testes serão de responsabilidade do time de qualidade.</a:t>
            </a:r>
          </a:p>
          <a:p>
            <a:pPr algn="just"/>
            <a:r>
              <a:rPr lang="pt-BR" b="0" i="0" dirty="0">
                <a:solidFill>
                  <a:srgbClr val="3D464D"/>
                </a:solidFill>
                <a:effectLst/>
                <a:latin typeface="Source Serif Pro" panose="02040603050405020204" pitchFamily="18" charset="0"/>
              </a:rPr>
              <a:t>Testes automatizados: serão realizados testes end-to-end na funcionalidade de Login.</a:t>
            </a:r>
          </a:p>
          <a:p>
            <a:pPr algn="just"/>
            <a:r>
              <a:rPr lang="pt-BR" b="0" i="0" dirty="0">
                <a:solidFill>
                  <a:srgbClr val="3D464D"/>
                </a:solidFill>
                <a:effectLst/>
                <a:latin typeface="Source Serif Pro" panose="02040603050405020204" pitchFamily="18" charset="0"/>
              </a:rPr>
              <a:t>Testes manuais: todas as funcionalidades serão testadas manualmente pelo time de qualidade seguindo a documentação de Cenários de teste e deste TestPlan.</a:t>
            </a:r>
          </a:p>
          <a:p>
            <a:pPr algn="just"/>
            <a:r>
              <a:rPr lang="pt-BR" b="0" i="0" dirty="0">
                <a:solidFill>
                  <a:srgbClr val="3D464D"/>
                </a:solidFill>
                <a:effectLst/>
                <a:latin typeface="Source Serif Pro" panose="02040603050405020204" pitchFamily="18" charset="0"/>
              </a:rPr>
              <a:t>Versão beta: será lançada uma versão beta para 20 usuários pré-cadastrados antes do release.</a:t>
            </a:r>
          </a:p>
          <a:p>
            <a:pPr marL="0" indent="0" algn="just">
              <a:buNone/>
            </a:pPr>
            <a:endParaRPr lang="pt-BR" dirty="0"/>
          </a:p>
        </p:txBody>
      </p:sp>
    </p:spTree>
    <p:extLst>
      <p:ext uri="{BB962C8B-B14F-4D97-AF65-F5344CB8AC3E}">
        <p14:creationId xmlns:p14="http://schemas.microsoft.com/office/powerpoint/2010/main" val="3582819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CC21EC-3F3C-D6BE-1100-FAFE7C32F359}"/>
              </a:ext>
            </a:extLst>
          </p:cNvPr>
          <p:cNvSpPr>
            <a:spLocks noGrp="1"/>
          </p:cNvSpPr>
          <p:nvPr>
            <p:ph type="title"/>
          </p:nvPr>
        </p:nvSpPr>
        <p:spPr>
          <a:xfrm>
            <a:off x="838200" y="2766218"/>
            <a:ext cx="10515600" cy="1325563"/>
          </a:xfrm>
        </p:spPr>
        <p:txBody>
          <a:bodyPr/>
          <a:lstStyle/>
          <a:p>
            <a:pPr algn="ctr"/>
            <a:r>
              <a:rPr lang="pt-BR" b="1" i="0" dirty="0">
                <a:solidFill>
                  <a:srgbClr val="3D464D"/>
                </a:solidFill>
                <a:effectLst/>
                <a:latin typeface="Open Sans" panose="020B0606030504020204" pitchFamily="34" charset="0"/>
              </a:rPr>
              <a:t>Crie sua estratégia de teste</a:t>
            </a:r>
            <a:endParaRPr lang="pt-BR" dirty="0"/>
          </a:p>
        </p:txBody>
      </p:sp>
    </p:spTree>
    <p:extLst>
      <p:ext uri="{BB962C8B-B14F-4D97-AF65-F5344CB8AC3E}">
        <p14:creationId xmlns:p14="http://schemas.microsoft.com/office/powerpoint/2010/main" val="1694234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DDFC72F4-F26F-EEDF-2975-4C409D8B716B}"/>
              </a:ext>
            </a:extLst>
          </p:cNvPr>
          <p:cNvSpPr>
            <a:spLocks noGrp="1"/>
          </p:cNvSpPr>
          <p:nvPr>
            <p:ph idx="1"/>
          </p:nvPr>
        </p:nvSpPr>
        <p:spPr>
          <a:xfrm>
            <a:off x="838200" y="365125"/>
            <a:ext cx="10515600" cy="5811838"/>
          </a:xfrm>
        </p:spPr>
        <p:txBody>
          <a:bodyPr>
            <a:normAutofit fontScale="92500" lnSpcReduction="10000"/>
          </a:bodyPr>
          <a:lstStyle/>
          <a:p>
            <a:pPr algn="just">
              <a:buFont typeface="Arial" panose="020B0604020202020204" pitchFamily="34" charset="0"/>
              <a:buChar char="•"/>
            </a:pPr>
            <a:r>
              <a:rPr lang="pt-BR" b="0" i="0" dirty="0">
                <a:solidFill>
                  <a:srgbClr val="3D464D"/>
                </a:solidFill>
                <a:effectLst/>
                <a:latin typeface="Source Serif Pro" panose="02040603050405020204" pitchFamily="18" charset="0"/>
              </a:rPr>
              <a:t>O tamanho do produto</a:t>
            </a:r>
          </a:p>
          <a:p>
            <a:pPr marL="742950" lvl="1" indent="-285750" algn="just">
              <a:buFont typeface="Arial" panose="020B0604020202020204" pitchFamily="34" charset="0"/>
              <a:buChar char="•"/>
            </a:pPr>
            <a:r>
              <a:rPr lang="pt-BR" b="0" i="0" dirty="0">
                <a:solidFill>
                  <a:srgbClr val="3D464D"/>
                </a:solidFill>
                <a:effectLst/>
                <a:latin typeface="Source Serif Pro" panose="02040603050405020204" pitchFamily="18" charset="0"/>
              </a:rPr>
              <a:t>O AluraPic é um produto pequeno, então até o momento a execução de nenhum teste que fizemos demorou mais de 10 minutos.</a:t>
            </a:r>
          </a:p>
          <a:p>
            <a:pPr algn="just">
              <a:buFont typeface="Arial" panose="020B0604020202020204" pitchFamily="34" charset="0"/>
              <a:buChar char="•"/>
            </a:pPr>
            <a:r>
              <a:rPr lang="pt-BR" b="0" i="0" dirty="0">
                <a:solidFill>
                  <a:srgbClr val="3D464D"/>
                </a:solidFill>
                <a:effectLst/>
                <a:latin typeface="Source Serif Pro" panose="02040603050405020204" pitchFamily="18" charset="0"/>
              </a:rPr>
              <a:t>Complexidade e domínio do software</a:t>
            </a:r>
          </a:p>
          <a:p>
            <a:pPr marL="742950" lvl="1" indent="-285750" algn="just">
              <a:buFont typeface="Arial" panose="020B0604020202020204" pitchFamily="34" charset="0"/>
              <a:buChar char="•"/>
            </a:pPr>
            <a:r>
              <a:rPr lang="pt-BR" b="0" i="0" dirty="0">
                <a:solidFill>
                  <a:srgbClr val="3D464D"/>
                </a:solidFill>
                <a:effectLst/>
                <a:latin typeface="Source Serif Pro" panose="02040603050405020204" pitchFamily="18" charset="0"/>
              </a:rPr>
              <a:t>A quantidade de regras de negócio de um sistema influencia na sua complexidade. No caso do AluraPic, não temos tantas. Logo, ele é um sistema de baixa complexidade.</a:t>
            </a:r>
          </a:p>
          <a:p>
            <a:pPr algn="just">
              <a:buFont typeface="Arial" panose="020B0604020202020204" pitchFamily="34" charset="0"/>
              <a:buChar char="•"/>
            </a:pPr>
            <a:r>
              <a:rPr lang="pt-BR" b="0" i="0" dirty="0">
                <a:solidFill>
                  <a:srgbClr val="3D464D"/>
                </a:solidFill>
                <a:effectLst/>
                <a:latin typeface="Source Serif Pro" panose="02040603050405020204" pitchFamily="18" charset="0"/>
              </a:rPr>
              <a:t>Nível necessário de detalhes para documentação de teste, lembre-se de que se o projeto exige muita documentação, também é necessário um tempo maior para isso.</a:t>
            </a:r>
          </a:p>
          <a:p>
            <a:pPr algn="just">
              <a:buFont typeface="Arial" panose="020B0604020202020204" pitchFamily="34" charset="0"/>
              <a:buChar char="•"/>
            </a:pPr>
            <a:r>
              <a:rPr lang="pt-BR" b="0" i="0" dirty="0">
                <a:solidFill>
                  <a:srgbClr val="3D464D"/>
                </a:solidFill>
                <a:effectLst/>
                <a:latin typeface="Source Serif Pro" panose="02040603050405020204" pitchFamily="18" charset="0"/>
              </a:rPr>
              <a:t>Suas habilidades, experiência e conhecimento do sistema. Quanto tempo seria necessário para aprender todas as regras e montar todos os cenários no seu escopo do AluraPic?</a:t>
            </a:r>
          </a:p>
          <a:p>
            <a:pPr algn="just">
              <a:buFont typeface="Arial" panose="020B0604020202020204" pitchFamily="34" charset="0"/>
              <a:buChar char="•"/>
            </a:pPr>
            <a:r>
              <a:rPr lang="pt-BR" b="0" i="0" dirty="0">
                <a:solidFill>
                  <a:srgbClr val="3D464D"/>
                </a:solidFill>
                <a:effectLst/>
                <a:latin typeface="Source Serif Pro" panose="02040603050405020204" pitchFamily="18" charset="0"/>
              </a:rPr>
              <a:t>A quantidade de retrabalho necessário. Será necessário refazer muitos testes? Considerando a quantidade de bugs já encontrados, teríamos uma boa quantidade de retrabalho.</a:t>
            </a:r>
          </a:p>
        </p:txBody>
      </p:sp>
    </p:spTree>
    <p:extLst>
      <p:ext uri="{BB962C8B-B14F-4D97-AF65-F5344CB8AC3E}">
        <p14:creationId xmlns:p14="http://schemas.microsoft.com/office/powerpoint/2010/main" val="4032286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Agrupar 77">
            <a:extLst>
              <a:ext uri="{FF2B5EF4-FFF2-40B4-BE49-F238E27FC236}">
                <a16:creationId xmlns:a16="http://schemas.microsoft.com/office/drawing/2014/main" id="{E008F678-FCDD-9CE3-E080-394747EE8208}"/>
              </a:ext>
            </a:extLst>
          </p:cNvPr>
          <p:cNvGrpSpPr/>
          <p:nvPr/>
        </p:nvGrpSpPr>
        <p:grpSpPr>
          <a:xfrm>
            <a:off x="1553473" y="349372"/>
            <a:ext cx="9085054" cy="6159256"/>
            <a:chOff x="1419044" y="362308"/>
            <a:chExt cx="9085054" cy="6159256"/>
          </a:xfrm>
        </p:grpSpPr>
        <p:sp>
          <p:nvSpPr>
            <p:cNvPr id="4" name="Retângulo 3">
              <a:extLst>
                <a:ext uri="{FF2B5EF4-FFF2-40B4-BE49-F238E27FC236}">
                  <a16:creationId xmlns:a16="http://schemas.microsoft.com/office/drawing/2014/main" id="{6E204194-96BD-3D12-62A5-A19A6F3CB169}"/>
                </a:ext>
              </a:extLst>
            </p:cNvPr>
            <p:cNvSpPr/>
            <p:nvPr/>
          </p:nvSpPr>
          <p:spPr>
            <a:xfrm>
              <a:off x="4546121" y="362309"/>
              <a:ext cx="2191109" cy="474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Digitar nome</a:t>
              </a:r>
            </a:p>
          </p:txBody>
        </p:sp>
        <p:sp>
          <p:nvSpPr>
            <p:cNvPr id="5" name="Retângulo 4">
              <a:extLst>
                <a:ext uri="{FF2B5EF4-FFF2-40B4-BE49-F238E27FC236}">
                  <a16:creationId xmlns:a16="http://schemas.microsoft.com/office/drawing/2014/main" id="{E8FE1CCA-D474-6BEF-918C-AB411B953171}"/>
                </a:ext>
              </a:extLst>
            </p:cNvPr>
            <p:cNvSpPr/>
            <p:nvPr/>
          </p:nvSpPr>
          <p:spPr>
            <a:xfrm>
              <a:off x="4546121" y="1344282"/>
              <a:ext cx="2191109" cy="474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Digitar email</a:t>
              </a:r>
            </a:p>
          </p:txBody>
        </p:sp>
        <p:sp>
          <p:nvSpPr>
            <p:cNvPr id="6" name="Retângulo 5">
              <a:extLst>
                <a:ext uri="{FF2B5EF4-FFF2-40B4-BE49-F238E27FC236}">
                  <a16:creationId xmlns:a16="http://schemas.microsoft.com/office/drawing/2014/main" id="{A8624AD2-2259-BF5D-1D89-CC78807929B1}"/>
                </a:ext>
              </a:extLst>
            </p:cNvPr>
            <p:cNvSpPr/>
            <p:nvPr/>
          </p:nvSpPr>
          <p:spPr>
            <a:xfrm>
              <a:off x="4543245" y="2326255"/>
              <a:ext cx="2191109" cy="474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Digitar senha</a:t>
              </a:r>
            </a:p>
          </p:txBody>
        </p:sp>
        <p:sp>
          <p:nvSpPr>
            <p:cNvPr id="7" name="Retângulo 6">
              <a:extLst>
                <a:ext uri="{FF2B5EF4-FFF2-40B4-BE49-F238E27FC236}">
                  <a16:creationId xmlns:a16="http://schemas.microsoft.com/office/drawing/2014/main" id="{BA7BBC2C-0BA1-E194-58A4-484C747C6DAA}"/>
                </a:ext>
              </a:extLst>
            </p:cNvPr>
            <p:cNvSpPr/>
            <p:nvPr/>
          </p:nvSpPr>
          <p:spPr>
            <a:xfrm>
              <a:off x="4543245" y="3308228"/>
              <a:ext cx="2191109" cy="474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Confirmar senha</a:t>
              </a:r>
            </a:p>
          </p:txBody>
        </p:sp>
        <p:sp>
          <p:nvSpPr>
            <p:cNvPr id="8" name="Retângulo 7">
              <a:extLst>
                <a:ext uri="{FF2B5EF4-FFF2-40B4-BE49-F238E27FC236}">
                  <a16:creationId xmlns:a16="http://schemas.microsoft.com/office/drawing/2014/main" id="{250E836F-9188-96B2-A336-F44B9033D4C1}"/>
                </a:ext>
              </a:extLst>
            </p:cNvPr>
            <p:cNvSpPr/>
            <p:nvPr/>
          </p:nvSpPr>
          <p:spPr>
            <a:xfrm>
              <a:off x="4543245" y="4290201"/>
              <a:ext cx="2191109" cy="474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Clicar em cadastrar</a:t>
              </a:r>
            </a:p>
          </p:txBody>
        </p:sp>
        <p:sp>
          <p:nvSpPr>
            <p:cNvPr id="9" name="Retângulo 8">
              <a:extLst>
                <a:ext uri="{FF2B5EF4-FFF2-40B4-BE49-F238E27FC236}">
                  <a16:creationId xmlns:a16="http://schemas.microsoft.com/office/drawing/2014/main" id="{38EF6C42-56B4-8B4F-AC55-1B8261C57E66}"/>
                </a:ext>
              </a:extLst>
            </p:cNvPr>
            <p:cNvSpPr/>
            <p:nvPr/>
          </p:nvSpPr>
          <p:spPr>
            <a:xfrm>
              <a:off x="1419045" y="2028283"/>
              <a:ext cx="2191109" cy="474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Senha fora do padrão</a:t>
              </a:r>
            </a:p>
          </p:txBody>
        </p:sp>
        <p:sp>
          <p:nvSpPr>
            <p:cNvPr id="10" name="Retângulo 9">
              <a:extLst>
                <a:ext uri="{FF2B5EF4-FFF2-40B4-BE49-F238E27FC236}">
                  <a16:creationId xmlns:a16="http://schemas.microsoft.com/office/drawing/2014/main" id="{46C8C5F1-3B9E-352F-1FC7-8FD178964299}"/>
                </a:ext>
              </a:extLst>
            </p:cNvPr>
            <p:cNvSpPr/>
            <p:nvPr/>
          </p:nvSpPr>
          <p:spPr>
            <a:xfrm>
              <a:off x="1419044" y="3225197"/>
              <a:ext cx="2191109" cy="474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Senhas não são iguais</a:t>
              </a:r>
            </a:p>
          </p:txBody>
        </p:sp>
        <p:sp>
          <p:nvSpPr>
            <p:cNvPr id="36" name="Retângulo 35">
              <a:extLst>
                <a:ext uri="{FF2B5EF4-FFF2-40B4-BE49-F238E27FC236}">
                  <a16:creationId xmlns:a16="http://schemas.microsoft.com/office/drawing/2014/main" id="{34EB4A47-522E-97B0-E216-A57D72079FB0}"/>
                </a:ext>
              </a:extLst>
            </p:cNvPr>
            <p:cNvSpPr/>
            <p:nvPr/>
          </p:nvSpPr>
          <p:spPr>
            <a:xfrm>
              <a:off x="8312989" y="362308"/>
              <a:ext cx="2191109" cy="474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Não digitar campo obrigatório</a:t>
              </a:r>
            </a:p>
          </p:txBody>
        </p:sp>
        <p:sp>
          <p:nvSpPr>
            <p:cNvPr id="37" name="Retângulo 36">
              <a:extLst>
                <a:ext uri="{FF2B5EF4-FFF2-40B4-BE49-F238E27FC236}">
                  <a16:creationId xmlns:a16="http://schemas.microsoft.com/office/drawing/2014/main" id="{72397367-F4D9-FD75-D794-2BA859D35E56}"/>
                </a:ext>
              </a:extLst>
            </p:cNvPr>
            <p:cNvSpPr/>
            <p:nvPr/>
          </p:nvSpPr>
          <p:spPr>
            <a:xfrm>
              <a:off x="8312989" y="1344281"/>
              <a:ext cx="2191109" cy="474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Email já existente</a:t>
              </a:r>
            </a:p>
          </p:txBody>
        </p:sp>
        <p:sp>
          <p:nvSpPr>
            <p:cNvPr id="38" name="Elipse 37">
              <a:extLst>
                <a:ext uri="{FF2B5EF4-FFF2-40B4-BE49-F238E27FC236}">
                  <a16:creationId xmlns:a16="http://schemas.microsoft.com/office/drawing/2014/main" id="{29B7CB78-3768-136B-4775-B8878BECEB6D}"/>
                </a:ext>
              </a:extLst>
            </p:cNvPr>
            <p:cNvSpPr/>
            <p:nvPr/>
          </p:nvSpPr>
          <p:spPr>
            <a:xfrm>
              <a:off x="8709804" y="3007742"/>
              <a:ext cx="1397477" cy="12824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Mensagem de erro</a:t>
              </a:r>
            </a:p>
          </p:txBody>
        </p:sp>
        <p:sp>
          <p:nvSpPr>
            <p:cNvPr id="39" name="Elipse 38">
              <a:extLst>
                <a:ext uri="{FF2B5EF4-FFF2-40B4-BE49-F238E27FC236}">
                  <a16:creationId xmlns:a16="http://schemas.microsoft.com/office/drawing/2014/main" id="{3FBCF8DC-7546-D40E-0121-3E437B00B951}"/>
                </a:ext>
              </a:extLst>
            </p:cNvPr>
            <p:cNvSpPr/>
            <p:nvPr/>
          </p:nvSpPr>
          <p:spPr>
            <a:xfrm>
              <a:off x="4940060" y="5239105"/>
              <a:ext cx="1397477" cy="12824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Efetuar cadastro</a:t>
              </a:r>
            </a:p>
          </p:txBody>
        </p:sp>
        <p:cxnSp>
          <p:nvCxnSpPr>
            <p:cNvPr id="41" name="Conector de Seta Reta 40">
              <a:extLst>
                <a:ext uri="{FF2B5EF4-FFF2-40B4-BE49-F238E27FC236}">
                  <a16:creationId xmlns:a16="http://schemas.microsoft.com/office/drawing/2014/main" id="{C999DA78-5E6F-3FAE-1AB7-0CBBFA2B7255}"/>
                </a:ext>
              </a:extLst>
            </p:cNvPr>
            <p:cNvCxnSpPr>
              <a:stCxn id="4" idx="3"/>
              <a:endCxn id="36" idx="1"/>
            </p:cNvCxnSpPr>
            <p:nvPr/>
          </p:nvCxnSpPr>
          <p:spPr>
            <a:xfrm flipV="1">
              <a:off x="6737230" y="599534"/>
              <a:ext cx="1575759"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ector de Seta Reta 42">
              <a:extLst>
                <a:ext uri="{FF2B5EF4-FFF2-40B4-BE49-F238E27FC236}">
                  <a16:creationId xmlns:a16="http://schemas.microsoft.com/office/drawing/2014/main" id="{A714117F-6CB8-0387-1A40-4565FA4C26BE}"/>
                </a:ext>
              </a:extLst>
            </p:cNvPr>
            <p:cNvCxnSpPr>
              <a:stCxn id="5" idx="3"/>
              <a:endCxn id="36" idx="1"/>
            </p:cNvCxnSpPr>
            <p:nvPr/>
          </p:nvCxnSpPr>
          <p:spPr>
            <a:xfrm flipV="1">
              <a:off x="6737230" y="599535"/>
              <a:ext cx="1575759" cy="981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ector de Seta Reta 44">
              <a:extLst>
                <a:ext uri="{FF2B5EF4-FFF2-40B4-BE49-F238E27FC236}">
                  <a16:creationId xmlns:a16="http://schemas.microsoft.com/office/drawing/2014/main" id="{1DE3F1F5-774A-62B3-341F-04B42C44DE93}"/>
                </a:ext>
              </a:extLst>
            </p:cNvPr>
            <p:cNvCxnSpPr>
              <a:stCxn id="5" idx="3"/>
              <a:endCxn id="37" idx="1"/>
            </p:cNvCxnSpPr>
            <p:nvPr/>
          </p:nvCxnSpPr>
          <p:spPr>
            <a:xfrm flipV="1">
              <a:off x="6737230" y="1581508"/>
              <a:ext cx="157575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ector de Seta Reta 46">
              <a:extLst>
                <a:ext uri="{FF2B5EF4-FFF2-40B4-BE49-F238E27FC236}">
                  <a16:creationId xmlns:a16="http://schemas.microsoft.com/office/drawing/2014/main" id="{AED08E57-69EF-4048-A028-7144497094E6}"/>
                </a:ext>
              </a:extLst>
            </p:cNvPr>
            <p:cNvCxnSpPr>
              <a:stCxn id="6" idx="3"/>
              <a:endCxn id="36" idx="1"/>
            </p:cNvCxnSpPr>
            <p:nvPr/>
          </p:nvCxnSpPr>
          <p:spPr>
            <a:xfrm flipV="1">
              <a:off x="6734354" y="599535"/>
              <a:ext cx="1578635" cy="1963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ector de Seta Reta 48">
              <a:extLst>
                <a:ext uri="{FF2B5EF4-FFF2-40B4-BE49-F238E27FC236}">
                  <a16:creationId xmlns:a16="http://schemas.microsoft.com/office/drawing/2014/main" id="{27B55CB4-9EA7-B682-0AB1-28A909872B2A}"/>
                </a:ext>
              </a:extLst>
            </p:cNvPr>
            <p:cNvCxnSpPr>
              <a:stCxn id="37" idx="2"/>
              <a:endCxn id="38" idx="0"/>
            </p:cNvCxnSpPr>
            <p:nvPr/>
          </p:nvCxnSpPr>
          <p:spPr>
            <a:xfrm flipH="1">
              <a:off x="9408543" y="1818734"/>
              <a:ext cx="1" cy="1189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Conector de Seta Reta 51">
              <a:extLst>
                <a:ext uri="{FF2B5EF4-FFF2-40B4-BE49-F238E27FC236}">
                  <a16:creationId xmlns:a16="http://schemas.microsoft.com/office/drawing/2014/main" id="{383EFFAC-93A4-980E-65BA-DAE80A3C73DE}"/>
                </a:ext>
              </a:extLst>
            </p:cNvPr>
            <p:cNvCxnSpPr>
              <a:stCxn id="4" idx="2"/>
              <a:endCxn id="5" idx="0"/>
            </p:cNvCxnSpPr>
            <p:nvPr/>
          </p:nvCxnSpPr>
          <p:spPr>
            <a:xfrm>
              <a:off x="5641676" y="836762"/>
              <a:ext cx="0" cy="507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Conector de Seta Reta 55">
              <a:extLst>
                <a:ext uri="{FF2B5EF4-FFF2-40B4-BE49-F238E27FC236}">
                  <a16:creationId xmlns:a16="http://schemas.microsoft.com/office/drawing/2014/main" id="{30D25272-E619-A6F7-826C-36C91F0C7E92}"/>
                </a:ext>
              </a:extLst>
            </p:cNvPr>
            <p:cNvCxnSpPr>
              <a:stCxn id="5" idx="2"/>
              <a:endCxn id="6" idx="0"/>
            </p:cNvCxnSpPr>
            <p:nvPr/>
          </p:nvCxnSpPr>
          <p:spPr>
            <a:xfrm flipH="1">
              <a:off x="5638800" y="1818735"/>
              <a:ext cx="2876" cy="507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Conector de Seta Reta 57">
              <a:extLst>
                <a:ext uri="{FF2B5EF4-FFF2-40B4-BE49-F238E27FC236}">
                  <a16:creationId xmlns:a16="http://schemas.microsoft.com/office/drawing/2014/main" id="{B7FA16BE-E0C8-9BCC-4515-204D00F8F73D}"/>
                </a:ext>
              </a:extLst>
            </p:cNvPr>
            <p:cNvCxnSpPr>
              <a:stCxn id="6" idx="1"/>
              <a:endCxn id="9" idx="3"/>
            </p:cNvCxnSpPr>
            <p:nvPr/>
          </p:nvCxnSpPr>
          <p:spPr>
            <a:xfrm flipH="1" flipV="1">
              <a:off x="3610154" y="2265510"/>
              <a:ext cx="933091" cy="297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Conector de Seta Reta 59">
              <a:extLst>
                <a:ext uri="{FF2B5EF4-FFF2-40B4-BE49-F238E27FC236}">
                  <a16:creationId xmlns:a16="http://schemas.microsoft.com/office/drawing/2014/main" id="{0C3E5E6D-2CC7-FA9A-4070-A0CE168E324B}"/>
                </a:ext>
              </a:extLst>
            </p:cNvPr>
            <p:cNvCxnSpPr>
              <a:stCxn id="9" idx="2"/>
              <a:endCxn id="6" idx="1"/>
            </p:cNvCxnSpPr>
            <p:nvPr/>
          </p:nvCxnSpPr>
          <p:spPr>
            <a:xfrm>
              <a:off x="2514600" y="2502736"/>
              <a:ext cx="2028645" cy="60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Conector de Seta Reta 61">
              <a:extLst>
                <a:ext uri="{FF2B5EF4-FFF2-40B4-BE49-F238E27FC236}">
                  <a16:creationId xmlns:a16="http://schemas.microsoft.com/office/drawing/2014/main" id="{62EA2885-2418-4792-4F9F-1C6B520DDD3E}"/>
                </a:ext>
              </a:extLst>
            </p:cNvPr>
            <p:cNvCxnSpPr>
              <a:stCxn id="10" idx="0"/>
              <a:endCxn id="6" idx="1"/>
            </p:cNvCxnSpPr>
            <p:nvPr/>
          </p:nvCxnSpPr>
          <p:spPr>
            <a:xfrm flipV="1">
              <a:off x="2514599" y="2563482"/>
              <a:ext cx="2028646" cy="6617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Conector de Seta Reta 63">
              <a:extLst>
                <a:ext uri="{FF2B5EF4-FFF2-40B4-BE49-F238E27FC236}">
                  <a16:creationId xmlns:a16="http://schemas.microsoft.com/office/drawing/2014/main" id="{A0E8F39C-53A1-5554-7C09-9224626FFB8E}"/>
                </a:ext>
              </a:extLst>
            </p:cNvPr>
            <p:cNvCxnSpPr>
              <a:stCxn id="7" idx="1"/>
              <a:endCxn id="10" idx="3"/>
            </p:cNvCxnSpPr>
            <p:nvPr/>
          </p:nvCxnSpPr>
          <p:spPr>
            <a:xfrm flipH="1" flipV="1">
              <a:off x="3610153" y="3462424"/>
              <a:ext cx="933092" cy="83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Conector de Seta Reta 67">
              <a:extLst>
                <a:ext uri="{FF2B5EF4-FFF2-40B4-BE49-F238E27FC236}">
                  <a16:creationId xmlns:a16="http://schemas.microsoft.com/office/drawing/2014/main" id="{331C1047-4279-F0FA-05BF-F32D0CE3706F}"/>
                </a:ext>
              </a:extLst>
            </p:cNvPr>
            <p:cNvCxnSpPr>
              <a:stCxn id="6" idx="2"/>
              <a:endCxn id="7" idx="0"/>
            </p:cNvCxnSpPr>
            <p:nvPr/>
          </p:nvCxnSpPr>
          <p:spPr>
            <a:xfrm>
              <a:off x="5638800" y="2800708"/>
              <a:ext cx="0" cy="507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Conector de Seta Reta 69">
              <a:extLst>
                <a:ext uri="{FF2B5EF4-FFF2-40B4-BE49-F238E27FC236}">
                  <a16:creationId xmlns:a16="http://schemas.microsoft.com/office/drawing/2014/main" id="{91A45CF4-6B5A-5454-D9E6-CC85B62EBA1E}"/>
                </a:ext>
              </a:extLst>
            </p:cNvPr>
            <p:cNvCxnSpPr>
              <a:stCxn id="7" idx="2"/>
              <a:endCxn id="8" idx="0"/>
            </p:cNvCxnSpPr>
            <p:nvPr/>
          </p:nvCxnSpPr>
          <p:spPr>
            <a:xfrm>
              <a:off x="5638800" y="3782681"/>
              <a:ext cx="0" cy="507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Conector de Seta Reta 71">
              <a:extLst>
                <a:ext uri="{FF2B5EF4-FFF2-40B4-BE49-F238E27FC236}">
                  <a16:creationId xmlns:a16="http://schemas.microsoft.com/office/drawing/2014/main" id="{3E9BA384-F463-3F6F-0C95-3841E9E0C28A}"/>
                </a:ext>
              </a:extLst>
            </p:cNvPr>
            <p:cNvCxnSpPr>
              <a:stCxn id="8" idx="2"/>
              <a:endCxn id="39" idx="0"/>
            </p:cNvCxnSpPr>
            <p:nvPr/>
          </p:nvCxnSpPr>
          <p:spPr>
            <a:xfrm flipH="1">
              <a:off x="5638799" y="4764654"/>
              <a:ext cx="1" cy="474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Conector: Angulado 76">
              <a:extLst>
                <a:ext uri="{FF2B5EF4-FFF2-40B4-BE49-F238E27FC236}">
                  <a16:creationId xmlns:a16="http://schemas.microsoft.com/office/drawing/2014/main" id="{D63397EB-ADEA-9DFB-2ABC-AB911F5B88CF}"/>
                </a:ext>
              </a:extLst>
            </p:cNvPr>
            <p:cNvCxnSpPr>
              <a:stCxn id="36" idx="3"/>
              <a:endCxn id="38" idx="6"/>
            </p:cNvCxnSpPr>
            <p:nvPr/>
          </p:nvCxnSpPr>
          <p:spPr>
            <a:xfrm flipH="1">
              <a:off x="10107281" y="599535"/>
              <a:ext cx="396817" cy="3049437"/>
            </a:xfrm>
            <a:prstGeom prst="bentConnector3">
              <a:avLst>
                <a:gd name="adj1" fmla="val -57608"/>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77090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a 3">
            <a:extLst>
              <a:ext uri="{FF2B5EF4-FFF2-40B4-BE49-F238E27FC236}">
                <a16:creationId xmlns:a16="http://schemas.microsoft.com/office/drawing/2014/main" id="{73F36C5D-468F-A23E-3689-61F4BAEB602A}"/>
              </a:ext>
            </a:extLst>
          </p:cNvPr>
          <p:cNvGraphicFramePr>
            <a:graphicFrameLocks noGrp="1"/>
          </p:cNvGraphicFramePr>
          <p:nvPr>
            <p:extLst>
              <p:ext uri="{D42A27DB-BD31-4B8C-83A1-F6EECF244321}">
                <p14:modId xmlns:p14="http://schemas.microsoft.com/office/powerpoint/2010/main" val="3520265687"/>
              </p:ext>
            </p:extLst>
          </p:nvPr>
        </p:nvGraphicFramePr>
        <p:xfrm>
          <a:off x="838200" y="2240280"/>
          <a:ext cx="10515600" cy="2377440"/>
        </p:xfrm>
        <a:graphic>
          <a:graphicData uri="http://schemas.openxmlformats.org/drawingml/2006/table">
            <a:tbl>
              <a:tblPr>
                <a:tableStyleId>{616DA210-FB5B-4158-B5E0-FEB733F419BA}</a:tableStyleId>
              </a:tblPr>
              <a:tblGrid>
                <a:gridCol w="2103120">
                  <a:extLst>
                    <a:ext uri="{9D8B030D-6E8A-4147-A177-3AD203B41FA5}">
                      <a16:colId xmlns:a16="http://schemas.microsoft.com/office/drawing/2014/main" val="3532614650"/>
                    </a:ext>
                  </a:extLst>
                </a:gridCol>
                <a:gridCol w="2103120">
                  <a:extLst>
                    <a:ext uri="{9D8B030D-6E8A-4147-A177-3AD203B41FA5}">
                      <a16:colId xmlns:a16="http://schemas.microsoft.com/office/drawing/2014/main" val="682265347"/>
                    </a:ext>
                  </a:extLst>
                </a:gridCol>
                <a:gridCol w="2103120">
                  <a:extLst>
                    <a:ext uri="{9D8B030D-6E8A-4147-A177-3AD203B41FA5}">
                      <a16:colId xmlns:a16="http://schemas.microsoft.com/office/drawing/2014/main" val="3601877098"/>
                    </a:ext>
                  </a:extLst>
                </a:gridCol>
                <a:gridCol w="2103120">
                  <a:extLst>
                    <a:ext uri="{9D8B030D-6E8A-4147-A177-3AD203B41FA5}">
                      <a16:colId xmlns:a16="http://schemas.microsoft.com/office/drawing/2014/main" val="3765709604"/>
                    </a:ext>
                  </a:extLst>
                </a:gridCol>
                <a:gridCol w="2103120">
                  <a:extLst>
                    <a:ext uri="{9D8B030D-6E8A-4147-A177-3AD203B41FA5}">
                      <a16:colId xmlns:a16="http://schemas.microsoft.com/office/drawing/2014/main" val="1421990404"/>
                    </a:ext>
                  </a:extLst>
                </a:gridCol>
              </a:tblGrid>
              <a:tr h="0">
                <a:tc>
                  <a:txBody>
                    <a:bodyPr/>
                    <a:lstStyle/>
                    <a:p>
                      <a:r>
                        <a:rPr lang="pt-BR" dirty="0">
                          <a:solidFill>
                            <a:srgbClr val="222222"/>
                          </a:solidFill>
                          <a:effectLst/>
                        </a:rPr>
                        <a:t>Variáveis</a:t>
                      </a:r>
                    </a:p>
                  </a:txBody>
                  <a:tcPr anchor="ctr"/>
                </a:tc>
                <a:tc>
                  <a:txBody>
                    <a:bodyPr/>
                    <a:lstStyle/>
                    <a:p>
                      <a:r>
                        <a:rPr lang="pt-BR">
                          <a:solidFill>
                            <a:srgbClr val="222222"/>
                          </a:solidFill>
                          <a:effectLst/>
                        </a:rPr>
                        <a:t>1</a:t>
                      </a:r>
                    </a:p>
                  </a:txBody>
                  <a:tcPr anchor="ctr"/>
                </a:tc>
                <a:tc>
                  <a:txBody>
                    <a:bodyPr/>
                    <a:lstStyle/>
                    <a:p>
                      <a:r>
                        <a:rPr lang="pt-BR">
                          <a:solidFill>
                            <a:srgbClr val="222222"/>
                          </a:solidFill>
                          <a:effectLst/>
                        </a:rPr>
                        <a:t>2</a:t>
                      </a:r>
                    </a:p>
                  </a:txBody>
                  <a:tcPr anchor="ctr"/>
                </a:tc>
                <a:tc>
                  <a:txBody>
                    <a:bodyPr/>
                    <a:lstStyle/>
                    <a:p>
                      <a:r>
                        <a:rPr lang="pt-BR">
                          <a:solidFill>
                            <a:srgbClr val="222222"/>
                          </a:solidFill>
                          <a:effectLst/>
                        </a:rPr>
                        <a:t>3</a:t>
                      </a:r>
                    </a:p>
                  </a:txBody>
                  <a:tcPr anchor="ctr"/>
                </a:tc>
                <a:tc>
                  <a:txBody>
                    <a:bodyPr/>
                    <a:lstStyle/>
                    <a:p>
                      <a:r>
                        <a:rPr lang="pt-BR">
                          <a:solidFill>
                            <a:srgbClr val="222222"/>
                          </a:solidFill>
                          <a:effectLst/>
                        </a:rPr>
                        <a:t>4</a:t>
                      </a:r>
                    </a:p>
                  </a:txBody>
                  <a:tcPr anchor="ctr"/>
                </a:tc>
                <a:extLst>
                  <a:ext uri="{0D108BD9-81ED-4DB2-BD59-A6C34878D82A}">
                    <a16:rowId xmlns:a16="http://schemas.microsoft.com/office/drawing/2014/main" val="309677903"/>
                  </a:ext>
                </a:extLst>
              </a:tr>
              <a:tr h="0">
                <a:tc>
                  <a:txBody>
                    <a:bodyPr/>
                    <a:lstStyle/>
                    <a:p>
                      <a:r>
                        <a:rPr lang="pt-BR">
                          <a:solidFill>
                            <a:srgbClr val="222222"/>
                          </a:solidFill>
                          <a:effectLst/>
                        </a:rPr>
                        <a:t>Login válido?</a:t>
                      </a:r>
                    </a:p>
                  </a:txBody>
                  <a:tcPr anchor="ctr"/>
                </a:tc>
                <a:tc>
                  <a:txBody>
                    <a:bodyPr/>
                    <a:lstStyle/>
                    <a:p>
                      <a:r>
                        <a:rPr lang="pt-BR">
                          <a:solidFill>
                            <a:srgbClr val="222222"/>
                          </a:solidFill>
                          <a:effectLst/>
                        </a:rPr>
                        <a:t>Sim</a:t>
                      </a:r>
                    </a:p>
                  </a:txBody>
                  <a:tcPr anchor="ctr"/>
                </a:tc>
                <a:tc>
                  <a:txBody>
                    <a:bodyPr/>
                    <a:lstStyle/>
                    <a:p>
                      <a:r>
                        <a:rPr lang="pt-BR">
                          <a:solidFill>
                            <a:srgbClr val="222222"/>
                          </a:solidFill>
                          <a:effectLst/>
                        </a:rPr>
                        <a:t>Não</a:t>
                      </a:r>
                    </a:p>
                  </a:txBody>
                  <a:tcPr anchor="ctr"/>
                </a:tc>
                <a:tc>
                  <a:txBody>
                    <a:bodyPr/>
                    <a:lstStyle/>
                    <a:p>
                      <a:r>
                        <a:rPr lang="pt-BR">
                          <a:solidFill>
                            <a:srgbClr val="222222"/>
                          </a:solidFill>
                          <a:effectLst/>
                        </a:rPr>
                        <a:t>Sim</a:t>
                      </a:r>
                    </a:p>
                  </a:txBody>
                  <a:tcPr anchor="ctr"/>
                </a:tc>
                <a:tc>
                  <a:txBody>
                    <a:bodyPr/>
                    <a:lstStyle/>
                    <a:p>
                      <a:r>
                        <a:rPr lang="pt-BR">
                          <a:solidFill>
                            <a:srgbClr val="222222"/>
                          </a:solidFill>
                          <a:effectLst/>
                        </a:rPr>
                        <a:t>Sim</a:t>
                      </a:r>
                    </a:p>
                  </a:txBody>
                  <a:tcPr anchor="ctr"/>
                </a:tc>
                <a:extLst>
                  <a:ext uri="{0D108BD9-81ED-4DB2-BD59-A6C34878D82A}">
                    <a16:rowId xmlns:a16="http://schemas.microsoft.com/office/drawing/2014/main" val="3128824931"/>
                  </a:ext>
                </a:extLst>
              </a:tr>
              <a:tr h="0">
                <a:tc>
                  <a:txBody>
                    <a:bodyPr/>
                    <a:lstStyle/>
                    <a:p>
                      <a:r>
                        <a:rPr lang="pt-BR">
                          <a:solidFill>
                            <a:srgbClr val="222222"/>
                          </a:solidFill>
                          <a:effectLst/>
                        </a:rPr>
                        <a:t>Senha válida?</a:t>
                      </a:r>
                    </a:p>
                  </a:txBody>
                  <a:tcPr anchor="ctr"/>
                </a:tc>
                <a:tc>
                  <a:txBody>
                    <a:bodyPr/>
                    <a:lstStyle/>
                    <a:p>
                      <a:r>
                        <a:rPr lang="pt-BR">
                          <a:solidFill>
                            <a:srgbClr val="222222"/>
                          </a:solidFill>
                          <a:effectLst/>
                        </a:rPr>
                        <a:t>Sim</a:t>
                      </a:r>
                    </a:p>
                  </a:txBody>
                  <a:tcPr anchor="ctr"/>
                </a:tc>
                <a:tc>
                  <a:txBody>
                    <a:bodyPr/>
                    <a:lstStyle/>
                    <a:p>
                      <a:r>
                        <a:rPr lang="pt-BR">
                          <a:solidFill>
                            <a:srgbClr val="222222"/>
                          </a:solidFill>
                          <a:effectLst/>
                        </a:rPr>
                        <a:t>Não</a:t>
                      </a:r>
                    </a:p>
                  </a:txBody>
                  <a:tcPr anchor="ctr"/>
                </a:tc>
                <a:tc>
                  <a:txBody>
                    <a:bodyPr/>
                    <a:lstStyle/>
                    <a:p>
                      <a:r>
                        <a:rPr lang="pt-BR">
                          <a:solidFill>
                            <a:srgbClr val="222222"/>
                          </a:solidFill>
                          <a:effectLst/>
                        </a:rPr>
                        <a:t>Não</a:t>
                      </a:r>
                    </a:p>
                  </a:txBody>
                  <a:tcPr anchor="ctr"/>
                </a:tc>
                <a:tc>
                  <a:txBody>
                    <a:bodyPr/>
                    <a:lstStyle/>
                    <a:p>
                      <a:r>
                        <a:rPr lang="pt-BR">
                          <a:solidFill>
                            <a:srgbClr val="222222"/>
                          </a:solidFill>
                          <a:effectLst/>
                        </a:rPr>
                        <a:t>Não</a:t>
                      </a:r>
                    </a:p>
                  </a:txBody>
                  <a:tcPr anchor="ctr"/>
                </a:tc>
                <a:extLst>
                  <a:ext uri="{0D108BD9-81ED-4DB2-BD59-A6C34878D82A}">
                    <a16:rowId xmlns:a16="http://schemas.microsoft.com/office/drawing/2014/main" val="1000317994"/>
                  </a:ext>
                </a:extLst>
              </a:tr>
              <a:tr h="0">
                <a:tc>
                  <a:txBody>
                    <a:bodyPr/>
                    <a:lstStyle/>
                    <a:p>
                      <a:r>
                        <a:rPr lang="pt-BR" dirty="0">
                          <a:solidFill>
                            <a:srgbClr val="222222"/>
                          </a:solidFill>
                          <a:effectLst/>
                        </a:rPr>
                        <a:t>Errou a senha 3 vezes?</a:t>
                      </a:r>
                    </a:p>
                  </a:txBody>
                  <a:tcPr anchor="ctr"/>
                </a:tc>
                <a:tc>
                  <a:txBody>
                    <a:bodyPr/>
                    <a:lstStyle/>
                    <a:p>
                      <a:r>
                        <a:rPr lang="pt-BR">
                          <a:solidFill>
                            <a:srgbClr val="222222"/>
                          </a:solidFill>
                          <a:effectLst/>
                        </a:rPr>
                        <a:t>Não</a:t>
                      </a:r>
                    </a:p>
                  </a:txBody>
                  <a:tcPr anchor="ctr"/>
                </a:tc>
                <a:tc>
                  <a:txBody>
                    <a:bodyPr/>
                    <a:lstStyle/>
                    <a:p>
                      <a:r>
                        <a:rPr lang="pt-BR">
                          <a:solidFill>
                            <a:srgbClr val="222222"/>
                          </a:solidFill>
                          <a:effectLst/>
                        </a:rPr>
                        <a:t>Não</a:t>
                      </a:r>
                    </a:p>
                  </a:txBody>
                  <a:tcPr anchor="ctr"/>
                </a:tc>
                <a:tc>
                  <a:txBody>
                    <a:bodyPr/>
                    <a:lstStyle/>
                    <a:p>
                      <a:r>
                        <a:rPr lang="pt-BR">
                          <a:solidFill>
                            <a:srgbClr val="222222"/>
                          </a:solidFill>
                          <a:effectLst/>
                        </a:rPr>
                        <a:t>Não</a:t>
                      </a:r>
                    </a:p>
                  </a:txBody>
                  <a:tcPr anchor="ctr"/>
                </a:tc>
                <a:tc>
                  <a:txBody>
                    <a:bodyPr/>
                    <a:lstStyle/>
                    <a:p>
                      <a:r>
                        <a:rPr lang="pt-BR">
                          <a:solidFill>
                            <a:srgbClr val="222222"/>
                          </a:solidFill>
                          <a:effectLst/>
                        </a:rPr>
                        <a:t>Sim</a:t>
                      </a:r>
                    </a:p>
                  </a:txBody>
                  <a:tcPr anchor="ctr"/>
                </a:tc>
                <a:extLst>
                  <a:ext uri="{0D108BD9-81ED-4DB2-BD59-A6C34878D82A}">
                    <a16:rowId xmlns:a16="http://schemas.microsoft.com/office/drawing/2014/main" val="1999527321"/>
                  </a:ext>
                </a:extLst>
              </a:tr>
              <a:tr h="0">
                <a:tc>
                  <a:txBody>
                    <a:bodyPr/>
                    <a:lstStyle/>
                    <a:p>
                      <a:r>
                        <a:rPr lang="pt-BR">
                          <a:solidFill>
                            <a:srgbClr val="222222"/>
                          </a:solidFill>
                          <a:effectLst/>
                        </a:rPr>
                        <a:t>Saída esperada</a:t>
                      </a:r>
                    </a:p>
                  </a:txBody>
                  <a:tcPr anchor="ctr"/>
                </a:tc>
                <a:tc>
                  <a:txBody>
                    <a:bodyPr/>
                    <a:lstStyle/>
                    <a:p>
                      <a:r>
                        <a:rPr lang="pt-BR" dirty="0">
                          <a:solidFill>
                            <a:srgbClr val="222222"/>
                          </a:solidFill>
                          <a:effectLst/>
                        </a:rPr>
                        <a:t>Logar no AluraPic</a:t>
                      </a:r>
                    </a:p>
                  </a:txBody>
                  <a:tcPr anchor="ctr"/>
                </a:tc>
                <a:tc>
                  <a:txBody>
                    <a:bodyPr/>
                    <a:lstStyle/>
                    <a:p>
                      <a:r>
                        <a:rPr lang="pt-BR">
                          <a:solidFill>
                            <a:srgbClr val="222222"/>
                          </a:solidFill>
                          <a:effectLst/>
                        </a:rPr>
                        <a:t>Mensagem de erro</a:t>
                      </a:r>
                    </a:p>
                  </a:txBody>
                  <a:tcPr anchor="ctr"/>
                </a:tc>
                <a:tc>
                  <a:txBody>
                    <a:bodyPr/>
                    <a:lstStyle/>
                    <a:p>
                      <a:r>
                        <a:rPr lang="pt-BR">
                          <a:solidFill>
                            <a:srgbClr val="222222"/>
                          </a:solidFill>
                          <a:effectLst/>
                        </a:rPr>
                        <a:t>Mensagem de erro</a:t>
                      </a:r>
                    </a:p>
                  </a:txBody>
                  <a:tcPr anchor="ctr"/>
                </a:tc>
                <a:tc>
                  <a:txBody>
                    <a:bodyPr/>
                    <a:lstStyle/>
                    <a:p>
                      <a:r>
                        <a:rPr lang="pt-BR" dirty="0">
                          <a:solidFill>
                            <a:srgbClr val="222222"/>
                          </a:solidFill>
                          <a:effectLst/>
                        </a:rPr>
                        <a:t>Bloqueio no sistema por 15 min.</a:t>
                      </a:r>
                    </a:p>
                  </a:txBody>
                  <a:tcPr anchor="ctr"/>
                </a:tc>
                <a:extLst>
                  <a:ext uri="{0D108BD9-81ED-4DB2-BD59-A6C34878D82A}">
                    <a16:rowId xmlns:a16="http://schemas.microsoft.com/office/drawing/2014/main" val="3434710012"/>
                  </a:ext>
                </a:extLst>
              </a:tr>
            </a:tbl>
          </a:graphicData>
        </a:graphic>
      </p:graphicFrame>
    </p:spTree>
    <p:extLst>
      <p:ext uri="{BB962C8B-B14F-4D97-AF65-F5344CB8AC3E}">
        <p14:creationId xmlns:p14="http://schemas.microsoft.com/office/powerpoint/2010/main" val="1353514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0EABB7-08E5-9B1D-F827-77A7D78319D6}"/>
              </a:ext>
            </a:extLst>
          </p:cNvPr>
          <p:cNvSpPr>
            <a:spLocks noGrp="1"/>
          </p:cNvSpPr>
          <p:nvPr>
            <p:ph type="title"/>
          </p:nvPr>
        </p:nvSpPr>
        <p:spPr>
          <a:xfrm>
            <a:off x="838200" y="2766218"/>
            <a:ext cx="10515600" cy="1325563"/>
          </a:xfrm>
        </p:spPr>
        <p:txBody>
          <a:bodyPr/>
          <a:lstStyle/>
          <a:p>
            <a:pPr algn="ctr"/>
            <a:r>
              <a:rPr lang="pt-BR" b="1" i="0" dirty="0">
                <a:solidFill>
                  <a:srgbClr val="3D464D"/>
                </a:solidFill>
                <a:effectLst/>
                <a:latin typeface="Open Sans" panose="020B0604020202020204" pitchFamily="34" charset="0"/>
              </a:rPr>
              <a:t>Critérios de Aceite na funcionalidade de cadastro</a:t>
            </a:r>
            <a:endParaRPr lang="pt-BR" dirty="0"/>
          </a:p>
        </p:txBody>
      </p:sp>
    </p:spTree>
    <p:extLst>
      <p:ext uri="{BB962C8B-B14F-4D97-AF65-F5344CB8AC3E}">
        <p14:creationId xmlns:p14="http://schemas.microsoft.com/office/powerpoint/2010/main" val="3201708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9D40159D-B034-73F4-135A-017EA23ECC0C}"/>
              </a:ext>
            </a:extLst>
          </p:cNvPr>
          <p:cNvSpPr>
            <a:spLocks noGrp="1"/>
          </p:cNvSpPr>
          <p:nvPr>
            <p:ph idx="1"/>
          </p:nvPr>
        </p:nvSpPr>
        <p:spPr/>
        <p:txBody>
          <a:bodyPr/>
          <a:lstStyle/>
          <a:p>
            <a:pPr algn="just">
              <a:buFont typeface="Arial" panose="020B0604020202020204" pitchFamily="34" charset="0"/>
              <a:buChar char="•"/>
            </a:pPr>
            <a:r>
              <a:rPr lang="pt-BR" b="0" i="0" dirty="0">
                <a:solidFill>
                  <a:srgbClr val="3D464D"/>
                </a:solidFill>
                <a:effectLst/>
                <a:latin typeface="Source Serif Pro" panose="020B0604020202020204" pitchFamily="18" charset="0"/>
              </a:rPr>
              <a:t>Senha de 8 caracteres, no mínimo.</a:t>
            </a:r>
          </a:p>
          <a:p>
            <a:pPr algn="just">
              <a:buFont typeface="Arial" panose="020B0604020202020204" pitchFamily="34" charset="0"/>
              <a:buChar char="•"/>
            </a:pPr>
            <a:r>
              <a:rPr lang="pt-BR" b="0" i="0" dirty="0">
                <a:solidFill>
                  <a:srgbClr val="3D464D"/>
                </a:solidFill>
                <a:effectLst/>
                <a:latin typeface="Source Serif Pro" panose="020B0604020202020204" pitchFamily="18" charset="0"/>
              </a:rPr>
              <a:t>Todos os campos devem ser obrigatórios.</a:t>
            </a:r>
          </a:p>
          <a:p>
            <a:pPr algn="just">
              <a:buFont typeface="Arial" panose="020B0604020202020204" pitchFamily="34" charset="0"/>
              <a:buChar char="•"/>
            </a:pPr>
            <a:r>
              <a:rPr lang="pt-BR" b="0" i="0" dirty="0">
                <a:solidFill>
                  <a:srgbClr val="3D464D"/>
                </a:solidFill>
                <a:effectLst/>
                <a:latin typeface="Source Serif Pro" panose="020B0604020202020204" pitchFamily="18" charset="0"/>
              </a:rPr>
              <a:t>Exibir uma mensagem de confirmação em caso positivo.</a:t>
            </a:r>
          </a:p>
          <a:p>
            <a:pPr algn="just">
              <a:buFont typeface="Arial" panose="020B0604020202020204" pitchFamily="34" charset="0"/>
              <a:buChar char="•"/>
            </a:pPr>
            <a:r>
              <a:rPr lang="pt-BR" b="0" i="0" dirty="0">
                <a:solidFill>
                  <a:srgbClr val="3D464D"/>
                </a:solidFill>
                <a:effectLst/>
                <a:latin typeface="Source Serif Pro" panose="020B0604020202020204" pitchFamily="18" charset="0"/>
              </a:rPr>
              <a:t>Redirecionar o usuário para tela de login.</a:t>
            </a:r>
          </a:p>
          <a:p>
            <a:pPr algn="just">
              <a:buFont typeface="Arial" panose="020B0604020202020204" pitchFamily="34" charset="0"/>
              <a:buChar char="•"/>
            </a:pPr>
            <a:r>
              <a:rPr lang="pt-BR" b="0" i="0" dirty="0">
                <a:solidFill>
                  <a:srgbClr val="3D464D"/>
                </a:solidFill>
                <a:effectLst/>
                <a:latin typeface="Source Serif Pro" panose="020B0604020202020204" pitchFamily="18" charset="0"/>
              </a:rPr>
              <a:t>Exibir a mensagem de falha em caso usuário já existente.</a:t>
            </a:r>
          </a:p>
          <a:p>
            <a:pPr algn="just">
              <a:buFont typeface="Arial" panose="020B0604020202020204" pitchFamily="34" charset="0"/>
              <a:buChar char="•"/>
            </a:pPr>
            <a:r>
              <a:rPr lang="pt-BR" b="0" i="0" dirty="0">
                <a:solidFill>
                  <a:srgbClr val="3D464D"/>
                </a:solidFill>
                <a:effectLst/>
                <a:latin typeface="Source Serif Pro" panose="020B0604020202020204" pitchFamily="18" charset="0"/>
              </a:rPr>
              <a:t>Exibir mensagem de falha caso a confirmação de senha não seja igual a senha digitada anteriormente.</a:t>
            </a:r>
          </a:p>
          <a:p>
            <a:pPr algn="just">
              <a:buFont typeface="Arial" panose="020B0604020202020204" pitchFamily="34" charset="0"/>
              <a:buChar char="•"/>
            </a:pPr>
            <a:r>
              <a:rPr lang="pt-BR" b="0" i="0" dirty="0">
                <a:solidFill>
                  <a:srgbClr val="3D464D"/>
                </a:solidFill>
                <a:effectLst/>
                <a:latin typeface="Source Serif Pro" panose="020B0604020202020204" pitchFamily="18" charset="0"/>
              </a:rPr>
              <a:t>Exibir mensagem de falha caso o campo obrigatório esteja incompleto.</a:t>
            </a:r>
          </a:p>
          <a:p>
            <a:pPr marL="0" indent="0" algn="just">
              <a:buNone/>
            </a:pPr>
            <a:endParaRPr lang="pt-BR" dirty="0"/>
          </a:p>
        </p:txBody>
      </p:sp>
    </p:spTree>
    <p:extLst>
      <p:ext uri="{BB962C8B-B14F-4D97-AF65-F5344CB8AC3E}">
        <p14:creationId xmlns:p14="http://schemas.microsoft.com/office/powerpoint/2010/main" val="385515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D0732379-700A-AF1F-002A-75ADBFB54A8B}"/>
              </a:ext>
            </a:extLst>
          </p:cNvPr>
          <p:cNvSpPr>
            <a:spLocks noGrp="1"/>
          </p:cNvSpPr>
          <p:nvPr>
            <p:ph type="title"/>
          </p:nvPr>
        </p:nvSpPr>
        <p:spPr>
          <a:xfrm>
            <a:off x="838200" y="2766218"/>
            <a:ext cx="10515600" cy="1325563"/>
          </a:xfrm>
        </p:spPr>
        <p:txBody>
          <a:bodyPr/>
          <a:lstStyle/>
          <a:p>
            <a:pPr algn="ctr"/>
            <a:r>
              <a:rPr lang="pt-BR" b="1" i="0" dirty="0">
                <a:solidFill>
                  <a:srgbClr val="3D464D"/>
                </a:solidFill>
                <a:effectLst/>
                <a:latin typeface="Open Sans" panose="020B0606030504020204" pitchFamily="34" charset="0"/>
              </a:rPr>
              <a:t>Teste de regressão</a:t>
            </a:r>
            <a:endParaRPr lang="pt-BR" dirty="0"/>
          </a:p>
        </p:txBody>
      </p:sp>
    </p:spTree>
    <p:extLst>
      <p:ext uri="{BB962C8B-B14F-4D97-AF65-F5344CB8AC3E}">
        <p14:creationId xmlns:p14="http://schemas.microsoft.com/office/powerpoint/2010/main" val="3764582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4364F3-864B-2E51-F512-373A5AE51AA9}"/>
              </a:ext>
            </a:extLst>
          </p:cNvPr>
          <p:cNvSpPr>
            <a:spLocks noGrp="1"/>
          </p:cNvSpPr>
          <p:nvPr>
            <p:ph type="title"/>
          </p:nvPr>
        </p:nvSpPr>
        <p:spPr>
          <a:xfrm>
            <a:off x="838200" y="2766218"/>
            <a:ext cx="10515600" cy="1325563"/>
          </a:xfrm>
        </p:spPr>
        <p:txBody>
          <a:bodyPr/>
          <a:lstStyle/>
          <a:p>
            <a:pPr algn="ctr"/>
            <a:r>
              <a:rPr lang="pt-BR" b="1" i="0" dirty="0">
                <a:solidFill>
                  <a:srgbClr val="3D464D"/>
                </a:solidFill>
                <a:effectLst/>
                <a:latin typeface="Open Sans" panose="020B0606030504020204" pitchFamily="34" charset="0"/>
              </a:rPr>
              <a:t>Testes na pirâmide</a:t>
            </a:r>
            <a:endParaRPr lang="pt-BR" dirty="0"/>
          </a:p>
        </p:txBody>
      </p:sp>
    </p:spTree>
    <p:extLst>
      <p:ext uri="{BB962C8B-B14F-4D97-AF65-F5344CB8AC3E}">
        <p14:creationId xmlns:p14="http://schemas.microsoft.com/office/powerpoint/2010/main" val="730035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riângulo isósceles 3">
            <a:extLst>
              <a:ext uri="{FF2B5EF4-FFF2-40B4-BE49-F238E27FC236}">
                <a16:creationId xmlns:a16="http://schemas.microsoft.com/office/drawing/2014/main" id="{018749B0-699B-90D1-2F59-4A129AAFCCFC}"/>
              </a:ext>
            </a:extLst>
          </p:cNvPr>
          <p:cNvSpPr/>
          <p:nvPr/>
        </p:nvSpPr>
        <p:spPr>
          <a:xfrm>
            <a:off x="4828309" y="256309"/>
            <a:ext cx="5583382" cy="634538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6" name="Conector reto 5">
            <a:extLst>
              <a:ext uri="{FF2B5EF4-FFF2-40B4-BE49-F238E27FC236}">
                <a16:creationId xmlns:a16="http://schemas.microsoft.com/office/drawing/2014/main" id="{82A7FC21-A9E3-AC2D-9549-C58E2E90537A}"/>
              </a:ext>
            </a:extLst>
          </p:cNvPr>
          <p:cNvCxnSpPr/>
          <p:nvPr/>
        </p:nvCxnSpPr>
        <p:spPr>
          <a:xfrm>
            <a:off x="3823855" y="4641273"/>
            <a:ext cx="8091054" cy="0"/>
          </a:xfrm>
          <a:prstGeom prst="line">
            <a:avLst/>
          </a:prstGeom>
        </p:spPr>
        <p:style>
          <a:lnRef idx="1">
            <a:schemeClr val="accent2"/>
          </a:lnRef>
          <a:fillRef idx="0">
            <a:schemeClr val="accent2"/>
          </a:fillRef>
          <a:effectRef idx="0">
            <a:schemeClr val="accent2"/>
          </a:effectRef>
          <a:fontRef idx="minor">
            <a:schemeClr val="tx1"/>
          </a:fontRef>
        </p:style>
      </p:cxnSp>
      <p:sp>
        <p:nvSpPr>
          <p:cNvPr id="7" name="Retângulo 6">
            <a:extLst>
              <a:ext uri="{FF2B5EF4-FFF2-40B4-BE49-F238E27FC236}">
                <a16:creationId xmlns:a16="http://schemas.microsoft.com/office/drawing/2014/main" id="{9A09F075-3A2F-A946-863A-7A20355EC4E1}"/>
              </a:ext>
            </a:extLst>
          </p:cNvPr>
          <p:cNvSpPr/>
          <p:nvPr/>
        </p:nvSpPr>
        <p:spPr>
          <a:xfrm>
            <a:off x="1264227" y="5150428"/>
            <a:ext cx="3061855" cy="94210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Testes de unidade</a:t>
            </a:r>
          </a:p>
        </p:txBody>
      </p:sp>
      <p:sp>
        <p:nvSpPr>
          <p:cNvPr id="8" name="Retângulo 7">
            <a:extLst>
              <a:ext uri="{FF2B5EF4-FFF2-40B4-BE49-F238E27FC236}">
                <a16:creationId xmlns:a16="http://schemas.microsoft.com/office/drawing/2014/main" id="{B5EC7F37-6009-59A3-1782-48E8CFB9C254}"/>
              </a:ext>
            </a:extLst>
          </p:cNvPr>
          <p:cNvSpPr/>
          <p:nvPr/>
        </p:nvSpPr>
        <p:spPr>
          <a:xfrm>
            <a:off x="1264227" y="3190010"/>
            <a:ext cx="3061855" cy="94210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Testes de integração</a:t>
            </a:r>
          </a:p>
        </p:txBody>
      </p:sp>
      <p:cxnSp>
        <p:nvCxnSpPr>
          <p:cNvPr id="9" name="Conector reto 8">
            <a:extLst>
              <a:ext uri="{FF2B5EF4-FFF2-40B4-BE49-F238E27FC236}">
                <a16:creationId xmlns:a16="http://schemas.microsoft.com/office/drawing/2014/main" id="{FE57D7CD-B4E9-9A60-EBCE-0D549CABF1F3}"/>
              </a:ext>
            </a:extLst>
          </p:cNvPr>
          <p:cNvCxnSpPr/>
          <p:nvPr/>
        </p:nvCxnSpPr>
        <p:spPr>
          <a:xfrm>
            <a:off x="3823855" y="2549237"/>
            <a:ext cx="8091054" cy="0"/>
          </a:xfrm>
          <a:prstGeom prst="line">
            <a:avLst/>
          </a:prstGeom>
        </p:spPr>
        <p:style>
          <a:lnRef idx="1">
            <a:schemeClr val="accent2"/>
          </a:lnRef>
          <a:fillRef idx="0">
            <a:schemeClr val="accent2"/>
          </a:fillRef>
          <a:effectRef idx="0">
            <a:schemeClr val="accent2"/>
          </a:effectRef>
          <a:fontRef idx="minor">
            <a:schemeClr val="tx1"/>
          </a:fontRef>
        </p:style>
      </p:cxnSp>
      <p:sp>
        <p:nvSpPr>
          <p:cNvPr id="10" name="Retângulo 9">
            <a:extLst>
              <a:ext uri="{FF2B5EF4-FFF2-40B4-BE49-F238E27FC236}">
                <a16:creationId xmlns:a16="http://schemas.microsoft.com/office/drawing/2014/main" id="{8EE10CE9-1C08-53E6-6B11-8876ABA9F071}"/>
              </a:ext>
            </a:extLst>
          </p:cNvPr>
          <p:cNvSpPr/>
          <p:nvPr/>
        </p:nvSpPr>
        <p:spPr>
          <a:xfrm>
            <a:off x="1264226" y="1226129"/>
            <a:ext cx="3061855" cy="94210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Testes de ponta-a-ponta</a:t>
            </a:r>
          </a:p>
        </p:txBody>
      </p:sp>
      <p:cxnSp>
        <p:nvCxnSpPr>
          <p:cNvPr id="14" name="Conector de Seta Reta 13">
            <a:extLst>
              <a:ext uri="{FF2B5EF4-FFF2-40B4-BE49-F238E27FC236}">
                <a16:creationId xmlns:a16="http://schemas.microsoft.com/office/drawing/2014/main" id="{4E584721-FF59-77A2-0B20-38B340571E01}"/>
              </a:ext>
            </a:extLst>
          </p:cNvPr>
          <p:cNvCxnSpPr>
            <a:stCxn id="10" idx="3"/>
          </p:cNvCxnSpPr>
          <p:nvPr/>
        </p:nvCxnSpPr>
        <p:spPr>
          <a:xfrm flipV="1">
            <a:off x="4326081" y="1697183"/>
            <a:ext cx="261504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ector de Seta Reta 15">
            <a:extLst>
              <a:ext uri="{FF2B5EF4-FFF2-40B4-BE49-F238E27FC236}">
                <a16:creationId xmlns:a16="http://schemas.microsoft.com/office/drawing/2014/main" id="{7328401F-8FD3-D96D-E5B2-E050B615EE2B}"/>
              </a:ext>
            </a:extLst>
          </p:cNvPr>
          <p:cNvCxnSpPr>
            <a:stCxn id="8" idx="3"/>
          </p:cNvCxnSpPr>
          <p:nvPr/>
        </p:nvCxnSpPr>
        <p:spPr>
          <a:xfrm flipV="1">
            <a:off x="4326082" y="3661064"/>
            <a:ext cx="176991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de Seta Reta 19">
            <a:extLst>
              <a:ext uri="{FF2B5EF4-FFF2-40B4-BE49-F238E27FC236}">
                <a16:creationId xmlns:a16="http://schemas.microsoft.com/office/drawing/2014/main" id="{DF0A0299-090A-8A21-4C12-8222617376D2}"/>
              </a:ext>
            </a:extLst>
          </p:cNvPr>
          <p:cNvCxnSpPr>
            <a:stCxn id="7" idx="3"/>
          </p:cNvCxnSpPr>
          <p:nvPr/>
        </p:nvCxnSpPr>
        <p:spPr>
          <a:xfrm flipV="1">
            <a:off x="4326082" y="5621482"/>
            <a:ext cx="88495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4836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0C5E6D-0475-947A-FE71-A60A1DFAD3EE}"/>
              </a:ext>
            </a:extLst>
          </p:cNvPr>
          <p:cNvSpPr>
            <a:spLocks noGrp="1"/>
          </p:cNvSpPr>
          <p:nvPr>
            <p:ph type="title"/>
          </p:nvPr>
        </p:nvSpPr>
        <p:spPr/>
        <p:txBody>
          <a:bodyPr/>
          <a:lstStyle/>
          <a:p>
            <a:pPr algn="ctr"/>
            <a:r>
              <a:rPr lang="pt-BR" b="1" i="0" dirty="0">
                <a:solidFill>
                  <a:srgbClr val="3D464D"/>
                </a:solidFill>
                <a:effectLst/>
                <a:latin typeface="Source Serif Pro" panose="02040603050405020204" pitchFamily="18" charset="0"/>
              </a:rPr>
              <a:t>teste de caixa branca</a:t>
            </a:r>
            <a:endParaRPr lang="pt-BR" dirty="0"/>
          </a:p>
        </p:txBody>
      </p:sp>
      <p:sp>
        <p:nvSpPr>
          <p:cNvPr id="3" name="Espaço Reservado para Conteúdo 2">
            <a:extLst>
              <a:ext uri="{FF2B5EF4-FFF2-40B4-BE49-F238E27FC236}">
                <a16:creationId xmlns:a16="http://schemas.microsoft.com/office/drawing/2014/main" id="{2BC6A19B-A463-FD0E-88CB-80EDA563DB6E}"/>
              </a:ext>
            </a:extLst>
          </p:cNvPr>
          <p:cNvSpPr>
            <a:spLocks noGrp="1"/>
          </p:cNvSpPr>
          <p:nvPr>
            <p:ph idx="1"/>
          </p:nvPr>
        </p:nvSpPr>
        <p:spPr/>
        <p:txBody>
          <a:bodyPr/>
          <a:lstStyle/>
          <a:p>
            <a:pPr algn="just"/>
            <a:r>
              <a:rPr lang="pt-BR" b="0" i="0" dirty="0">
                <a:solidFill>
                  <a:srgbClr val="3D464D"/>
                </a:solidFill>
                <a:effectLst/>
                <a:latin typeface="Source Serif Pro" panose="02040603050405020204" pitchFamily="18" charset="0"/>
              </a:rPr>
              <a:t>é usado para testar um sistema de software com base na sua arquitetura. Esse tipo de abordagem serve para testar cada módulo do sistema de acordo com seu código. Pode ser feito pelos próprios desenvolvedores ou QAs técnicos que entendam da estrutura do projeto. Um exemplo de testes de caixa branca são: teste unitário, de integração de módulos e de serviço (API);</a:t>
            </a:r>
            <a:endParaRPr lang="pt-BR" dirty="0"/>
          </a:p>
        </p:txBody>
      </p:sp>
    </p:spTree>
    <p:extLst>
      <p:ext uri="{BB962C8B-B14F-4D97-AF65-F5344CB8AC3E}">
        <p14:creationId xmlns:p14="http://schemas.microsoft.com/office/powerpoint/2010/main" val="1867518414"/>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342</TotalTime>
  <Words>715</Words>
  <Application>Microsoft Office PowerPoint</Application>
  <PresentationFormat>Widescreen</PresentationFormat>
  <Paragraphs>74</Paragraphs>
  <Slides>17</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17</vt:i4>
      </vt:variant>
    </vt:vector>
  </HeadingPairs>
  <TitlesOfParts>
    <vt:vector size="23" baseType="lpstr">
      <vt:lpstr>Arial</vt:lpstr>
      <vt:lpstr>Calibri</vt:lpstr>
      <vt:lpstr>Calibri Light</vt:lpstr>
      <vt:lpstr>Open Sans</vt:lpstr>
      <vt:lpstr>Source Serif Pro</vt:lpstr>
      <vt:lpstr>Tema do Office</vt:lpstr>
      <vt:lpstr>Fluxo de teste - Cadastro</vt:lpstr>
      <vt:lpstr>Apresentação do PowerPoint</vt:lpstr>
      <vt:lpstr>Apresentação do PowerPoint</vt:lpstr>
      <vt:lpstr>Critérios de Aceite na funcionalidade de cadastro</vt:lpstr>
      <vt:lpstr>Apresentação do PowerPoint</vt:lpstr>
      <vt:lpstr>Teste de regressão</vt:lpstr>
      <vt:lpstr>Testes na pirâmide</vt:lpstr>
      <vt:lpstr>Apresentação do PowerPoint</vt:lpstr>
      <vt:lpstr>teste de caixa branca</vt:lpstr>
      <vt:lpstr>teste de caixa preta</vt:lpstr>
      <vt:lpstr>pirâmide de testes</vt:lpstr>
      <vt:lpstr>Evidência de testes</vt:lpstr>
      <vt:lpstr>Reporte um bug</vt:lpstr>
      <vt:lpstr>Crie sua estratégia de teste</vt:lpstr>
      <vt:lpstr>Apresentação do PowerPoint</vt:lpstr>
      <vt:lpstr>Crie sua estratégia de teste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Bruno Henrique Félix Dórea</dc:creator>
  <cp:lastModifiedBy>Bruno Henrique Félix Dórea</cp:lastModifiedBy>
  <cp:revision>9</cp:revision>
  <dcterms:created xsi:type="dcterms:W3CDTF">2022-08-30T11:30:08Z</dcterms:created>
  <dcterms:modified xsi:type="dcterms:W3CDTF">2022-08-30T17:12:35Z</dcterms:modified>
</cp:coreProperties>
</file>