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EFB06-0355-47C0-BB9B-416010EFE4C3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E6EE-565F-4920-A261-B9199190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1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E6EE-565F-4920-A261-B91991908B2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8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8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5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0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9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2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0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8CB78-0433-4C91-B579-AD35DD274D7A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5EB0-2E1E-4DE9-86B9-91FBD7ADF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IOT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FE344-48AC-44AC-A613-DDD8D5E97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IOT GUY</a:t>
            </a:r>
            <a:endParaRPr lang="en-IN" dirty="0"/>
          </a:p>
        </p:txBody>
      </p:sp>
      <p:pic>
        <p:nvPicPr>
          <p:cNvPr id="1028" name="Picture 4" descr="What is AWS IoT? How to create a thing in AWS IoT Core, its ...">
            <a:extLst>
              <a:ext uri="{FF2B5EF4-FFF2-40B4-BE49-F238E27FC236}">
                <a16:creationId xmlns:a16="http://schemas.microsoft.com/office/drawing/2014/main" id="{2E0B2208-99D6-41C2-BABE-DEDC7226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13" y="973673"/>
            <a:ext cx="2822909" cy="17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6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6A4F-2F01-4FF3-8B65-344C9017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OUR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B6AC-998C-4519-917E-E37E0494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473228" cy="4501662"/>
          </a:xfrm>
        </p:spPr>
        <p:txBody>
          <a:bodyPr/>
          <a:lstStyle/>
          <a:p>
            <a:r>
              <a:rPr lang="en-US" dirty="0"/>
              <a:t>Use MQTT and Restful </a:t>
            </a:r>
            <a:r>
              <a:rPr lang="en-US" dirty="0" err="1"/>
              <a:t>Api</a:t>
            </a:r>
            <a:r>
              <a:rPr lang="en-US" dirty="0"/>
              <a:t> of AWS IoT core to send/receive data.  </a:t>
            </a:r>
          </a:p>
          <a:p>
            <a:r>
              <a:rPr lang="en-US" dirty="0"/>
              <a:t>Setting up our AWS IoT thing.</a:t>
            </a:r>
          </a:p>
          <a:p>
            <a:r>
              <a:rPr lang="en-US" dirty="0"/>
              <a:t>Write an Arduino Sketch to send &amp; receive data from Nodemcu to AWS Cloud.</a:t>
            </a:r>
          </a:p>
          <a:p>
            <a:r>
              <a:rPr lang="en-US" dirty="0"/>
              <a:t>Write an Python Sketch using </a:t>
            </a:r>
            <a:r>
              <a:rPr lang="en-US" dirty="0" err="1"/>
              <a:t>Paho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 library.</a:t>
            </a:r>
          </a:p>
          <a:p>
            <a:r>
              <a:rPr lang="en-US" dirty="0"/>
              <a:t>Write JS code using AWS-SDK to communicate with AWS cloud</a:t>
            </a:r>
          </a:p>
          <a:p>
            <a:r>
              <a:rPr lang="en-IN" dirty="0"/>
              <a:t>Integrate AWS SNS with the Thing.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8A96-194D-4CEC-8A67-D213245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D617-8175-4CAB-8B33-B6CFF88D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93" y="2146495"/>
            <a:ext cx="10018713" cy="3124201"/>
          </a:xfrm>
        </p:spPr>
        <p:txBody>
          <a:bodyPr/>
          <a:lstStyle/>
          <a:p>
            <a:r>
              <a:rPr lang="en-US" dirty="0"/>
              <a:t>NODEMCU/ ESP32</a:t>
            </a:r>
          </a:p>
          <a:p>
            <a:r>
              <a:rPr lang="en-US" dirty="0"/>
              <a:t>FREE AWS ACCOUNT</a:t>
            </a:r>
          </a:p>
          <a:p>
            <a:r>
              <a:rPr lang="en-US" dirty="0"/>
              <a:t>A PUSH BUTTON</a:t>
            </a:r>
          </a:p>
          <a:p>
            <a:r>
              <a:rPr lang="en-US" dirty="0"/>
              <a:t>BASIC UNDERSTANDING OF MQTT (It’s a +)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6220-F58C-4853-9C4D-C68BE261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88" y="20420"/>
            <a:ext cx="10018713" cy="838199"/>
          </a:xfrm>
        </p:spPr>
        <p:txBody>
          <a:bodyPr/>
          <a:lstStyle/>
          <a:p>
            <a:r>
              <a:rPr lang="en-US" dirty="0"/>
              <a:t>CIRCUIT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7C97A-513C-44ED-B2E8-781F65069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2438399"/>
            <a:ext cx="10122549" cy="38932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047B6-0F40-4D82-9AA4-BBDD3887C611}"/>
              </a:ext>
            </a:extLst>
          </p:cNvPr>
          <p:cNvSpPr txBox="1"/>
          <p:nvPr/>
        </p:nvSpPr>
        <p:spPr>
          <a:xfrm>
            <a:off x="1259228" y="1541501"/>
            <a:ext cx="31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 SEND DATA TO AWS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137661-3961-4237-87F4-DACBAC55E8E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30652" y="1910833"/>
            <a:ext cx="1741348" cy="2295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BB34F5-EF27-4981-9823-BA9E51D76989}"/>
              </a:ext>
            </a:extLst>
          </p:cNvPr>
          <p:cNvSpPr txBox="1"/>
          <p:nvPr/>
        </p:nvSpPr>
        <p:spPr>
          <a:xfrm>
            <a:off x="8667401" y="1218335"/>
            <a:ext cx="248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 RECEIVE DATA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(BUILTIN LED)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565F2F-A891-4CBF-A30B-F08E53D384A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908446" y="1864666"/>
            <a:ext cx="375037" cy="25902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B8A0FC3-96F4-4084-BFED-E44088C7BB7E}"/>
              </a:ext>
            </a:extLst>
          </p:cNvPr>
          <p:cNvSpPr/>
          <p:nvPr/>
        </p:nvSpPr>
        <p:spPr>
          <a:xfrm>
            <a:off x="10208505" y="4515729"/>
            <a:ext cx="187519" cy="1406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98A3CD-075E-4BF9-B583-0F73A19D125B}"/>
              </a:ext>
            </a:extLst>
          </p:cNvPr>
          <p:cNvSpPr/>
          <p:nvPr/>
        </p:nvSpPr>
        <p:spPr>
          <a:xfrm>
            <a:off x="4360983" y="3179299"/>
            <a:ext cx="2813539" cy="18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button</a:t>
            </a:r>
          </a:p>
          <a:p>
            <a:pPr algn="ctr"/>
            <a:r>
              <a:rPr lang="en-US" sz="2200" dirty="0"/>
              <a:t>led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CB5FC-ECE5-4B5B-8600-29FD16C8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2" y="-76393"/>
            <a:ext cx="10018713" cy="913800"/>
          </a:xfrm>
        </p:spPr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2050" name="Picture 2" descr="Clouds Clipart Clear Background Pencil And In Color - Free Png Image">
            <a:extLst>
              <a:ext uri="{FF2B5EF4-FFF2-40B4-BE49-F238E27FC236}">
                <a16:creationId xmlns:a16="http://schemas.microsoft.com/office/drawing/2014/main" id="{06A1C846-7BB9-48C2-8EF8-67FA3BAA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05" y="708216"/>
            <a:ext cx="3594294" cy="25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D8ACC-C8C9-458C-8C8B-359DCA404CFB}"/>
              </a:ext>
            </a:extLst>
          </p:cNvPr>
          <p:cNvSpPr txBox="1"/>
          <p:nvPr/>
        </p:nvSpPr>
        <p:spPr>
          <a:xfrm>
            <a:off x="4178104" y="1452228"/>
            <a:ext cx="317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Gunplay" panose="020B0608020202050204" pitchFamily="34" charset="0"/>
              </a:rPr>
              <a:t>AWS IOT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Gunplay" panose="020B0608020202050204" pitchFamily="34" charset="0"/>
              </a:rPr>
              <a:t>MQTT BROKER</a:t>
            </a:r>
            <a:endParaRPr lang="en-IN" sz="3000" dirty="0">
              <a:solidFill>
                <a:schemeClr val="bg1"/>
              </a:solidFill>
              <a:latin typeface="Gunplay" panose="020B060802020205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DB8F8-18B3-4E5C-A034-EA960A512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9" y="5058271"/>
            <a:ext cx="1864629" cy="1408343"/>
          </a:xfrm>
          <a:prstGeom prst="rect">
            <a:avLst/>
          </a:prstGeom>
        </p:spPr>
      </p:pic>
      <p:pic>
        <p:nvPicPr>
          <p:cNvPr id="2052" name="Picture 4" descr="Wifi Icon Red PNG Image - PurePNG | Free transparent CC0 PNG Image ...">
            <a:extLst>
              <a:ext uri="{FF2B5EF4-FFF2-40B4-BE49-F238E27FC236}">
                <a16:creationId xmlns:a16="http://schemas.microsoft.com/office/drawing/2014/main" id="{DD8DF987-38B2-4FB7-AE1C-6ADB64BD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18" y="4656756"/>
            <a:ext cx="803030" cy="8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EC4BD-9E66-4B90-A3E6-2851B204DDEF}"/>
              </a:ext>
            </a:extLst>
          </p:cNvPr>
          <p:cNvSpPr txBox="1"/>
          <p:nvPr/>
        </p:nvSpPr>
        <p:spPr>
          <a:xfrm>
            <a:off x="5304740" y="3202131"/>
            <a:ext cx="100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unplay" panose="020B0608020202050204" pitchFamily="34" charset="0"/>
              </a:rPr>
              <a:t>TOPICS</a:t>
            </a:r>
            <a:endParaRPr lang="en-IN" sz="2000" dirty="0">
              <a:latin typeface="Gunplay" panose="020B060802020205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5262B6-5862-4BF0-B179-80923CF28C18}"/>
              </a:ext>
            </a:extLst>
          </p:cNvPr>
          <p:cNvSpPr/>
          <p:nvPr/>
        </p:nvSpPr>
        <p:spPr>
          <a:xfrm>
            <a:off x="9103218" y="5004230"/>
            <a:ext cx="2414954" cy="1575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MQTT BOX</a:t>
            </a:r>
          </a:p>
          <a:p>
            <a:pPr algn="ctr"/>
            <a:r>
              <a:rPr lang="en-US" b="1" dirty="0"/>
              <a:t>(MQTT CLIENT 3)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F6CD8D-8FE9-4127-8C29-12FB1867E554}"/>
              </a:ext>
            </a:extLst>
          </p:cNvPr>
          <p:cNvSpPr/>
          <p:nvPr/>
        </p:nvSpPr>
        <p:spPr>
          <a:xfrm>
            <a:off x="9103218" y="2391508"/>
            <a:ext cx="2414954" cy="1575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AWS TEST</a:t>
            </a:r>
          </a:p>
          <a:p>
            <a:pPr algn="ctr"/>
            <a:r>
              <a:rPr lang="en-US" b="1" dirty="0"/>
              <a:t>(MQTT CLIENT 2)</a:t>
            </a:r>
            <a:endParaRPr lang="en-IN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E1EEE-1C54-4566-9B86-CD167FBCFD4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313812" y="3967089"/>
            <a:ext cx="2990928" cy="29751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C66DC-50CA-4922-A3FF-29C703F970DD}"/>
              </a:ext>
            </a:extLst>
          </p:cNvPr>
          <p:cNvSpPr txBox="1"/>
          <p:nvPr/>
        </p:nvSpPr>
        <p:spPr>
          <a:xfrm>
            <a:off x="334809" y="4079933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PUSHBUTTON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28BDF-E716-4FD7-ADDB-4C5CFD685221}"/>
              </a:ext>
            </a:extLst>
          </p:cNvPr>
          <p:cNvSpPr txBox="1"/>
          <p:nvPr/>
        </p:nvSpPr>
        <p:spPr>
          <a:xfrm>
            <a:off x="437199" y="4449265"/>
            <a:ext cx="18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BUILTIN LED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EDDA9-510B-4588-A0FD-C5667933E01D}"/>
              </a:ext>
            </a:extLst>
          </p:cNvPr>
          <p:cNvCxnSpPr>
            <a:cxnSpLocks/>
          </p:cNvCxnSpPr>
          <p:nvPr/>
        </p:nvCxnSpPr>
        <p:spPr>
          <a:xfrm flipV="1">
            <a:off x="6313478" y="3202131"/>
            <a:ext cx="2789740" cy="7649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35E98D-1F5A-408A-95CB-D6DBA74A9523}"/>
              </a:ext>
            </a:extLst>
          </p:cNvPr>
          <p:cNvCxnSpPr>
            <a:cxnSpLocks/>
          </p:cNvCxnSpPr>
          <p:nvPr/>
        </p:nvCxnSpPr>
        <p:spPr>
          <a:xfrm flipH="1">
            <a:off x="6179210" y="3504767"/>
            <a:ext cx="2924008" cy="78713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1B7718-E9D8-4170-868A-BC6B3AD8C787}"/>
              </a:ext>
            </a:extLst>
          </p:cNvPr>
          <p:cNvSpPr txBox="1"/>
          <p:nvPr/>
        </p:nvSpPr>
        <p:spPr>
          <a:xfrm rot="20506985">
            <a:off x="7216518" y="315678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CEBD12-6363-4001-A908-1792236E35C4}"/>
              </a:ext>
            </a:extLst>
          </p:cNvPr>
          <p:cNvCxnSpPr>
            <a:cxnSpLocks/>
          </p:cNvCxnSpPr>
          <p:nvPr/>
        </p:nvCxnSpPr>
        <p:spPr>
          <a:xfrm flipH="1">
            <a:off x="2207222" y="4264599"/>
            <a:ext cx="3253226" cy="3638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63DD58-1602-4CD4-915D-725767637BAE}"/>
              </a:ext>
            </a:extLst>
          </p:cNvPr>
          <p:cNvSpPr txBox="1"/>
          <p:nvPr/>
        </p:nvSpPr>
        <p:spPr>
          <a:xfrm rot="21135006">
            <a:off x="2821384" y="448144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92407-243D-4D87-A7F7-5AE3A2CE897F}"/>
              </a:ext>
            </a:extLst>
          </p:cNvPr>
          <p:cNvSpPr txBox="1"/>
          <p:nvPr/>
        </p:nvSpPr>
        <p:spPr>
          <a:xfrm>
            <a:off x="2712488" y="377527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8E8ED1-6229-43CA-AF84-B6E3C31B26F0}"/>
              </a:ext>
            </a:extLst>
          </p:cNvPr>
          <p:cNvSpPr txBox="1"/>
          <p:nvPr/>
        </p:nvSpPr>
        <p:spPr>
          <a:xfrm rot="20462810">
            <a:off x="7482057" y="380921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7402B-E5B2-4895-B08E-339832809EE7}"/>
              </a:ext>
            </a:extLst>
          </p:cNvPr>
          <p:cNvSpPr txBox="1"/>
          <p:nvPr/>
        </p:nvSpPr>
        <p:spPr>
          <a:xfrm>
            <a:off x="2908873" y="613144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MQTT CLIENT 1</a:t>
            </a:r>
            <a:endParaRPr lang="en-IN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D858FE-93BC-4CAC-8168-D10B08020C4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4477408"/>
            <a:ext cx="3007218" cy="13146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20CDFD-6A11-464B-8010-B1A449B2E1AB}"/>
              </a:ext>
            </a:extLst>
          </p:cNvPr>
          <p:cNvSpPr txBox="1"/>
          <p:nvPr/>
        </p:nvSpPr>
        <p:spPr>
          <a:xfrm rot="1490522">
            <a:off x="7327013" y="542175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82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98A3CD-075E-4BF9-B583-0F73A19D125B}"/>
              </a:ext>
            </a:extLst>
          </p:cNvPr>
          <p:cNvSpPr/>
          <p:nvPr/>
        </p:nvSpPr>
        <p:spPr>
          <a:xfrm>
            <a:off x="4100143" y="3179299"/>
            <a:ext cx="3804354" cy="18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CB5FC-ECE5-4B5B-8600-29FD16C8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94" y="-73617"/>
            <a:ext cx="10018713" cy="913800"/>
          </a:xfrm>
        </p:spPr>
        <p:txBody>
          <a:bodyPr/>
          <a:lstStyle/>
          <a:p>
            <a:r>
              <a:rPr lang="en-US" dirty="0"/>
              <a:t>THINGSHADOW ARCHITECTURE</a:t>
            </a:r>
            <a:endParaRPr lang="en-IN" dirty="0"/>
          </a:p>
        </p:txBody>
      </p:sp>
      <p:pic>
        <p:nvPicPr>
          <p:cNvPr id="2050" name="Picture 2" descr="Clouds Clipart Clear Background Pencil And In Color - Free Png Image">
            <a:extLst>
              <a:ext uri="{FF2B5EF4-FFF2-40B4-BE49-F238E27FC236}">
                <a16:creationId xmlns:a16="http://schemas.microsoft.com/office/drawing/2014/main" id="{06A1C846-7BB9-48C2-8EF8-67FA3BAA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04" y="738971"/>
            <a:ext cx="3594294" cy="25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D8ACC-C8C9-458C-8C8B-359DCA404CFB}"/>
              </a:ext>
            </a:extLst>
          </p:cNvPr>
          <p:cNvSpPr txBox="1"/>
          <p:nvPr/>
        </p:nvSpPr>
        <p:spPr>
          <a:xfrm>
            <a:off x="4435117" y="1488223"/>
            <a:ext cx="317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Gunplay" panose="020B0608020202050204" pitchFamily="34" charset="0"/>
              </a:rPr>
              <a:t>AWS IOT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Gunplay" panose="020B0608020202050204" pitchFamily="34" charset="0"/>
              </a:rPr>
              <a:t>MQTT BROKER</a:t>
            </a:r>
            <a:endParaRPr lang="en-IN" sz="3000" dirty="0">
              <a:solidFill>
                <a:schemeClr val="bg1"/>
              </a:solidFill>
              <a:latin typeface="Gunplay" panose="020B060802020205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DB8F8-18B3-4E5C-A034-EA960A512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9" y="5058271"/>
            <a:ext cx="1864629" cy="1408343"/>
          </a:xfrm>
          <a:prstGeom prst="rect">
            <a:avLst/>
          </a:prstGeom>
        </p:spPr>
      </p:pic>
      <p:pic>
        <p:nvPicPr>
          <p:cNvPr id="2052" name="Picture 4" descr="Wifi Icon Red PNG Image - PurePNG | Free transparent CC0 PNG Image ...">
            <a:extLst>
              <a:ext uri="{FF2B5EF4-FFF2-40B4-BE49-F238E27FC236}">
                <a16:creationId xmlns:a16="http://schemas.microsoft.com/office/drawing/2014/main" id="{DD8DF987-38B2-4FB7-AE1C-6ADB64BD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18" y="4656756"/>
            <a:ext cx="803030" cy="8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EC4BD-9E66-4B90-A3E6-2851B204DDEF}"/>
              </a:ext>
            </a:extLst>
          </p:cNvPr>
          <p:cNvSpPr txBox="1"/>
          <p:nvPr/>
        </p:nvSpPr>
        <p:spPr>
          <a:xfrm>
            <a:off x="5656226" y="2793257"/>
            <a:ext cx="100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unplay" panose="020B0608020202050204" pitchFamily="34" charset="0"/>
              </a:rPr>
              <a:t>TOPICS</a:t>
            </a:r>
            <a:endParaRPr lang="en-IN" sz="2000" dirty="0">
              <a:latin typeface="Gunplay" panose="020B060802020205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5262B6-5862-4BF0-B179-80923CF28C18}"/>
              </a:ext>
            </a:extLst>
          </p:cNvPr>
          <p:cNvSpPr/>
          <p:nvPr/>
        </p:nvSpPr>
        <p:spPr>
          <a:xfrm>
            <a:off x="9740630" y="4751430"/>
            <a:ext cx="2414954" cy="1575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MQTT BOX</a:t>
            </a:r>
          </a:p>
          <a:p>
            <a:pPr algn="ctr"/>
            <a:r>
              <a:rPr lang="en-US" b="1" dirty="0"/>
              <a:t>(MQTT CLIENT 3)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F6CD8D-8FE9-4127-8C29-12FB1867E554}"/>
              </a:ext>
            </a:extLst>
          </p:cNvPr>
          <p:cNvSpPr/>
          <p:nvPr/>
        </p:nvSpPr>
        <p:spPr>
          <a:xfrm>
            <a:off x="9790190" y="1476347"/>
            <a:ext cx="2414954" cy="1575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AWS TEST</a:t>
            </a:r>
          </a:p>
          <a:p>
            <a:pPr algn="ctr"/>
            <a:r>
              <a:rPr lang="en-US" b="1" dirty="0"/>
              <a:t>(MQTT CLIENT 2)</a:t>
            </a:r>
            <a:endParaRPr lang="en-IN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E1EEE-1C54-4566-9B86-CD167FBCFD43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2313812" y="3966829"/>
            <a:ext cx="1849457" cy="2977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C66DC-50CA-4922-A3FF-29C703F970DD}"/>
              </a:ext>
            </a:extLst>
          </p:cNvPr>
          <p:cNvSpPr txBox="1"/>
          <p:nvPr/>
        </p:nvSpPr>
        <p:spPr>
          <a:xfrm>
            <a:off x="334809" y="4079933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PUSHBUTTON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28BDF-E716-4FD7-ADDB-4C5CFD685221}"/>
              </a:ext>
            </a:extLst>
          </p:cNvPr>
          <p:cNvSpPr txBox="1"/>
          <p:nvPr/>
        </p:nvSpPr>
        <p:spPr>
          <a:xfrm>
            <a:off x="437199" y="4449265"/>
            <a:ext cx="18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BUILTIN LED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EDDA9-510B-4588-A0FD-C5667933E01D}"/>
              </a:ext>
            </a:extLst>
          </p:cNvPr>
          <p:cNvCxnSpPr>
            <a:cxnSpLocks/>
          </p:cNvCxnSpPr>
          <p:nvPr/>
        </p:nvCxnSpPr>
        <p:spPr>
          <a:xfrm flipV="1">
            <a:off x="8003573" y="3009859"/>
            <a:ext cx="1969496" cy="13905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35E98D-1F5A-408A-95CB-D6DBA74A9523}"/>
              </a:ext>
            </a:extLst>
          </p:cNvPr>
          <p:cNvCxnSpPr>
            <a:cxnSpLocks/>
          </p:cNvCxnSpPr>
          <p:nvPr/>
        </p:nvCxnSpPr>
        <p:spPr>
          <a:xfrm flipH="1">
            <a:off x="7955277" y="2477970"/>
            <a:ext cx="1834913" cy="119931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1B7718-E9D8-4170-868A-BC6B3AD8C787}"/>
              </a:ext>
            </a:extLst>
          </p:cNvPr>
          <p:cNvSpPr txBox="1"/>
          <p:nvPr/>
        </p:nvSpPr>
        <p:spPr>
          <a:xfrm rot="19655544">
            <a:off x="8132594" y="390749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CEBD12-6363-4001-A908-1792236E35C4}"/>
              </a:ext>
            </a:extLst>
          </p:cNvPr>
          <p:cNvCxnSpPr>
            <a:cxnSpLocks/>
          </p:cNvCxnSpPr>
          <p:nvPr/>
        </p:nvCxnSpPr>
        <p:spPr>
          <a:xfrm flipH="1">
            <a:off x="2207222" y="4359686"/>
            <a:ext cx="2153761" cy="2687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63DD58-1602-4CD4-915D-725767637BAE}"/>
              </a:ext>
            </a:extLst>
          </p:cNvPr>
          <p:cNvSpPr txBox="1"/>
          <p:nvPr/>
        </p:nvSpPr>
        <p:spPr>
          <a:xfrm rot="21135006">
            <a:off x="2821384" y="448144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92407-243D-4D87-A7F7-5AE3A2CE897F}"/>
              </a:ext>
            </a:extLst>
          </p:cNvPr>
          <p:cNvSpPr txBox="1"/>
          <p:nvPr/>
        </p:nvSpPr>
        <p:spPr>
          <a:xfrm rot="21135006">
            <a:off x="2712488" y="377527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8E8ED1-6229-43CA-AF84-B6E3C31B26F0}"/>
              </a:ext>
            </a:extLst>
          </p:cNvPr>
          <p:cNvSpPr txBox="1"/>
          <p:nvPr/>
        </p:nvSpPr>
        <p:spPr>
          <a:xfrm rot="19792466">
            <a:off x="8076470" y="320790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7402B-E5B2-4895-B08E-339832809EE7}"/>
              </a:ext>
            </a:extLst>
          </p:cNvPr>
          <p:cNvSpPr txBox="1"/>
          <p:nvPr/>
        </p:nvSpPr>
        <p:spPr>
          <a:xfrm>
            <a:off x="2908873" y="613144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MQTT CLIENT 1</a:t>
            </a:r>
            <a:endParaRPr lang="en-IN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D858FE-93BC-4CAC-8168-D10B08020C4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76001" y="4850805"/>
            <a:ext cx="1864629" cy="6884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20CDFD-6A11-464B-8010-B1A449B2E1AB}"/>
              </a:ext>
            </a:extLst>
          </p:cNvPr>
          <p:cNvSpPr txBox="1"/>
          <p:nvPr/>
        </p:nvSpPr>
        <p:spPr>
          <a:xfrm rot="1269281">
            <a:off x="8086689" y="520805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3C0E4-1182-4CF7-B973-51C269A3F25F}"/>
              </a:ext>
            </a:extLst>
          </p:cNvPr>
          <p:cNvSpPr txBox="1"/>
          <p:nvPr/>
        </p:nvSpPr>
        <p:spPr>
          <a:xfrm>
            <a:off x="4163269" y="3643663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aws</a:t>
            </a:r>
            <a:r>
              <a:rPr lang="en-IN" dirty="0"/>
              <a:t>/things/</a:t>
            </a:r>
            <a:r>
              <a:rPr lang="en-IN" dirty="0" err="1"/>
              <a:t>testThing</a:t>
            </a:r>
            <a:r>
              <a:rPr lang="en-IN" dirty="0"/>
              <a:t>/shadow/update</a:t>
            </a:r>
          </a:p>
          <a:p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11F0D-2CE8-4376-9FC8-1E6632824A4D}"/>
              </a:ext>
            </a:extLst>
          </p:cNvPr>
          <p:cNvSpPr/>
          <p:nvPr/>
        </p:nvSpPr>
        <p:spPr>
          <a:xfrm>
            <a:off x="4171656" y="4190687"/>
            <a:ext cx="394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$</a:t>
            </a:r>
            <a:r>
              <a:rPr lang="en-IN" dirty="0" err="1"/>
              <a:t>aws</a:t>
            </a:r>
            <a:r>
              <a:rPr lang="en-IN" dirty="0"/>
              <a:t>/things/</a:t>
            </a:r>
            <a:r>
              <a:rPr lang="en-IN" dirty="0" err="1"/>
              <a:t>testThing</a:t>
            </a:r>
            <a:r>
              <a:rPr lang="en-IN" dirty="0"/>
              <a:t>/shadow/update/accepted</a:t>
            </a:r>
          </a:p>
        </p:txBody>
      </p:sp>
    </p:spTree>
    <p:extLst>
      <p:ext uri="{BB962C8B-B14F-4D97-AF65-F5344CB8AC3E}">
        <p14:creationId xmlns:p14="http://schemas.microsoft.com/office/powerpoint/2010/main" val="11062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18CC-5F5A-4515-8962-2757A3B4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98" y="0"/>
            <a:ext cx="10018713" cy="1752599"/>
          </a:xfrm>
        </p:spPr>
        <p:txBody>
          <a:bodyPr/>
          <a:lstStyle/>
          <a:p>
            <a:r>
              <a:rPr lang="en-US" dirty="0"/>
              <a:t>STEPS TO CONFIGURE AWS THING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7EBC-F2D8-4FD5-B09A-E9C4113E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070" y="1555651"/>
            <a:ext cx="10018713" cy="3124201"/>
          </a:xfrm>
        </p:spPr>
        <p:txBody>
          <a:bodyPr/>
          <a:lstStyle/>
          <a:p>
            <a:r>
              <a:rPr lang="en-US" dirty="0"/>
              <a:t>Create a Thing</a:t>
            </a:r>
          </a:p>
          <a:p>
            <a:r>
              <a:rPr lang="en-US" dirty="0"/>
              <a:t>Create certificate</a:t>
            </a:r>
          </a:p>
          <a:p>
            <a:r>
              <a:rPr lang="en-US" dirty="0"/>
              <a:t>Create a Policy </a:t>
            </a:r>
          </a:p>
          <a:p>
            <a:r>
              <a:rPr lang="en-US" dirty="0"/>
              <a:t>Attach the Thing to the certificate</a:t>
            </a:r>
          </a:p>
          <a:p>
            <a:r>
              <a:rPr lang="en-US" dirty="0"/>
              <a:t>Attach the Policy to the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551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1430</TotalTime>
  <Words>215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Corbel</vt:lpstr>
      <vt:lpstr>Gunplay</vt:lpstr>
      <vt:lpstr>Parallax</vt:lpstr>
      <vt:lpstr>AWS IOT CORE</vt:lpstr>
      <vt:lpstr>OUR OBJECTIVE</vt:lpstr>
      <vt:lpstr>REQUIREMENTS</vt:lpstr>
      <vt:lpstr>CIRCUIT</vt:lpstr>
      <vt:lpstr>ARCHITECTURE</vt:lpstr>
      <vt:lpstr>THINGSHADOW ARCHITECTURE</vt:lpstr>
      <vt:lpstr>STEPS TO CONFIGURE AWS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 CORE</dc:title>
  <dc:creator>JIGNESH KUMAR</dc:creator>
  <cp:lastModifiedBy>JIGNESH KUMAR</cp:lastModifiedBy>
  <cp:revision>30</cp:revision>
  <dcterms:created xsi:type="dcterms:W3CDTF">2020-05-22T09:55:55Z</dcterms:created>
  <dcterms:modified xsi:type="dcterms:W3CDTF">2020-05-27T12:42:37Z</dcterms:modified>
</cp:coreProperties>
</file>