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4002" r:id="rId1"/>
  </p:sldMasterIdLst>
  <p:notesMasterIdLst>
    <p:notesMasterId r:id="rId81"/>
  </p:notesMasterIdLst>
  <p:handoutMasterIdLst>
    <p:handoutMasterId r:id="rId82"/>
  </p:handoutMasterIdLst>
  <p:sldIdLst>
    <p:sldId id="283" r:id="rId2"/>
    <p:sldId id="284" r:id="rId3"/>
    <p:sldId id="285" r:id="rId4"/>
    <p:sldId id="286" r:id="rId5"/>
    <p:sldId id="287" r:id="rId6"/>
    <p:sldId id="289" r:id="rId7"/>
    <p:sldId id="290" r:id="rId8"/>
    <p:sldId id="292" r:id="rId9"/>
    <p:sldId id="293" r:id="rId10"/>
    <p:sldId id="294" r:id="rId11"/>
    <p:sldId id="295" r:id="rId12"/>
    <p:sldId id="296" r:id="rId13"/>
    <p:sldId id="297" r:id="rId14"/>
    <p:sldId id="298" r:id="rId15"/>
    <p:sldId id="299" r:id="rId16"/>
    <p:sldId id="300" r:id="rId17"/>
    <p:sldId id="301" r:id="rId18"/>
    <p:sldId id="303" r:id="rId19"/>
    <p:sldId id="304" r:id="rId20"/>
    <p:sldId id="305" r:id="rId21"/>
    <p:sldId id="306" r:id="rId22"/>
    <p:sldId id="307" r:id="rId23"/>
    <p:sldId id="309" r:id="rId24"/>
    <p:sldId id="310" r:id="rId25"/>
    <p:sldId id="311" r:id="rId26"/>
    <p:sldId id="312" r:id="rId27"/>
    <p:sldId id="316" r:id="rId28"/>
    <p:sldId id="313" r:id="rId29"/>
    <p:sldId id="314" r:id="rId30"/>
    <p:sldId id="315" r:id="rId31"/>
    <p:sldId id="317" r:id="rId32"/>
    <p:sldId id="319" r:id="rId33"/>
    <p:sldId id="318" r:id="rId34"/>
    <p:sldId id="320" r:id="rId35"/>
    <p:sldId id="321" r:id="rId36"/>
    <p:sldId id="322" r:id="rId37"/>
    <p:sldId id="323" r:id="rId38"/>
    <p:sldId id="324" r:id="rId39"/>
    <p:sldId id="325" r:id="rId40"/>
    <p:sldId id="326" r:id="rId41"/>
    <p:sldId id="327" r:id="rId42"/>
    <p:sldId id="328" r:id="rId43"/>
    <p:sldId id="333" r:id="rId44"/>
    <p:sldId id="330" r:id="rId45"/>
    <p:sldId id="331" r:id="rId46"/>
    <p:sldId id="332" r:id="rId47"/>
    <p:sldId id="336" r:id="rId48"/>
    <p:sldId id="337" r:id="rId49"/>
    <p:sldId id="338" r:id="rId50"/>
    <p:sldId id="339" r:id="rId51"/>
    <p:sldId id="340" r:id="rId52"/>
    <p:sldId id="341" r:id="rId53"/>
    <p:sldId id="342" r:id="rId54"/>
    <p:sldId id="343" r:id="rId55"/>
    <p:sldId id="344" r:id="rId56"/>
    <p:sldId id="345" r:id="rId57"/>
    <p:sldId id="347" r:id="rId58"/>
    <p:sldId id="348" r:id="rId59"/>
    <p:sldId id="349" r:id="rId60"/>
    <p:sldId id="350" r:id="rId61"/>
    <p:sldId id="351" r:id="rId62"/>
    <p:sldId id="352" r:id="rId63"/>
    <p:sldId id="357" r:id="rId64"/>
    <p:sldId id="353" r:id="rId65"/>
    <p:sldId id="354" r:id="rId66"/>
    <p:sldId id="358" r:id="rId67"/>
    <p:sldId id="359" r:id="rId68"/>
    <p:sldId id="360" r:id="rId69"/>
    <p:sldId id="361" r:id="rId70"/>
    <p:sldId id="334" r:id="rId71"/>
    <p:sldId id="364" r:id="rId72"/>
    <p:sldId id="365" r:id="rId73"/>
    <p:sldId id="367" r:id="rId74"/>
    <p:sldId id="369" r:id="rId75"/>
    <p:sldId id="370" r:id="rId76"/>
    <p:sldId id="373" r:id="rId77"/>
    <p:sldId id="375" r:id="rId78"/>
    <p:sldId id="374" r:id="rId79"/>
    <p:sldId id="377" r:id="rId80"/>
  </p:sldIdLst>
  <p:sldSz cx="12192000" cy="6858000"/>
  <p:notesSz cx="9296400" cy="7010400"/>
  <p:defaultTextStyle>
    <a:defPPr>
      <a:defRPr lang="en-US"/>
    </a:defPPr>
    <a:lvl1pPr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sz="3600" b="1" kern="1200">
        <a:solidFill>
          <a:schemeClr val="tx1"/>
        </a:solidFill>
        <a:latin typeface="Arial" pitchFamily="34" charset="0"/>
        <a:ea typeface="ＭＳ Ｐゴシック" pitchFamily="34" charset="-128"/>
        <a:cs typeface="+mn-cs"/>
      </a:defRPr>
    </a:lvl5pPr>
    <a:lvl6pPr marL="2286000" algn="l" defTabSz="914400" rtl="0" eaLnBrk="1" latinLnBrk="0" hangingPunct="1">
      <a:defRPr sz="3600" b="1" kern="1200">
        <a:solidFill>
          <a:schemeClr val="tx1"/>
        </a:solidFill>
        <a:latin typeface="Arial" pitchFamily="34" charset="0"/>
        <a:ea typeface="ＭＳ Ｐゴシック" pitchFamily="34" charset="-128"/>
        <a:cs typeface="+mn-cs"/>
      </a:defRPr>
    </a:lvl6pPr>
    <a:lvl7pPr marL="2743200" algn="l" defTabSz="914400" rtl="0" eaLnBrk="1" latinLnBrk="0" hangingPunct="1">
      <a:defRPr sz="3600" b="1" kern="1200">
        <a:solidFill>
          <a:schemeClr val="tx1"/>
        </a:solidFill>
        <a:latin typeface="Arial" pitchFamily="34" charset="0"/>
        <a:ea typeface="ＭＳ Ｐゴシック" pitchFamily="34" charset="-128"/>
        <a:cs typeface="+mn-cs"/>
      </a:defRPr>
    </a:lvl7pPr>
    <a:lvl8pPr marL="3200400" algn="l" defTabSz="914400" rtl="0" eaLnBrk="1" latinLnBrk="0" hangingPunct="1">
      <a:defRPr sz="3600" b="1" kern="1200">
        <a:solidFill>
          <a:schemeClr val="tx1"/>
        </a:solidFill>
        <a:latin typeface="Arial" pitchFamily="34" charset="0"/>
        <a:ea typeface="ＭＳ Ｐゴシック" pitchFamily="34" charset="-128"/>
        <a:cs typeface="+mn-cs"/>
      </a:defRPr>
    </a:lvl8pPr>
    <a:lvl9pPr marL="3657600" algn="l" defTabSz="914400" rtl="0" eaLnBrk="1" latinLnBrk="0" hangingPunct="1">
      <a:defRPr sz="3600" b="1" kern="1200">
        <a:solidFill>
          <a:schemeClr val="tx1"/>
        </a:solidFill>
        <a:latin typeface="Arial" pitchFamily="34" charset="0"/>
        <a:ea typeface="ＭＳ Ｐゴシック" pitchFamily="34" charset="-128"/>
        <a:cs typeface="+mn-cs"/>
      </a:defRPr>
    </a:lvl9pPr>
  </p:defaultTextStyle>
  <p:extLst>
    <p:ext uri="{521415D9-36F7-43E2-AB2F-B90AF26B5E84}">
      <p14:sectionLst xmlns:p14="http://schemas.microsoft.com/office/powerpoint/2010/main">
        <p14:section name="Default Section" id="{198A3E20-6372-4D01-98DF-0E818D455B33}">
          <p14:sldIdLst>
            <p14:sldId id="283"/>
            <p14:sldId id="284"/>
            <p14:sldId id="285"/>
            <p14:sldId id="286"/>
            <p14:sldId id="287"/>
            <p14:sldId id="289"/>
            <p14:sldId id="290"/>
            <p14:sldId id="292"/>
            <p14:sldId id="293"/>
            <p14:sldId id="294"/>
            <p14:sldId id="295"/>
            <p14:sldId id="296"/>
            <p14:sldId id="297"/>
            <p14:sldId id="298"/>
            <p14:sldId id="299"/>
            <p14:sldId id="300"/>
            <p14:sldId id="301"/>
            <p14:sldId id="303"/>
            <p14:sldId id="304"/>
            <p14:sldId id="305"/>
            <p14:sldId id="306"/>
            <p14:sldId id="307"/>
            <p14:sldId id="309"/>
            <p14:sldId id="310"/>
            <p14:sldId id="311"/>
            <p14:sldId id="312"/>
            <p14:sldId id="316"/>
            <p14:sldId id="313"/>
            <p14:sldId id="314"/>
            <p14:sldId id="315"/>
            <p14:sldId id="317"/>
            <p14:sldId id="319"/>
            <p14:sldId id="318"/>
            <p14:sldId id="320"/>
            <p14:sldId id="321"/>
            <p14:sldId id="322"/>
            <p14:sldId id="323"/>
            <p14:sldId id="324"/>
            <p14:sldId id="325"/>
            <p14:sldId id="326"/>
            <p14:sldId id="327"/>
            <p14:sldId id="328"/>
            <p14:sldId id="333"/>
            <p14:sldId id="330"/>
            <p14:sldId id="331"/>
            <p14:sldId id="332"/>
            <p14:sldId id="336"/>
            <p14:sldId id="337"/>
            <p14:sldId id="338"/>
            <p14:sldId id="339"/>
            <p14:sldId id="340"/>
            <p14:sldId id="341"/>
            <p14:sldId id="342"/>
            <p14:sldId id="343"/>
            <p14:sldId id="344"/>
            <p14:sldId id="345"/>
            <p14:sldId id="347"/>
            <p14:sldId id="348"/>
            <p14:sldId id="349"/>
            <p14:sldId id="350"/>
            <p14:sldId id="351"/>
            <p14:sldId id="352"/>
            <p14:sldId id="357"/>
            <p14:sldId id="353"/>
            <p14:sldId id="354"/>
            <p14:sldId id="358"/>
            <p14:sldId id="359"/>
            <p14:sldId id="360"/>
            <p14:sldId id="361"/>
            <p14:sldId id="334"/>
            <p14:sldId id="364"/>
            <p14:sldId id="365"/>
            <p14:sldId id="367"/>
            <p14:sldId id="369"/>
            <p14:sldId id="370"/>
            <p14:sldId id="373"/>
            <p14:sldId id="375"/>
            <p14:sldId id="374"/>
            <p14:sldId id="377"/>
          </p14:sldIdLst>
        </p14:section>
      </p14:sectionLst>
    </p:ext>
    <p:ext uri="{EFAFB233-063F-42B5-8137-9DF3F51BA10A}">
      <p15:sldGuideLst xmlns:p15="http://schemas.microsoft.com/office/powerpoint/2012/main">
        <p15:guide id="1" orient="horz" pos="2162" userDrawn="1">
          <p15:clr>
            <a:srgbClr val="A4A3A4"/>
          </p15:clr>
        </p15:guide>
        <p15:guide id="2" orient="horz" pos="804" userDrawn="1">
          <p15:clr>
            <a:srgbClr val="A4A3A4"/>
          </p15:clr>
        </p15:guide>
        <p15:guide id="3" orient="horz" pos="193" userDrawn="1">
          <p15:clr>
            <a:srgbClr val="A4A3A4"/>
          </p15:clr>
        </p15:guide>
        <p15:guide id="4" orient="horz" pos="4128" userDrawn="1">
          <p15:clr>
            <a:srgbClr val="A4A3A4"/>
          </p15:clr>
        </p15:guide>
        <p15:guide id="5" orient="horz" pos="1483" userDrawn="1">
          <p15:clr>
            <a:srgbClr val="A4A3A4"/>
          </p15:clr>
        </p15:guide>
        <p15:guide id="6" orient="horz" pos="3514" userDrawn="1">
          <p15:clr>
            <a:srgbClr val="A4A3A4"/>
          </p15:clr>
        </p15:guide>
        <p15:guide id="7" orient="horz" pos="2833" userDrawn="1">
          <p15:clr>
            <a:srgbClr val="A4A3A4"/>
          </p15:clr>
        </p15:guide>
        <p15:guide id="8" pos="3840" userDrawn="1">
          <p15:clr>
            <a:srgbClr val="A4A3A4"/>
          </p15:clr>
        </p15:guide>
        <p15:guide id="9" pos="6312" userDrawn="1">
          <p15:clr>
            <a:srgbClr val="A4A3A4"/>
          </p15:clr>
        </p15:guide>
        <p15:guide id="10" pos="2612" userDrawn="1">
          <p15:clr>
            <a:srgbClr val="A4A3A4"/>
          </p15:clr>
        </p15:guide>
        <p15:guide id="11" pos="5077" userDrawn="1">
          <p15:clr>
            <a:srgbClr val="A4A3A4"/>
          </p15:clr>
        </p15:guide>
        <p15:guide id="12" pos="7421" userDrawn="1">
          <p15:clr>
            <a:srgbClr val="A4A3A4"/>
          </p15:clr>
        </p15:guide>
        <p15:guide id="13" pos="1368" userDrawn="1">
          <p15:clr>
            <a:srgbClr val="A4A3A4"/>
          </p15:clr>
        </p15:guide>
        <p15:guide id="14" pos="261" userDrawn="1">
          <p15:clr>
            <a:srgbClr val="A4A3A4"/>
          </p15:clr>
        </p15:guide>
      </p15:sldGuideLst>
    </p:ext>
    <p:ext uri="{2D200454-40CA-4A62-9FC3-DE9A4176ACB9}">
      <p15:notesGuideLst xmlns:p15="http://schemas.microsoft.com/office/powerpoint/2012/main">
        <p15:guide id="1" orient="horz" pos="2208">
          <p15:clr>
            <a:srgbClr val="A4A3A4"/>
          </p15:clr>
        </p15:guide>
        <p15:guide id="2" pos="292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Cerner" initials="Cerner" lastIdx="2"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6B9A"/>
    <a:srgbClr val="006699"/>
    <a:srgbClr val="9EFF00"/>
    <a:srgbClr val="FF00FF"/>
    <a:srgbClr val="1480C7"/>
    <a:srgbClr val="555D67"/>
    <a:srgbClr val="4294D6"/>
    <a:srgbClr val="1A93D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751" autoAdjust="0"/>
    <p:restoredTop sz="91304" autoAdjust="0"/>
  </p:normalViewPr>
  <p:slideViewPr>
    <p:cSldViewPr snapToGrid="0">
      <p:cViewPr varScale="1">
        <p:scale>
          <a:sx n="74" d="100"/>
          <a:sy n="74" d="100"/>
        </p:scale>
        <p:origin x="686" y="77"/>
      </p:cViewPr>
      <p:guideLst>
        <p:guide orient="horz" pos="2162"/>
        <p:guide orient="horz" pos="804"/>
        <p:guide orient="horz" pos="193"/>
        <p:guide orient="horz" pos="4128"/>
        <p:guide orient="horz" pos="1483"/>
        <p:guide orient="horz" pos="3514"/>
        <p:guide orient="horz" pos="2833"/>
        <p:guide pos="3840"/>
        <p:guide pos="6312"/>
        <p:guide pos="2612"/>
        <p:guide pos="5077"/>
        <p:guide pos="7421"/>
        <p:guide pos="1368"/>
        <p:guide pos="261"/>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8"/>
        <p:guide pos="292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handoutMaster" Target="handoutMasters/handoutMaster1.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commentAuthors" Target="commentAuthors.xml"/><Relationship Id="rId88"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86"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its,Brian" userId="4566fefd-61b7-4c5a-b683-1c8fdafc2832" providerId="ADAL" clId="{80817DA2-6157-4384-BA34-5A3441ECDF9F}"/>
    <pc:docChg chg="custSel modSld">
      <pc:chgData name="Heits,Brian" userId="4566fefd-61b7-4c5a-b683-1c8fdafc2832" providerId="ADAL" clId="{80817DA2-6157-4384-BA34-5A3441ECDF9F}" dt="2019-10-15T00:15:31.605" v="23" actId="20577"/>
      <pc:docMkLst>
        <pc:docMk/>
      </pc:docMkLst>
      <pc:sldChg chg="modSp">
        <pc:chgData name="Heits,Brian" userId="4566fefd-61b7-4c5a-b683-1c8fdafc2832" providerId="ADAL" clId="{80817DA2-6157-4384-BA34-5A3441ECDF9F}" dt="2019-10-15T00:15:31.605" v="23" actId="20577"/>
        <pc:sldMkLst>
          <pc:docMk/>
          <pc:sldMk cId="813177936" sldId="283"/>
        </pc:sldMkLst>
        <pc:spChg chg="mod">
          <ac:chgData name="Heits,Brian" userId="4566fefd-61b7-4c5a-b683-1c8fdafc2832" providerId="ADAL" clId="{80817DA2-6157-4384-BA34-5A3441ECDF9F}" dt="2019-10-15T00:15:31.605" v="23" actId="20577"/>
          <ac:spMkLst>
            <pc:docMk/>
            <pc:sldMk cId="813177936" sldId="283"/>
            <ac:spMk id="4" creationId="{00000000-0000-0000-0000-000000000000}"/>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0" dt="2014-08-25T11:42:53.754" idx="2">
    <p:pos x="7906" y="1738"/>
    <p:text>&gt; Right click and select change picture to add sponsor logo</p:tex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65738" y="0"/>
            <a:ext cx="4029075" cy="350838"/>
          </a:xfrm>
          <a:prstGeom prst="rect">
            <a:avLst/>
          </a:prstGeom>
        </p:spPr>
        <p:txBody>
          <a:bodyPr vert="horz" lIns="91440" tIns="45720" rIns="91440" bIns="45720" rtlCol="0"/>
          <a:lstStyle>
            <a:lvl1pPr algn="r">
              <a:defRPr sz="1200"/>
            </a:lvl1pPr>
          </a:lstStyle>
          <a:p>
            <a:fld id="{0ECAA56D-6859-4EF7-83F5-F26517F8F86A}" type="datetimeFigureOut">
              <a:rPr lang="en-US" smtClean="0"/>
              <a:t>10/14/2019</a:t>
            </a:fld>
            <a:endParaRPr lang="en-US"/>
          </a:p>
        </p:txBody>
      </p:sp>
      <p:sp>
        <p:nvSpPr>
          <p:cNvPr id="4" name="Footer Placeholder 3"/>
          <p:cNvSpPr>
            <a:spLocks noGrp="1"/>
          </p:cNvSpPr>
          <p:nvPr>
            <p:ph type="ftr" sz="quarter" idx="2"/>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65738" y="6659563"/>
            <a:ext cx="4029075" cy="350837"/>
          </a:xfrm>
          <a:prstGeom prst="rect">
            <a:avLst/>
          </a:prstGeom>
        </p:spPr>
        <p:txBody>
          <a:bodyPr vert="horz" lIns="91440" tIns="45720" rIns="91440" bIns="45720" rtlCol="0" anchor="b"/>
          <a:lstStyle>
            <a:lvl1pPr algn="r">
              <a:defRPr sz="1200"/>
            </a:lvl1pPr>
          </a:lstStyle>
          <a:p>
            <a:fld id="{5BB706CE-DD56-44EB-9C7F-FE3574A5CFE8}" type="slidenum">
              <a:rPr lang="en-US" smtClean="0"/>
              <a:t>‹#›</a:t>
            </a:fld>
            <a:endParaRPr lang="en-US"/>
          </a:p>
        </p:txBody>
      </p:sp>
    </p:spTree>
    <p:extLst>
      <p:ext uri="{BB962C8B-B14F-4D97-AF65-F5344CB8AC3E}">
        <p14:creationId xmlns:p14="http://schemas.microsoft.com/office/powerpoint/2010/main" val="265517933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29075" cy="3508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265738" y="0"/>
            <a:ext cx="4029075" cy="350838"/>
          </a:xfrm>
          <a:prstGeom prst="rect">
            <a:avLst/>
          </a:prstGeom>
        </p:spPr>
        <p:txBody>
          <a:bodyPr vert="horz" lIns="91440" tIns="45720" rIns="91440" bIns="45720" rtlCol="0"/>
          <a:lstStyle>
            <a:lvl1pPr algn="r">
              <a:defRPr sz="1200"/>
            </a:lvl1pPr>
          </a:lstStyle>
          <a:p>
            <a:fld id="{99A7A732-E016-4A82-A589-F6E10816C5CA}" type="datetimeFigureOut">
              <a:rPr lang="en-US" smtClean="0"/>
              <a:t>10/14/2019</a:t>
            </a:fld>
            <a:endParaRPr lang="en-US"/>
          </a:p>
        </p:txBody>
      </p:sp>
      <p:sp>
        <p:nvSpPr>
          <p:cNvPr id="4" name="Slide Image Placeholder 3"/>
          <p:cNvSpPr>
            <a:spLocks noGrp="1" noRot="1" noChangeAspect="1"/>
          </p:cNvSpPr>
          <p:nvPr>
            <p:ph type="sldImg" idx="2"/>
          </p:nvPr>
        </p:nvSpPr>
        <p:spPr>
          <a:xfrm>
            <a:off x="2546350" y="876300"/>
            <a:ext cx="4203700" cy="23653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30275" y="3373438"/>
            <a:ext cx="7435850" cy="276066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659563"/>
            <a:ext cx="4029075" cy="35083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265738" y="6659563"/>
            <a:ext cx="4029075" cy="350837"/>
          </a:xfrm>
          <a:prstGeom prst="rect">
            <a:avLst/>
          </a:prstGeom>
        </p:spPr>
        <p:txBody>
          <a:bodyPr vert="horz" lIns="91440" tIns="45720" rIns="91440" bIns="45720" rtlCol="0" anchor="b"/>
          <a:lstStyle>
            <a:lvl1pPr algn="r">
              <a:defRPr sz="1200"/>
            </a:lvl1pPr>
          </a:lstStyle>
          <a:p>
            <a:fld id="{CFFD62D3-BB65-47B7-B482-3500296D899C}" type="slidenum">
              <a:rPr lang="en-US" smtClean="0"/>
              <a:t>‹#›</a:t>
            </a:fld>
            <a:endParaRPr lang="en-US"/>
          </a:p>
        </p:txBody>
      </p:sp>
    </p:spTree>
    <p:extLst>
      <p:ext uri="{BB962C8B-B14F-4D97-AF65-F5344CB8AC3E}">
        <p14:creationId xmlns:p14="http://schemas.microsoft.com/office/powerpoint/2010/main" val="3586419241"/>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Cerner 2016</a:t>
            </a:r>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0</a:t>
            </a:fld>
            <a:endParaRPr lang="en-US"/>
          </a:p>
        </p:txBody>
      </p:sp>
    </p:spTree>
    <p:extLst>
      <p:ext uri="{BB962C8B-B14F-4D97-AF65-F5344CB8AC3E}">
        <p14:creationId xmlns:p14="http://schemas.microsoft.com/office/powerpoint/2010/main" val="966724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29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39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49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55</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57</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59</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60</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66</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11</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78</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12</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13</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14</a:t>
            </a:fld>
            <a:endParaRPr lang="en-US"/>
          </a:p>
        </p:txBody>
      </p:sp>
    </p:spTree>
    <p:extLst>
      <p:ext uri="{BB962C8B-B14F-4D97-AF65-F5344CB8AC3E}">
        <p14:creationId xmlns:p14="http://schemas.microsoft.com/office/powerpoint/2010/main" val="29957978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46350" y="876300"/>
            <a:ext cx="4203700" cy="2365375"/>
          </a:xfrm>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FFD62D3-BB65-47B7-B482-3500296D899C}" type="slidenum">
              <a:rPr lang="en-US" smtClean="0"/>
              <a:t>15</a:t>
            </a:fld>
            <a:endParaRPr lang="en-US"/>
          </a:p>
        </p:txBody>
      </p:sp>
    </p:spTree>
    <p:extLst>
      <p:ext uri="{BB962C8B-B14F-4D97-AF65-F5344CB8AC3E}">
        <p14:creationId xmlns:p14="http://schemas.microsoft.com/office/powerpoint/2010/main" val="299579780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 no images">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0" name="Text Placeholder 13"/>
          <p:cNvSpPr>
            <a:spLocks noGrp="1"/>
          </p:cNvSpPr>
          <p:nvPr userDrawn="1">
            <p:ph type="body" sz="quarter" idx="10" hasCustomPrompt="1"/>
          </p:nvPr>
        </p:nvSpPr>
        <p:spPr>
          <a:xfrm>
            <a:off x="769939" y="4919253"/>
            <a:ext cx="7397751" cy="417164"/>
          </a:xfrm>
          <a:prstGeom prst="rect">
            <a:avLst/>
          </a:prstGeom>
        </p:spPr>
        <p:txBody>
          <a:bodyPr/>
          <a:lstStyle>
            <a:lvl1pPr marL="0" indent="0">
              <a:buNone/>
              <a:defRPr sz="2200" baseline="0">
                <a:solidFill>
                  <a:srgbClr val="FFFFFF"/>
                </a:solidFill>
                <a:latin typeface="Arial" pitchFamily="34" charset="0"/>
                <a:cs typeface="Arial" pitchFamily="34" charset="0"/>
              </a:defRPr>
            </a:lvl1pPr>
          </a:lstStyle>
          <a:p>
            <a:pPr lvl="0"/>
            <a:r>
              <a:rPr lang="en-US" dirty="0"/>
              <a:t>Presenter Name</a:t>
            </a:r>
          </a:p>
        </p:txBody>
      </p:sp>
      <p:sp>
        <p:nvSpPr>
          <p:cNvPr id="11" name="Text Placeholder 13"/>
          <p:cNvSpPr>
            <a:spLocks noGrp="1"/>
          </p:cNvSpPr>
          <p:nvPr userDrawn="1">
            <p:ph type="body" sz="quarter" idx="12" hasCustomPrompt="1"/>
          </p:nvPr>
        </p:nvSpPr>
        <p:spPr>
          <a:xfrm>
            <a:off x="769939" y="5449521"/>
            <a:ext cx="7397751" cy="287257"/>
          </a:xfrm>
          <a:prstGeom prst="rect">
            <a:avLst/>
          </a:prstGeom>
        </p:spPr>
        <p:txBody>
          <a:bodyPr>
            <a:noAutofit/>
          </a:bodyPr>
          <a:lstStyle>
            <a:lvl1pPr marL="0" indent="0">
              <a:buNone/>
              <a:defRPr sz="1600" i="1" baseline="0">
                <a:solidFill>
                  <a:srgbClr val="FFFFFF"/>
                </a:solidFill>
                <a:latin typeface="Arial" pitchFamily="34" charset="0"/>
                <a:cs typeface="Arial" pitchFamily="34" charset="0"/>
              </a:defRPr>
            </a:lvl1pPr>
          </a:lstStyle>
          <a:p>
            <a:pPr lvl="0"/>
            <a:r>
              <a:rPr lang="en-US" dirty="0"/>
              <a:t>Presenter Title</a:t>
            </a:r>
          </a:p>
        </p:txBody>
      </p:sp>
      <p:sp>
        <p:nvSpPr>
          <p:cNvPr id="9" name="Text Placeholder 13"/>
          <p:cNvSpPr>
            <a:spLocks noGrp="1"/>
          </p:cNvSpPr>
          <p:nvPr userDrawn="1">
            <p:ph type="body" sz="quarter" idx="13" hasCustomPrompt="1"/>
          </p:nvPr>
        </p:nvSpPr>
        <p:spPr>
          <a:xfrm>
            <a:off x="769939" y="5872156"/>
            <a:ext cx="7397751" cy="287257"/>
          </a:xfrm>
          <a:prstGeom prst="rect">
            <a:avLst/>
          </a:prstGeom>
        </p:spPr>
        <p:txBody>
          <a:bodyPr>
            <a:normAutofit/>
          </a:bodyPr>
          <a:lstStyle>
            <a:lvl1pPr marL="0" indent="0">
              <a:buNone/>
              <a:defRPr sz="1400" i="0" baseline="0">
                <a:solidFill>
                  <a:schemeClr val="bg1"/>
                </a:solidFill>
                <a:latin typeface="Arial" pitchFamily="34" charset="0"/>
                <a:cs typeface="Arial" pitchFamily="34" charset="0"/>
              </a:defRPr>
            </a:lvl1pPr>
          </a:lstStyle>
          <a:p>
            <a:pPr lvl="0"/>
            <a:fld id="{B00CC99A-1AEC-4AAA-92D0-EFFF73746BF4}" type="datetime4">
              <a:rPr lang="en-US" smtClean="0"/>
              <a:t>November 15, 2016</a:t>
            </a:fld>
            <a:endParaRPr lang="en-US" dirty="0"/>
          </a:p>
        </p:txBody>
      </p:sp>
      <p:sp>
        <p:nvSpPr>
          <p:cNvPr id="13" name="Rectangle 7"/>
          <p:cNvSpPr>
            <a:spLocks/>
          </p:cNvSpPr>
          <p:nvPr userDrawn="1"/>
        </p:nvSpPr>
        <p:spPr bwMode="auto">
          <a:xfrm>
            <a:off x="2" y="2316255"/>
            <a:ext cx="12191997" cy="2365632"/>
          </a:xfrm>
          <a:prstGeom prst="rect">
            <a:avLst/>
          </a:prstGeom>
          <a:solidFill>
            <a:schemeClr val="bg1"/>
          </a:solidFill>
          <a:ln>
            <a:noFill/>
          </a:ln>
          <a:effectLst>
            <a:outerShdw blurRad="50800" dist="38100" dir="5400000" algn="t" rotWithShape="0">
              <a:prstClr val="black">
                <a:alpha val="40000"/>
              </a:prstClr>
            </a:outerShdw>
          </a:effectLst>
          <a:extLst>
            <a:ext uri="{91240B29-F687-4F45-9708-019B960494DF}">
              <a14:hiddenLine xmlns:a14="http://schemas.microsoft.com/office/drawing/2010/main" w="9525">
                <a:solidFill>
                  <a:srgbClr val="000000"/>
                </a:solidFill>
                <a:miter lim="800000"/>
                <a:headEnd/>
                <a:tailEnd/>
              </a14:hiddenLine>
            </a:ext>
          </a:extLst>
        </p:spPr>
        <p:txBody>
          <a:bodyPr lIns="43608" tIns="21804" rIns="43608" bIns="21804" anchor="ctr"/>
          <a:lstStyle/>
          <a:p>
            <a:pPr algn="ctr" defTabSz="215900"/>
            <a:endParaRPr lang="en-US" sz="1800" dirty="0">
              <a:solidFill>
                <a:srgbClr val="FFFFFF"/>
              </a:solidFill>
              <a:latin typeface="Franklin Gothic Book" pitchFamily="34" charset="0"/>
            </a:endParaRPr>
          </a:p>
        </p:txBody>
      </p:sp>
      <p:sp>
        <p:nvSpPr>
          <p:cNvPr id="15" name="Title 3"/>
          <p:cNvSpPr>
            <a:spLocks noGrp="1"/>
          </p:cNvSpPr>
          <p:nvPr>
            <p:ph type="title"/>
          </p:nvPr>
        </p:nvSpPr>
        <p:spPr>
          <a:xfrm>
            <a:off x="769937" y="2449519"/>
            <a:ext cx="6857587" cy="2135183"/>
          </a:xfrm>
          <a:prstGeom prst="rect">
            <a:avLst/>
          </a:prstGeom>
        </p:spPr>
        <p:txBody>
          <a:bodyPr/>
          <a:lstStyle>
            <a:lvl1pPr>
              <a:lnSpc>
                <a:spcPct val="90000"/>
              </a:lnSpc>
              <a:defRPr>
                <a:solidFill>
                  <a:schemeClr val="accent3"/>
                </a:solidFill>
              </a:defRPr>
            </a:lvl1pPr>
          </a:lstStyle>
          <a:p>
            <a:r>
              <a:rPr lang="en-US" dirty="0"/>
              <a:t>Click to edit Master title style</a:t>
            </a:r>
          </a:p>
        </p:txBody>
      </p:sp>
    </p:spTree>
    <p:extLst>
      <p:ext uri="{BB962C8B-B14F-4D97-AF65-F5344CB8AC3E}">
        <p14:creationId xmlns:p14="http://schemas.microsoft.com/office/powerpoint/2010/main" val="20844872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One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948" y="1280160"/>
            <a:ext cx="4779433" cy="4788946"/>
          </a:xfrm>
        </p:spPr>
        <p:txBody>
          <a:bodyPr/>
          <a:lstStyle>
            <a:lvl1pPr marL="0" indent="0">
              <a:buNone/>
              <a:defRPr/>
            </a:lvl1pPr>
          </a:lstStyle>
          <a:p>
            <a:r>
              <a:rPr lang="en-US"/>
              <a:t>Click icon to add picture</a:t>
            </a:r>
            <a:endParaRPr lang="en-US" dirty="0"/>
          </a:p>
        </p:txBody>
      </p:sp>
      <p:sp>
        <p:nvSpPr>
          <p:cNvPr id="8" name="Content Placeholder 7"/>
          <p:cNvSpPr>
            <a:spLocks noGrp="1"/>
          </p:cNvSpPr>
          <p:nvPr>
            <p:ph sz="quarter" idx="13"/>
          </p:nvPr>
        </p:nvSpPr>
        <p:spPr>
          <a:xfrm>
            <a:off x="5666806" y="1280160"/>
            <a:ext cx="5268925" cy="4788946"/>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7478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imag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Picture Placeholder 5"/>
          <p:cNvSpPr>
            <a:spLocks noGrp="1"/>
          </p:cNvSpPr>
          <p:nvPr>
            <p:ph type="pic" sz="quarter" idx="12"/>
          </p:nvPr>
        </p:nvSpPr>
        <p:spPr>
          <a:xfrm>
            <a:off x="420523" y="1280160"/>
            <a:ext cx="5255683" cy="2332616"/>
          </a:xfrm>
        </p:spPr>
        <p:txBody>
          <a:bodyPr/>
          <a:lstStyle>
            <a:lvl1pPr marL="0" indent="0">
              <a:buNone/>
              <a:defRPr/>
            </a:lvl1pPr>
          </a:lstStyle>
          <a:p>
            <a:r>
              <a:rPr lang="en-US"/>
              <a:t>Click icon to add picture</a:t>
            </a:r>
            <a:endParaRPr lang="en-US" dirty="0"/>
          </a:p>
        </p:txBody>
      </p:sp>
      <p:sp>
        <p:nvSpPr>
          <p:cNvPr id="9" name="Content Placeholder 8"/>
          <p:cNvSpPr>
            <a:spLocks noGrp="1"/>
          </p:cNvSpPr>
          <p:nvPr>
            <p:ph sz="quarter" idx="14"/>
          </p:nvPr>
        </p:nvSpPr>
        <p:spPr>
          <a:xfrm>
            <a:off x="6089402" y="1279528"/>
            <a:ext cx="4883399" cy="4772025"/>
          </a:xfrm>
        </p:spPr>
        <p:txBody>
          <a:bodyPr/>
          <a:lstStyle>
            <a:lvl1pPr>
              <a:defRPr sz="2400"/>
            </a:lvl1pPr>
            <a:lvl2pPr>
              <a:defRPr sz="2200"/>
            </a:lvl2pPr>
            <a:lvl3pPr>
              <a:defRPr sz="2000"/>
            </a:lvl3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Picture Placeholder 5"/>
          <p:cNvSpPr>
            <a:spLocks noGrp="1"/>
          </p:cNvSpPr>
          <p:nvPr>
            <p:ph type="pic" sz="quarter" idx="15"/>
          </p:nvPr>
        </p:nvSpPr>
        <p:spPr>
          <a:xfrm>
            <a:off x="420523" y="3718934"/>
            <a:ext cx="5255683" cy="2332616"/>
          </a:xfrm>
        </p:spPr>
        <p:txBody>
          <a:bodyPr/>
          <a:lstStyle>
            <a:lvl1pPr marL="0" indent="0">
              <a:buNone/>
              <a:defRPr/>
            </a:lvl1pPr>
          </a:lstStyle>
          <a:p>
            <a:r>
              <a:rPr lang="en-US"/>
              <a:t>Click icon to add picture</a:t>
            </a:r>
            <a:endParaRPr lang="en-US" dirty="0"/>
          </a:p>
        </p:txBody>
      </p:sp>
    </p:spTree>
    <p:extLst>
      <p:ext uri="{BB962C8B-B14F-4D97-AF65-F5344CB8AC3E}">
        <p14:creationId xmlns:p14="http://schemas.microsoft.com/office/powerpoint/2010/main" val="363747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TextBox 4"/>
          <p:cNvSpPr txBox="1"/>
          <p:nvPr userDrawn="1"/>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448678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Blue divider">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6568850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Rectangle 3"/>
          <p:cNvSpPr/>
          <p:nvPr userDrawn="1"/>
        </p:nvSpPr>
        <p:spPr>
          <a:xfrm>
            <a:off x="939801" y="1333500"/>
            <a:ext cx="10350500" cy="3873500"/>
          </a:xfrm>
          <a:prstGeom prst="rect">
            <a:avLst/>
          </a:prstGeom>
          <a:solidFill>
            <a:schemeClr val="bg1"/>
          </a:solidFill>
          <a:ln>
            <a:noFill/>
          </a:ln>
          <a:effectLst>
            <a:outerShdw blurRad="101600" dist="38100" dir="2700000" algn="tl" rotWithShape="0">
              <a:prstClr val="black">
                <a:alpha val="2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5" name="Title 3"/>
          <p:cNvSpPr>
            <a:spLocks noGrp="1"/>
          </p:cNvSpPr>
          <p:nvPr>
            <p:ph type="title" hasCustomPrompt="1"/>
          </p:nvPr>
        </p:nvSpPr>
        <p:spPr>
          <a:xfrm>
            <a:off x="1219201" y="1612900"/>
            <a:ext cx="9770956" cy="3327400"/>
          </a:xfrm>
          <a:prstGeom prst="rect">
            <a:avLst/>
          </a:prstGeom>
        </p:spPr>
        <p:txBody>
          <a:bodyPr/>
          <a:lstStyle>
            <a:lvl1pPr algn="ctr">
              <a:defRPr>
                <a:solidFill>
                  <a:srgbClr val="555D67"/>
                </a:solidFill>
              </a:defRPr>
            </a:lvl1pPr>
          </a:lstStyle>
          <a:p>
            <a:r>
              <a:rPr lang="en-US" dirty="0"/>
              <a:t>Click to edit text</a:t>
            </a:r>
          </a:p>
        </p:txBody>
      </p:sp>
    </p:spTree>
    <p:extLst>
      <p:ext uri="{BB962C8B-B14F-4D97-AF65-F5344CB8AC3E}">
        <p14:creationId xmlns:p14="http://schemas.microsoft.com/office/powerpoint/2010/main" val="235348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5"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20603570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itle 3"/>
          <p:cNvSpPr>
            <a:spLocks noGrp="1"/>
          </p:cNvSpPr>
          <p:nvPr>
            <p:ph type="title"/>
          </p:nvPr>
        </p:nvSpPr>
        <p:spPr>
          <a:xfrm>
            <a:off x="1219201" y="1612900"/>
            <a:ext cx="9770956" cy="3327400"/>
          </a:xfrm>
          <a:prstGeom prst="rect">
            <a:avLst/>
          </a:prstGeom>
        </p:spPr>
        <p:txBody>
          <a:bodyPr anchor="t">
            <a:normAutofit/>
          </a:bodyPr>
          <a:lstStyle>
            <a:lvl1pPr algn="l">
              <a:defRPr sz="5400">
                <a:solidFill>
                  <a:schemeClr val="bg1"/>
                </a:solidFill>
              </a:defRPr>
            </a:lvl1pPr>
          </a:lstStyle>
          <a:p>
            <a:endParaRPr lang="en-US" dirty="0"/>
          </a:p>
        </p:txBody>
      </p:sp>
    </p:spTree>
    <p:extLst>
      <p:ext uri="{BB962C8B-B14F-4D97-AF65-F5344CB8AC3E}">
        <p14:creationId xmlns:p14="http://schemas.microsoft.com/office/powerpoint/2010/main" val="4971651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945704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Primary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idx="1"/>
          </p:nvPr>
        </p:nvSpPr>
        <p:spPr>
          <a:xfrm>
            <a:off x="420945" y="1280161"/>
            <a:ext cx="10515600" cy="4528969"/>
          </a:xfrm>
          <a:prstGeom prst="rect">
            <a:avLst/>
          </a:prstGeom>
        </p:spPr>
        <p:txBody>
          <a:bodyPr vert="horz" lIns="91440" tIns="45720" rIns="91440" bIns="45720" rtlCol="0">
            <a:normAutofit/>
          </a:bodyPr>
          <a:lstStyle>
            <a:lvl5pPr marL="2057400" indent="-228600">
              <a:buFont typeface="Arial" panose="020B0604020202020204"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13240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Center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10" name="Text Placeholder 9"/>
          <p:cNvSpPr>
            <a:spLocks noGrp="1" noChangeAspect="1"/>
          </p:cNvSpPr>
          <p:nvPr>
            <p:ph type="body" sz="quarter" idx="12"/>
          </p:nvPr>
        </p:nvSpPr>
        <p:spPr>
          <a:xfrm>
            <a:off x="420945" y="1280160"/>
            <a:ext cx="10514787" cy="4331746"/>
          </a:xfrm>
        </p:spPr>
        <p:txBody>
          <a:bodyPr anchor="ctr" anchorCtr="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37657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ag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2"/>
          <p:cNvSpPr>
            <a:spLocks noGrp="1"/>
          </p:cNvSpPr>
          <p:nvPr>
            <p:ph type="body" idx="1"/>
          </p:nvPr>
        </p:nvSpPr>
        <p:spPr>
          <a:xfrm>
            <a:off x="420946" y="1280160"/>
            <a:ext cx="4786055"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4"/>
          <p:cNvSpPr>
            <a:spLocks noGrp="1"/>
          </p:cNvSpPr>
          <p:nvPr>
            <p:ph type="body" sz="quarter" idx="3"/>
          </p:nvPr>
        </p:nvSpPr>
        <p:spPr>
          <a:xfrm>
            <a:off x="5666492" y="1280160"/>
            <a:ext cx="5320139"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p:cNvSpPr>
            <a:spLocks noGrp="1"/>
          </p:cNvSpPr>
          <p:nvPr>
            <p:ph sz="quarter" idx="12"/>
          </p:nvPr>
        </p:nvSpPr>
        <p:spPr>
          <a:xfrm>
            <a:off x="406766" y="2194563"/>
            <a:ext cx="4787535"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1"/>
          <p:cNvSpPr>
            <a:spLocks noGrp="1"/>
          </p:cNvSpPr>
          <p:nvPr>
            <p:ph sz="quarter" idx="13"/>
          </p:nvPr>
        </p:nvSpPr>
        <p:spPr>
          <a:xfrm>
            <a:off x="5664201" y="2194563"/>
            <a:ext cx="5296243" cy="3883511"/>
          </a:xfrm>
        </p:spPr>
        <p:txBody>
          <a:bodyPr/>
          <a:lstStyle>
            <a:lvl1pPr>
              <a:defRPr sz="2400"/>
            </a:lvl1pPr>
            <a:lvl2pPr>
              <a:defRPr sz="22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722921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Parallelogram 9"/>
          <p:cNvSpPr/>
          <p:nvPr/>
        </p:nvSpPr>
        <p:spPr bwMode="auto">
          <a:xfrm flipV="1">
            <a:off x="0" y="813353"/>
            <a:ext cx="11540312" cy="234399"/>
          </a:xfrm>
          <a:custGeom>
            <a:avLst/>
            <a:gdLst>
              <a:gd name="connsiteX0" fmla="*/ 0 w 11411468"/>
              <a:gd name="connsiteY0" fmla="*/ 0 h 234399"/>
              <a:gd name="connsiteX1" fmla="*/ 11294269 w 11411468"/>
              <a:gd name="connsiteY1" fmla="*/ 0 h 234399"/>
              <a:gd name="connsiteX2" fmla="*/ 11411468 w 11411468"/>
              <a:gd name="connsiteY2" fmla="*/ 117200 h 234399"/>
              <a:gd name="connsiteX3" fmla="*/ 11411468 w 11411468"/>
              <a:gd name="connsiteY3" fmla="*/ 234399 h 234399"/>
              <a:gd name="connsiteX4" fmla="*/ 0 w 11411468"/>
              <a:gd name="connsiteY4" fmla="*/ 234399 h 234399"/>
              <a:gd name="connsiteX5" fmla="*/ 0 w 11411468"/>
              <a:gd name="connsiteY5" fmla="*/ 0 h 234399"/>
              <a:gd name="connsiteX0" fmla="*/ 0 w 11411468"/>
              <a:gd name="connsiteY0" fmla="*/ 0 h 234399"/>
              <a:gd name="connsiteX1" fmla="*/ 11294269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 name="connsiteX0" fmla="*/ 0 w 11411468"/>
              <a:gd name="connsiteY0" fmla="*/ 0 h 234399"/>
              <a:gd name="connsiteX1" fmla="*/ 11334750 w 11411468"/>
              <a:gd name="connsiteY1" fmla="*/ 0 h 234399"/>
              <a:gd name="connsiteX2" fmla="*/ 11411468 w 11411468"/>
              <a:gd name="connsiteY2" fmla="*/ 234399 h 234399"/>
              <a:gd name="connsiteX3" fmla="*/ 0 w 11411468"/>
              <a:gd name="connsiteY3" fmla="*/ 234399 h 234399"/>
              <a:gd name="connsiteX4" fmla="*/ 0 w 11411468"/>
              <a:gd name="connsiteY4" fmla="*/ 0 h 23439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11468" h="234399">
                <a:moveTo>
                  <a:pt x="0" y="0"/>
                </a:moveTo>
                <a:lnTo>
                  <a:pt x="11334750" y="0"/>
                </a:lnTo>
                <a:lnTo>
                  <a:pt x="11411468" y="234399"/>
                </a:lnTo>
                <a:lnTo>
                  <a:pt x="0" y="234399"/>
                </a:lnTo>
                <a:lnTo>
                  <a:pt x="0" y="0"/>
                </a:lnTo>
                <a:close/>
              </a:path>
            </a:pathLst>
          </a:custGeom>
          <a:solidFill>
            <a:schemeClr val="accent1"/>
          </a:soli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366713" marR="0" indent="-366713" algn="ctr" defTabSz="976313" rtl="0" eaLnBrk="1" fontAlgn="base" latinLnBrk="0" hangingPunct="1">
              <a:lnSpc>
                <a:spcPct val="100000"/>
              </a:lnSpc>
              <a:spcBef>
                <a:spcPct val="20000"/>
              </a:spcBef>
              <a:spcAft>
                <a:spcPct val="0"/>
              </a:spcAft>
              <a:buClrTx/>
              <a:buSzPct val="140000"/>
              <a:buFontTx/>
              <a:buNone/>
              <a:tabLst/>
            </a:pPr>
            <a:endParaRPr lang="en-US"/>
          </a:p>
        </p:txBody>
      </p:sp>
      <p:sp>
        <p:nvSpPr>
          <p:cNvPr id="2" name="Title Placeholder 1"/>
          <p:cNvSpPr>
            <a:spLocks noGrp="1" noChangeAspect="1"/>
          </p:cNvSpPr>
          <p:nvPr>
            <p:ph type="title"/>
          </p:nvPr>
        </p:nvSpPr>
        <p:spPr>
          <a:xfrm>
            <a:off x="414339" y="1"/>
            <a:ext cx="10515600" cy="86061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14339" y="1280160"/>
            <a:ext cx="10515600" cy="4609652"/>
          </a:xfrm>
          <a:prstGeom prst="rect">
            <a:avLst/>
          </a:prstGeom>
        </p:spPr>
        <p:txBody>
          <a:bodyPr vert="horz" lIns="91440" tIns="45720" rIns="91440" bIns="45720" rtlCol="0">
            <a:normAutofit/>
          </a:bodyPr>
          <a:lstStyle/>
          <a:p>
            <a:pPr lvl="0"/>
            <a:r>
              <a:rPr lang="en-US" dirty="0"/>
              <a:t>First Level</a:t>
            </a:r>
          </a:p>
          <a:p>
            <a:pPr lvl="1"/>
            <a:r>
              <a:rPr lang="en-US" dirty="0"/>
              <a:t>Second Level </a:t>
            </a:r>
          </a:p>
          <a:p>
            <a:pPr lvl="2"/>
            <a:r>
              <a:rPr lang="en-US" dirty="0"/>
              <a:t>Third Level</a:t>
            </a:r>
          </a:p>
          <a:p>
            <a:pPr lvl="3"/>
            <a:r>
              <a:rPr lang="en-US" dirty="0"/>
              <a:t>Fourth Level</a:t>
            </a:r>
          </a:p>
          <a:p>
            <a:pPr lvl="4"/>
            <a:r>
              <a:rPr lang="en-US" dirty="0"/>
              <a:t>Fifth Level</a:t>
            </a:r>
          </a:p>
        </p:txBody>
      </p:sp>
      <p:sp>
        <p:nvSpPr>
          <p:cNvPr id="5" name="TextBox 4"/>
          <p:cNvSpPr txBox="1"/>
          <p:nvPr/>
        </p:nvSpPr>
        <p:spPr>
          <a:xfrm>
            <a:off x="40317" y="6544931"/>
            <a:ext cx="420460" cy="276999"/>
          </a:xfrm>
          <a:prstGeom prst="rect">
            <a:avLst/>
          </a:prstGeom>
          <a:noFill/>
        </p:spPr>
        <p:txBody>
          <a:bodyPr wrap="square" rtlCol="0">
            <a:spAutoFit/>
          </a:bodyPr>
          <a:lstStyle/>
          <a:p>
            <a:fld id="{39B9A8E6-500A-494F-8511-CB834C088D51}" type="slidenum">
              <a:rPr lang="en-US" sz="1200" b="0" smtClean="0">
                <a:solidFill>
                  <a:schemeClr val="bg2">
                    <a:lumMod val="75000"/>
                  </a:schemeClr>
                </a:solidFill>
              </a:rPr>
              <a:t>‹#›</a:t>
            </a:fld>
            <a:endParaRPr lang="en-US" sz="1200" b="0" dirty="0">
              <a:solidFill>
                <a:schemeClr val="bg2">
                  <a:lumMod val="75000"/>
                </a:schemeClr>
              </a:solidFill>
            </a:endParaRPr>
          </a:p>
        </p:txBody>
      </p:sp>
    </p:spTree>
    <p:extLst>
      <p:ext uri="{BB962C8B-B14F-4D97-AF65-F5344CB8AC3E}">
        <p14:creationId xmlns:p14="http://schemas.microsoft.com/office/powerpoint/2010/main" val="857022175"/>
      </p:ext>
    </p:extLst>
  </p:cSld>
  <p:clrMap bg1="lt1" tx1="dk1" bg2="lt2" tx2="dk2" accent1="accent1" accent2="accent2" accent3="accent3" accent4="accent4" accent5="accent5" accent6="accent6" hlink="hlink" folHlink="folHlink"/>
  <p:sldLayoutIdLst>
    <p:sldLayoutId id="2147484006" r:id="rId1"/>
    <p:sldLayoutId id="2147484008" r:id="rId2"/>
    <p:sldLayoutId id="2147484020" r:id="rId3"/>
    <p:sldLayoutId id="2147484018" r:id="rId4"/>
    <p:sldLayoutId id="2147484019" r:id="rId5"/>
    <p:sldLayoutId id="2147484021" r:id="rId6"/>
    <p:sldLayoutId id="2147484009" r:id="rId7"/>
    <p:sldLayoutId id="2147484010" r:id="rId8"/>
    <p:sldLayoutId id="2147484011" r:id="rId9"/>
    <p:sldLayoutId id="2147484012" r:id="rId10"/>
    <p:sldLayoutId id="2147484013" r:id="rId11"/>
    <p:sldLayoutId id="2147484017" r:id="rId12"/>
  </p:sldLayoutIdLst>
  <p:hf sldNum="0" hdr="0" ftr="0" dt="0"/>
  <p:txStyles>
    <p:titleStyle>
      <a:lvl1pPr algn="l" defTabSz="914400" rtl="0" eaLnBrk="1" latinLnBrk="0" hangingPunct="1">
        <a:lnSpc>
          <a:spcPct val="90000"/>
        </a:lnSpc>
        <a:spcBef>
          <a:spcPct val="0"/>
        </a:spcBef>
        <a:buNone/>
        <a:defRPr sz="3600" kern="1200" baseline="0">
          <a:solidFill>
            <a:schemeClr val="accent3"/>
          </a:solidFill>
          <a:latin typeface="+mj-lt"/>
          <a:ea typeface="+mj-ea"/>
          <a:cs typeface="+mj-cs"/>
        </a:defRPr>
      </a:lvl1pPr>
    </p:titleStyle>
    <p:bodyStyle>
      <a:lvl1pPr marL="320040" indent="-320040" algn="l" defTabSz="914400" rtl="0" eaLnBrk="1" latinLnBrk="0" hangingPunct="1">
        <a:lnSpc>
          <a:spcPct val="90000"/>
        </a:lnSpc>
        <a:spcBef>
          <a:spcPts val="1000"/>
        </a:spcBef>
        <a:buClr>
          <a:schemeClr val="accent2"/>
        </a:buClr>
        <a:buSzPct val="115000"/>
        <a:buFont typeface="Arial" panose="020B0604020202020204" pitchFamily="34" charset="0"/>
        <a:buChar char="•"/>
        <a:defRPr sz="2800" kern="1200" baseline="0">
          <a:solidFill>
            <a:schemeClr val="accent3"/>
          </a:solidFill>
          <a:latin typeface="+mn-lt"/>
          <a:ea typeface="+mn-ea"/>
          <a:cs typeface="+mn-cs"/>
        </a:defRPr>
      </a:lvl1pPr>
      <a:lvl2pPr marL="685800" indent="-228600" algn="l" defTabSz="914400" rtl="0" eaLnBrk="1" latinLnBrk="0" hangingPunct="1">
        <a:lnSpc>
          <a:spcPct val="90000"/>
        </a:lnSpc>
        <a:spcBef>
          <a:spcPts val="500"/>
        </a:spcBef>
        <a:buClr>
          <a:schemeClr val="accent2"/>
        </a:buClr>
        <a:buSzPct val="115000"/>
        <a:buFont typeface="Arial" panose="020B0604020202020204" pitchFamily="34" charset="0"/>
        <a:buChar char="•"/>
        <a:defRPr sz="2400" kern="1200">
          <a:solidFill>
            <a:schemeClr val="accent3"/>
          </a:solidFill>
          <a:latin typeface="+mn-lt"/>
          <a:ea typeface="+mn-ea"/>
          <a:cs typeface="+mn-cs"/>
        </a:defRPr>
      </a:lvl2pPr>
      <a:lvl3pPr marL="1143000" indent="-228600" algn="l" defTabSz="914400" rtl="0" eaLnBrk="1" latinLnBrk="0" hangingPunct="1">
        <a:lnSpc>
          <a:spcPct val="90000"/>
        </a:lnSpc>
        <a:spcBef>
          <a:spcPts val="500"/>
        </a:spcBef>
        <a:buClr>
          <a:schemeClr val="accent3"/>
        </a:buClr>
        <a:buSzPct val="100000"/>
        <a:buFont typeface="Arial" panose="020B0604020202020204" pitchFamily="34" charset="0"/>
        <a:buChar char="•"/>
        <a:defRPr sz="2000" kern="1200">
          <a:solidFill>
            <a:schemeClr val="accent3"/>
          </a:solidFill>
          <a:latin typeface="+mn-lt"/>
          <a:ea typeface="+mn-ea"/>
          <a:cs typeface="+mn-cs"/>
        </a:defRPr>
      </a:lvl3pPr>
      <a:lvl4pPr marL="16002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baseline="0">
          <a:solidFill>
            <a:schemeClr val="accent3"/>
          </a:solidFill>
          <a:latin typeface="+mn-lt"/>
          <a:ea typeface="+mn-ea"/>
          <a:cs typeface="+mn-cs"/>
        </a:defRPr>
      </a:lvl4pPr>
      <a:lvl5pPr marL="2057400" indent="-228600" algn="l" defTabSz="914400" rtl="0" eaLnBrk="1" latinLnBrk="0" hangingPunct="1">
        <a:lnSpc>
          <a:spcPct val="90000"/>
        </a:lnSpc>
        <a:spcBef>
          <a:spcPts val="500"/>
        </a:spcBef>
        <a:buClr>
          <a:schemeClr val="accent3"/>
        </a:buClr>
        <a:buFont typeface="Arial" panose="020B0604020202020204" pitchFamily="34" charset="0"/>
        <a:buChar char="•"/>
        <a:defRPr sz="1800" kern="1200">
          <a:solidFill>
            <a:schemeClr val="accent3"/>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hyperlink" Target="http://jwt.io/" TargetMode="External"/><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hyperlink" Target="https://authorization.sandboxcerner.com/session-api/log-out" TargetMode="External"/><Relationship Id="rId2" Type="http://schemas.openxmlformats.org/officeDocument/2006/relationships/notesSlide" Target="../notesSlides/notesSlide30.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 TargetMode="External"/><Relationship Id="rId2" Type="http://schemas.openxmlformats.org/officeDocument/2006/relationships/notesSlide" Target="../notesSlides/notesSlide35.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3" Type="http://schemas.openxmlformats.org/officeDocument/2006/relationships/hyperlink" Target="https://authz-demo.sandboxcerner.com/client/demo/cb/" TargetMode="External"/><Relationship Id="rId2" Type="http://schemas.openxmlformats.org/officeDocument/2006/relationships/notesSlide" Target="../notesSlides/notesSlide42.xml"/><Relationship Id="rId1" Type="http://schemas.openxmlformats.org/officeDocument/2006/relationships/slideLayout" Target="../slideLayouts/slideLayout12.xml"/><Relationship Id="rId4" Type="http://schemas.openxmlformats.org/officeDocument/2006/relationships/hyperlink" Target="https://www.searchenginejournal.com/linking-issues-why-a-trailing-slash-in-the-url-does-matter/13021/"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hyperlink" Target="http://bit.ly/2f0GBOc" TargetMode="Externa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s://fhir-ehr.sandboxcerner.com/dstu2/0b8a0111-e8e6-4c26-a91c-5069cbc6b1ca/Patient/1316024" TargetMode="External"/><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7.xml.rels><?xml version="1.0" encoding="UTF-8" standalone="yes"?>
<Relationships xmlns="http://schemas.openxmlformats.org/package/2006/relationships"><Relationship Id="rId2" Type="http://schemas.openxmlformats.org/officeDocument/2006/relationships/hyperlink" Target="http://bit.ly/2fSCc0Q" TargetMode="External"/><Relationship Id="rId1" Type="http://schemas.openxmlformats.org/officeDocument/2006/relationships/slideLayout" Target="../slideLayouts/slideLayout12.xml"/></Relationships>
</file>

<file path=ppt/slides/_rels/slide78.xml.rels><?xml version="1.0" encoding="UTF-8" standalone="yes"?>
<Relationships xmlns="http://schemas.openxmlformats.org/package/2006/relationships"><Relationship Id="rId2" Type="http://schemas.openxmlformats.org/officeDocument/2006/relationships/hyperlink" Target="https://yourname.github.io/smart-tutorial/example-smart-app/launch.html?iss=https://fhir-ehr.sandboxcerner.com/dstu2/0b8a0111-e8e6-4c26-a91c-5069cbc6b1ca" TargetMode="Externa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hyperlink" Target="http://www.nlm.nih.gov/research/umls/rxnorm" TargetMode="External"/><Relationship Id="rId2" Type="http://schemas.openxmlformats.org/officeDocument/2006/relationships/notesSlide" Target="../notesSlides/notesSlide50.xml"/><Relationship Id="rId1" Type="http://schemas.openxmlformats.org/officeDocument/2006/relationships/slideLayout" Target="../slideLayouts/slideLayout12.xml"/><Relationship Id="rId5" Type="http://schemas.openxmlformats.org/officeDocument/2006/relationships/hyperlink" Target="http://unitsofmeasure.org/" TargetMode="External"/><Relationship Id="rId4" Type="http://schemas.openxmlformats.org/officeDocument/2006/relationships/hyperlink" Target="http://hl7.org/fhir/v3/vs/GTSAbbreviatio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769939" y="5109753"/>
            <a:ext cx="7397751" cy="417164"/>
          </a:xfrm>
        </p:spPr>
        <p:txBody>
          <a:bodyPr/>
          <a:lstStyle/>
          <a:p>
            <a:r>
              <a:rPr lang="en-US" dirty="0"/>
              <a:t>Brian Heits</a:t>
            </a:r>
          </a:p>
        </p:txBody>
      </p:sp>
      <p:sp>
        <p:nvSpPr>
          <p:cNvPr id="3" name="Text Placeholder 2"/>
          <p:cNvSpPr>
            <a:spLocks noGrp="1"/>
          </p:cNvSpPr>
          <p:nvPr>
            <p:ph type="body" sz="quarter" idx="12"/>
          </p:nvPr>
        </p:nvSpPr>
        <p:spPr>
          <a:xfrm>
            <a:off x="769939" y="5601921"/>
            <a:ext cx="7397751" cy="287257"/>
          </a:xfrm>
        </p:spPr>
        <p:txBody>
          <a:bodyPr/>
          <a:lstStyle/>
          <a:p>
            <a:r>
              <a:rPr lang="en-US" dirty="0"/>
              <a:t>Associate Lead Software Engineer – Edge Professional Services</a:t>
            </a:r>
          </a:p>
        </p:txBody>
      </p:sp>
      <p:sp>
        <p:nvSpPr>
          <p:cNvPr id="4" name="Text Placeholder 3"/>
          <p:cNvSpPr>
            <a:spLocks noGrp="1"/>
          </p:cNvSpPr>
          <p:nvPr>
            <p:ph type="body" sz="quarter" idx="13"/>
          </p:nvPr>
        </p:nvSpPr>
        <p:spPr>
          <a:xfrm>
            <a:off x="769939" y="6024556"/>
            <a:ext cx="7397751" cy="287257"/>
          </a:xfrm>
        </p:spPr>
        <p:txBody>
          <a:bodyPr/>
          <a:lstStyle/>
          <a:p>
            <a:r>
              <a:rPr lang="en-US" dirty="0"/>
              <a:t>October 15</a:t>
            </a:r>
            <a:r>
              <a:rPr lang="en-US" baseline="30000" dirty="0"/>
              <a:t>th</a:t>
            </a:r>
            <a:r>
              <a:rPr lang="en-US" dirty="0"/>
              <a:t> – 17</a:t>
            </a:r>
            <a:r>
              <a:rPr lang="en-US" baseline="30000" dirty="0"/>
              <a:t>th</a:t>
            </a:r>
            <a:r>
              <a:rPr lang="en-US" dirty="0"/>
              <a:t>, 2019</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2750" y="2457664"/>
            <a:ext cx="6286503" cy="2123999"/>
          </a:xfrm>
          <a:prstGeom prst="rect">
            <a:avLst/>
          </a:prstGeom>
        </p:spPr>
      </p:pic>
    </p:spTree>
    <p:extLst>
      <p:ext uri="{BB962C8B-B14F-4D97-AF65-F5344CB8AC3E}">
        <p14:creationId xmlns:p14="http://schemas.microsoft.com/office/powerpoint/2010/main" val="8131779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2:  Prepare an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a:t>
            </a:r>
            <a:r>
              <a:rPr lang="en-US" b="0" dirty="0" err="1">
                <a:solidFill>
                  <a:schemeClr val="accent3"/>
                </a:solidFill>
                <a:latin typeface="+mn-lt"/>
              </a:rPr>
              <a:t>client_id</a:t>
            </a:r>
            <a:r>
              <a:rPr lang="en-US" b="0" dirty="0">
                <a:solidFill>
                  <a:schemeClr val="accent3"/>
                </a:solidFill>
                <a:latin typeface="+mn-lt"/>
              </a:rPr>
              <a:t>: </a:t>
            </a:r>
          </a:p>
          <a:p>
            <a:endParaRPr lang="en-US" b="0" dirty="0">
              <a:solidFill>
                <a:schemeClr val="accent3"/>
              </a:solidFill>
              <a:latin typeface="+mn-lt"/>
            </a:endParaRPr>
          </a:p>
          <a:p>
            <a:r>
              <a:rPr lang="en-US" b="0" dirty="0">
                <a:solidFill>
                  <a:schemeClr val="accent3"/>
                </a:solidFill>
                <a:latin typeface="+mn-lt"/>
              </a:rPr>
              <a:t>94bbd90d-482a-4a10-b7df-b40edb278da2</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scope: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patient/</a:t>
            </a:r>
            <a:r>
              <a:rPr lang="en-US" b="0" dirty="0" err="1">
                <a:solidFill>
                  <a:schemeClr val="accent3"/>
                </a:solidFill>
                <a:latin typeface="+mn-lt"/>
              </a:rPr>
              <a:t>Patient.read</a:t>
            </a:r>
            <a:r>
              <a:rPr lang="en-US" b="0" dirty="0">
                <a:solidFill>
                  <a:schemeClr val="accent3"/>
                </a:solidFill>
                <a:latin typeface="+mn-lt"/>
              </a:rPr>
              <a:t> patient/</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89663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2 (continued):  Prepare an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Switch presentation mode to “Mobile Sized Popup”</a:t>
            </a: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in the console the fully-constructed authorization grant request URL.</a:t>
            </a:r>
          </a:p>
          <a:p>
            <a:pPr marL="571500" indent="-571500">
              <a:buFont typeface="Arial" panose="020B0604020202020204" pitchFamily="34" charset="0"/>
              <a:buChar char="•"/>
            </a:pPr>
            <a:r>
              <a:rPr lang="en-US" b="0" dirty="0">
                <a:solidFill>
                  <a:schemeClr val="accent3"/>
                </a:solidFill>
                <a:latin typeface="+mn-lt"/>
              </a:rPr>
              <a:t>You may be presented with an authentication screen. Log In.</a:t>
            </a:r>
          </a:p>
        </p:txBody>
      </p:sp>
    </p:spTree>
    <p:extLst>
      <p:ext uri="{BB962C8B-B14F-4D97-AF65-F5344CB8AC3E}">
        <p14:creationId xmlns:p14="http://schemas.microsoft.com/office/powerpoint/2010/main" val="39701990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in the JS console the query string that was received as the grant response.</a:t>
            </a:r>
          </a:p>
          <a:p>
            <a:pPr marL="571500" indent="-571500">
              <a:buFont typeface="Arial" panose="020B0604020202020204" pitchFamily="34" charset="0"/>
              <a:buChar char="•"/>
            </a:pPr>
            <a:r>
              <a:rPr lang="en-US" b="0" dirty="0">
                <a:solidFill>
                  <a:schemeClr val="accent3"/>
                </a:solidFill>
                <a:latin typeface="+mn-lt"/>
              </a:rPr>
              <a:t>This query string was communicated from the child window to the parent window in this example.</a:t>
            </a:r>
          </a:p>
          <a:p>
            <a:pPr marL="571500" indent="-571500">
              <a:buFont typeface="Arial" panose="020B0604020202020204" pitchFamily="34" charset="0"/>
              <a:buChar char="•"/>
            </a:pPr>
            <a:r>
              <a:rPr lang="en-US" b="0" dirty="0">
                <a:solidFill>
                  <a:schemeClr val="accent3"/>
                </a:solidFill>
                <a:latin typeface="+mn-lt"/>
              </a:rPr>
              <a:t>What is the value of the authorization code you received?</a:t>
            </a:r>
          </a:p>
        </p:txBody>
      </p:sp>
    </p:spTree>
    <p:extLst>
      <p:ext uri="{BB962C8B-B14F-4D97-AF65-F5344CB8AC3E}">
        <p14:creationId xmlns:p14="http://schemas.microsoft.com/office/powerpoint/2010/main" val="1218388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3:  Examining the Authorization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Say hello to the developer next to you.</a:t>
            </a:r>
          </a:p>
          <a:p>
            <a:pPr marL="571500" indent="-571500">
              <a:buFont typeface="Arial" panose="020B0604020202020204" pitchFamily="34" charset="0"/>
              <a:buChar char="•"/>
            </a:pPr>
            <a:r>
              <a:rPr lang="en-US" b="0" dirty="0">
                <a:solidFill>
                  <a:schemeClr val="accent3"/>
                </a:solidFill>
                <a:latin typeface="+mn-lt"/>
              </a:rPr>
              <a:t>Compare the code and state values in your respective responses, they should be different.</a:t>
            </a:r>
          </a:p>
          <a:p>
            <a:pPr marL="571500" indent="-571500">
              <a:buFont typeface="Arial" panose="020B0604020202020204" pitchFamily="34" charset="0"/>
              <a:buChar char="•"/>
            </a:pPr>
            <a:r>
              <a:rPr lang="en-US" b="0" dirty="0">
                <a:solidFill>
                  <a:schemeClr val="accent3"/>
                </a:solidFill>
                <a:latin typeface="+mn-lt"/>
              </a:rPr>
              <a:t>Authorization codes are time-bound, one-time use secrets.</a:t>
            </a:r>
          </a:p>
          <a:p>
            <a:pPr marL="571500" indent="-571500">
              <a:buFont typeface="Arial" panose="020B0604020202020204" pitchFamily="34" charset="0"/>
              <a:buChar char="•"/>
            </a:pPr>
            <a:r>
              <a:rPr lang="en-US" b="0" dirty="0">
                <a:solidFill>
                  <a:schemeClr val="accent3"/>
                </a:solidFill>
                <a:latin typeface="+mn-lt"/>
              </a:rPr>
              <a:t>Note the “state” matches what was sent in your original request.</a:t>
            </a:r>
          </a:p>
        </p:txBody>
      </p:sp>
    </p:spTree>
    <p:extLst>
      <p:ext uri="{BB962C8B-B14F-4D97-AF65-F5344CB8AC3E}">
        <p14:creationId xmlns:p14="http://schemas.microsoft.com/office/powerpoint/2010/main" val="12988149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4:  Preparing a Token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URL was pre-populated from discovery.</a:t>
            </a:r>
          </a:p>
          <a:p>
            <a:pPr marL="571500" indent="-571500">
              <a:buFont typeface="Arial" panose="020B0604020202020204" pitchFamily="34" charset="0"/>
              <a:buChar char="•"/>
            </a:pPr>
            <a:r>
              <a:rPr lang="en-US" b="0" dirty="0">
                <a:solidFill>
                  <a:schemeClr val="accent3"/>
                </a:solidFill>
                <a:latin typeface="+mn-lt"/>
              </a:rPr>
              <a:t>We’ll use the same </a:t>
            </a:r>
            <a:r>
              <a:rPr lang="en-US" b="0" dirty="0" err="1">
                <a:solidFill>
                  <a:schemeClr val="accent3"/>
                </a:solidFill>
                <a:latin typeface="+mn-lt"/>
              </a:rPr>
              <a:t>client_id</a:t>
            </a:r>
            <a:r>
              <a:rPr lang="en-US" b="0" dirty="0">
                <a:solidFill>
                  <a:schemeClr val="accent3"/>
                </a:solidFill>
                <a:latin typeface="+mn-lt"/>
              </a:rPr>
              <a:t> from the grant request (it should be prepopulated)</a:t>
            </a:r>
          </a:p>
          <a:p>
            <a:pPr marL="571500" indent="-571500">
              <a:buFont typeface="Arial" panose="020B0604020202020204" pitchFamily="34" charset="0"/>
              <a:buChar char="•"/>
            </a:pPr>
            <a:r>
              <a:rPr lang="en-US" b="0" dirty="0">
                <a:solidFill>
                  <a:schemeClr val="accent3"/>
                </a:solidFill>
                <a:latin typeface="+mn-lt"/>
              </a:rPr>
              <a:t>The grant type is “</a:t>
            </a:r>
            <a:r>
              <a:rPr lang="en-US" b="0" dirty="0" err="1">
                <a:solidFill>
                  <a:schemeClr val="accent3"/>
                </a:solidFill>
                <a:latin typeface="+mn-lt"/>
              </a:rPr>
              <a:t>authorization_code</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The code from step 3 is populated.</a:t>
            </a: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latin typeface="+mn-lt"/>
              </a:rPr>
              <a:t>If the grant expired, repeat step 3.</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6785454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24754"/>
          </a:xfrm>
          <a:prstGeom prst="rect">
            <a:avLst/>
          </a:prstGeom>
          <a:noFill/>
        </p:spPr>
        <p:txBody>
          <a:bodyPr wrap="square" rtlCol="0">
            <a:spAutoFit/>
          </a:bodyPr>
          <a:lstStyle/>
          <a:p>
            <a:pPr algn="ctr"/>
            <a:r>
              <a:rPr lang="en-US" b="0" dirty="0">
                <a:solidFill>
                  <a:schemeClr val="accent3"/>
                </a:solidFill>
                <a:latin typeface="+mn-lt"/>
              </a:rPr>
              <a:t>Step 5:  Examining the Token Response</a:t>
            </a:r>
          </a:p>
          <a:p>
            <a:pPr algn="ctr"/>
            <a:endParaRPr lang="en-US" sz="3200"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The token response contains:</a:t>
            </a:r>
          </a:p>
          <a:p>
            <a:pPr marL="1028700" lvl="1" indent="-571500">
              <a:buFont typeface="Arial" panose="020B0604020202020204" pitchFamily="34" charset="0"/>
              <a:buChar char="•"/>
            </a:pPr>
            <a:r>
              <a:rPr lang="en-US" sz="3200" b="0" dirty="0">
                <a:solidFill>
                  <a:schemeClr val="accent3"/>
                </a:solidFill>
                <a:latin typeface="+mn-lt"/>
              </a:rPr>
              <a:t>An access token.</a:t>
            </a:r>
          </a:p>
          <a:p>
            <a:pPr marL="1028700" lvl="1" indent="-571500">
              <a:buFont typeface="Arial" panose="020B0604020202020204" pitchFamily="34" charset="0"/>
              <a:buChar char="•"/>
            </a:pPr>
            <a:r>
              <a:rPr lang="en-US" sz="3200" b="0" dirty="0">
                <a:solidFill>
                  <a:schemeClr val="accent3"/>
                </a:solidFill>
                <a:latin typeface="+mn-lt"/>
              </a:rPr>
              <a:t>The ID for the patient in context at time of launch.</a:t>
            </a:r>
          </a:p>
          <a:p>
            <a:pPr marL="1028700" lvl="1" indent="-571500">
              <a:buFont typeface="Arial" panose="020B0604020202020204" pitchFamily="34" charset="0"/>
              <a:buChar char="•"/>
            </a:pPr>
            <a:r>
              <a:rPr lang="en-US" sz="3200" b="0" dirty="0">
                <a:solidFill>
                  <a:schemeClr val="accent3"/>
                </a:solidFill>
                <a:latin typeface="+mn-lt"/>
              </a:rPr>
              <a:t>The time (in seconds) the token is valid for.</a:t>
            </a:r>
          </a:p>
          <a:p>
            <a:pPr marL="1028700" lvl="1" indent="-571500">
              <a:buFont typeface="Arial" panose="020B0604020202020204" pitchFamily="34" charset="0"/>
              <a:buChar char="•"/>
            </a:pPr>
            <a:r>
              <a:rPr lang="en-US" sz="3200" b="0" dirty="0">
                <a:solidFill>
                  <a:schemeClr val="accent3"/>
                </a:solidFill>
                <a:latin typeface="+mn-lt"/>
              </a:rPr>
              <a:t>Other launch context information, such as whether to display a patient banner.</a:t>
            </a:r>
          </a:p>
          <a:p>
            <a:pPr marL="1028700" lvl="1" indent="-571500">
              <a:buFont typeface="Arial" panose="020B0604020202020204" pitchFamily="34" charset="0"/>
              <a:buChar char="•"/>
            </a:pPr>
            <a:r>
              <a:rPr lang="en-US" sz="3200" b="0" dirty="0">
                <a:solidFill>
                  <a:schemeClr val="accent3"/>
                </a:solidFill>
                <a:latin typeface="+mn-lt"/>
              </a:rPr>
              <a:t>Cut and paste this token response for a later lab into a text editor.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2208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632311"/>
          </a:xfrm>
          <a:prstGeom prst="rect">
            <a:avLst/>
          </a:prstGeom>
          <a:noFill/>
        </p:spPr>
        <p:txBody>
          <a:bodyPr wrap="square" rtlCol="0">
            <a:spAutoFit/>
          </a:bodyPr>
          <a:lstStyle/>
          <a:p>
            <a:pPr algn="ctr"/>
            <a:r>
              <a:rPr lang="en-US" b="0" dirty="0">
                <a:solidFill>
                  <a:schemeClr val="accent3"/>
                </a:solidFill>
                <a:latin typeface="+mn-lt"/>
              </a:rPr>
              <a:t>Step 6:  Using the token in a FHIR request.</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enter the URL of the discovered patient (/Patient/1316024), relative to the FHIR base URL.</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Note the header that was sent using the access token.</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1535909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7:  Using the token in a FHIR request with a resource not in context.</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enter the URL of a different patient (/Patient/4342008), relative to the FHIR base URL.</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What happened?</a:t>
            </a:r>
          </a:p>
          <a:p>
            <a:pPr marL="571500" indent="-571500">
              <a:buFont typeface="Arial" panose="020B0604020202020204" pitchFamily="34" charset="0"/>
              <a:buChar char="•"/>
            </a:pPr>
            <a:r>
              <a:rPr lang="en-US" b="0" dirty="0">
                <a:solidFill>
                  <a:schemeClr val="accent3"/>
                </a:solidFill>
                <a:latin typeface="+mn-lt"/>
              </a:rPr>
              <a:t>Why did we get a 401 response?</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0654735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2:  User Scopes</a:t>
            </a:r>
          </a:p>
        </p:txBody>
      </p:sp>
    </p:spTree>
    <p:extLst>
      <p:ext uri="{BB962C8B-B14F-4D97-AF65-F5344CB8AC3E}">
        <p14:creationId xmlns:p14="http://schemas.microsoft.com/office/powerpoint/2010/main" val="29618439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user scopes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launch</a:t>
            </a:r>
          </a:p>
        </p:txBody>
      </p:sp>
    </p:spTree>
    <p:extLst>
      <p:ext uri="{BB962C8B-B14F-4D97-AF65-F5344CB8AC3E}">
        <p14:creationId xmlns:p14="http://schemas.microsoft.com/office/powerpoint/2010/main" val="3238738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2"/>
            <a:ext cx="9107424" cy="5632311"/>
          </a:xfrm>
          <a:prstGeom prst="rect">
            <a:avLst/>
          </a:prstGeom>
          <a:noFill/>
        </p:spPr>
        <p:txBody>
          <a:bodyPr wrap="square" rtlCol="0">
            <a:spAutoFit/>
          </a:bodyPr>
          <a:lstStyle/>
          <a:p>
            <a:r>
              <a:rPr lang="en-US" b="0" dirty="0">
                <a:solidFill>
                  <a:schemeClr val="accent3"/>
                </a:solidFill>
                <a:latin typeface="+mn-lt"/>
              </a:rPr>
              <a:t>What you’ll need to get started:</a:t>
            </a: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A browser of your choice:</a:t>
            </a:r>
          </a:p>
          <a:p>
            <a:pPr marL="1028700" lvl="1" indent="-571500">
              <a:buFont typeface="Arial" panose="020B0604020202020204" pitchFamily="34" charset="0"/>
              <a:buChar char="•"/>
            </a:pPr>
            <a:r>
              <a:rPr lang="en-US" b="0" dirty="0">
                <a:solidFill>
                  <a:schemeClr val="accent3"/>
                </a:solidFill>
                <a:latin typeface="+mn-lt"/>
              </a:rPr>
              <a:t>Internet Explorer (11)</a:t>
            </a:r>
          </a:p>
          <a:p>
            <a:pPr marL="1028700" lvl="1" indent="-571500">
              <a:buFont typeface="Arial" panose="020B0604020202020204" pitchFamily="34" charset="0"/>
              <a:buChar char="•"/>
            </a:pPr>
            <a:r>
              <a:rPr lang="en-US" b="0" dirty="0">
                <a:solidFill>
                  <a:schemeClr val="accent3"/>
                </a:solidFill>
                <a:latin typeface="+mn-lt"/>
              </a:rPr>
              <a:t>Edge</a:t>
            </a:r>
          </a:p>
          <a:p>
            <a:pPr marL="1028700" lvl="1" indent="-571500">
              <a:buFont typeface="Arial" panose="020B0604020202020204" pitchFamily="34" charset="0"/>
              <a:buChar char="•"/>
            </a:pPr>
            <a:r>
              <a:rPr lang="en-US" b="0" dirty="0">
                <a:solidFill>
                  <a:schemeClr val="accent3"/>
                </a:solidFill>
                <a:latin typeface="+mn-lt"/>
              </a:rPr>
              <a:t>Chrome</a:t>
            </a:r>
          </a:p>
          <a:p>
            <a:pPr marL="1028700" lvl="1" indent="-571500">
              <a:buFont typeface="Arial" panose="020B0604020202020204" pitchFamily="34" charset="0"/>
              <a:buChar char="•"/>
            </a:pPr>
            <a:r>
              <a:rPr lang="en-US" b="0" dirty="0">
                <a:solidFill>
                  <a:schemeClr val="accent3"/>
                </a:solidFill>
                <a:latin typeface="+mn-lt"/>
              </a:rPr>
              <a:t>Firefox</a:t>
            </a:r>
          </a:p>
          <a:p>
            <a:pPr marL="571500" indent="-571500">
              <a:buFont typeface="Arial" panose="020B0604020202020204" pitchFamily="34" charset="0"/>
              <a:buChar char="•"/>
            </a:pPr>
            <a:r>
              <a:rPr lang="en-US" b="0" dirty="0">
                <a:solidFill>
                  <a:schemeClr val="accent3"/>
                </a:solidFill>
                <a:latin typeface="+mn-lt"/>
              </a:rPr>
              <a:t>Access to built-in “Developer Tools” (</a:t>
            </a:r>
            <a:r>
              <a:rPr lang="en-US" b="0" dirty="0" err="1">
                <a:solidFill>
                  <a:schemeClr val="accent3"/>
                </a:solidFill>
                <a:latin typeface="+mn-lt"/>
              </a:rPr>
              <a:t>Javascript</a:t>
            </a:r>
            <a:r>
              <a:rPr lang="en-US" b="0" dirty="0">
                <a:solidFill>
                  <a:schemeClr val="accent3"/>
                </a:solidFill>
                <a:latin typeface="+mn-lt"/>
              </a:rPr>
              <a:t> console)</a:t>
            </a:r>
          </a:p>
          <a:p>
            <a:pPr marL="1028700" lvl="1"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656983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42334235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a:solidFill>
                  <a:schemeClr val="accent3"/>
                </a:solidFill>
                <a:latin typeface="+mn-lt"/>
              </a:rPr>
              <a:t>Step 3:  Access protected FHIR® resources.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patient than launched (/Patient/4342008),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r>
              <a:rPr lang="en-US" b="0" dirty="0">
                <a:solidFill>
                  <a:schemeClr val="accent3"/>
                </a:solidFill>
              </a:rPr>
              <a:t>What happened?</a:t>
            </a:r>
          </a:p>
          <a:p>
            <a:pPr marL="571500" indent="-571500">
              <a:buFont typeface="Arial" panose="020B0604020202020204" pitchFamily="34" charset="0"/>
              <a:buChar char="•"/>
            </a:pPr>
            <a:r>
              <a:rPr lang="en-US" b="0" dirty="0">
                <a:solidFill>
                  <a:schemeClr val="accent3"/>
                </a:solidFill>
              </a:rPr>
              <a:t>Why were we able to retrieve the resource?</a:t>
            </a: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811408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3:  Client Apps that Start from Outside the EHR (or Patient Portal)</a:t>
            </a:r>
          </a:p>
        </p:txBody>
      </p:sp>
    </p:spTree>
    <p:extLst>
      <p:ext uri="{BB962C8B-B14F-4D97-AF65-F5344CB8AC3E}">
        <p14:creationId xmlns:p14="http://schemas.microsoft.com/office/powerpoint/2010/main" val="2393985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6740307"/>
          </a:xfrm>
          <a:prstGeom prst="rect">
            <a:avLst/>
          </a:prstGeom>
          <a:noFill/>
        </p:spPr>
        <p:txBody>
          <a:bodyPr wrap="square" rtlCol="0">
            <a:spAutoFit/>
          </a:bodyPr>
          <a:lstStyle/>
          <a:p>
            <a:pPr algn="ctr"/>
            <a:r>
              <a:rPr lang="en-US" b="0" dirty="0">
                <a:solidFill>
                  <a:schemeClr val="accent3"/>
                </a:solidFill>
                <a:latin typeface="+mn-lt"/>
              </a:rPr>
              <a:t>Step 1:  Prepare an authorization request without launch</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 (remove “launch”):</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endParaRPr lang="en-US"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Clear the field “launch code” (</a:t>
            </a:r>
            <a:r>
              <a:rPr lang="en-US" b="0" dirty="0" err="1">
                <a:solidFill>
                  <a:schemeClr val="accent3"/>
                </a:solidFill>
                <a:latin typeface="+mn-lt"/>
              </a:rPr>
              <a:t>ie</a:t>
            </a:r>
            <a:r>
              <a:rPr lang="en-US" b="0" dirty="0">
                <a:solidFill>
                  <a:schemeClr val="accent3"/>
                </a:solidFill>
                <a:latin typeface="+mn-lt"/>
              </a:rPr>
              <a:t>. 44b2deee-db44-4b01-9cdb-9843096e4fbd)</a:t>
            </a:r>
          </a:p>
          <a:p>
            <a:endParaRPr lang="en-US" b="0" dirty="0">
              <a:solidFill>
                <a:schemeClr val="accent3"/>
              </a:solidFill>
              <a:latin typeface="+mn-lt"/>
            </a:endParaRPr>
          </a:p>
        </p:txBody>
      </p:sp>
    </p:spTree>
    <p:extLst>
      <p:ext uri="{BB962C8B-B14F-4D97-AF65-F5344CB8AC3E}">
        <p14:creationId xmlns:p14="http://schemas.microsoft.com/office/powerpoint/2010/main" val="13514312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latin typeface="+mn-lt"/>
              </a:rPr>
              <a:t>Examine the token response</a:t>
            </a:r>
          </a:p>
          <a:p>
            <a:pPr marL="1028700" lvl="1" indent="-571500">
              <a:buFont typeface="Arial" panose="020B0604020202020204" pitchFamily="34" charset="0"/>
              <a:buChar char="•"/>
            </a:pPr>
            <a:r>
              <a:rPr lang="en-US" b="0" dirty="0">
                <a:solidFill>
                  <a:schemeClr val="accent3"/>
                </a:solidFill>
                <a:latin typeface="+mn-lt"/>
              </a:rPr>
              <a:t>The response no longer contains other context, such as the patient ID.</a:t>
            </a:r>
          </a:p>
          <a:p>
            <a:endParaRPr lang="en-US" b="0" dirty="0">
              <a:solidFill>
                <a:schemeClr val="accent3"/>
              </a:solidFill>
              <a:latin typeface="+mn-lt"/>
            </a:endParaRPr>
          </a:p>
        </p:txBody>
      </p:sp>
    </p:spTree>
    <p:extLst>
      <p:ext uri="{BB962C8B-B14F-4D97-AF65-F5344CB8AC3E}">
        <p14:creationId xmlns:p14="http://schemas.microsoft.com/office/powerpoint/2010/main" val="101263500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3:  Confirm you can access protected FHIR® resources.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rPr>
              <a:t>In section “4”, enter the URL of a different patient than launched (/Patient/4342008), relative to the FHIR base URL.</a:t>
            </a:r>
          </a:p>
          <a:p>
            <a:pPr marL="571500" indent="-571500">
              <a:buFont typeface="Arial" panose="020B0604020202020204" pitchFamily="34" charset="0"/>
              <a:buChar char="•"/>
            </a:pPr>
            <a:r>
              <a:rPr lang="en-US" b="0" dirty="0">
                <a:solidFill>
                  <a:schemeClr val="accent3"/>
                </a:solidFill>
              </a:rPr>
              <a:t>Click “Access Protected Resource”.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057068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4:  Obtaining an OpenID Connect Identity Token</a:t>
            </a:r>
          </a:p>
        </p:txBody>
      </p:sp>
    </p:spTree>
    <p:extLst>
      <p:ext uri="{BB962C8B-B14F-4D97-AF65-F5344CB8AC3E}">
        <p14:creationId xmlns:p14="http://schemas.microsoft.com/office/powerpoint/2010/main" val="3270639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a:solidFill>
                  <a:schemeClr val="accent3"/>
                </a:solidFill>
                <a:latin typeface="+mn-lt"/>
              </a:rPr>
              <a:t>Steps to Validate OpenID Connect Tokens: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Parse the JWT contents.</a:t>
            </a:r>
          </a:p>
          <a:p>
            <a:pPr marL="571500" indent="-571500">
              <a:buFont typeface="Arial" panose="020B0604020202020204" pitchFamily="34" charset="0"/>
              <a:buChar char="•"/>
            </a:pPr>
            <a:r>
              <a:rPr lang="en-US" b="0" dirty="0">
                <a:solidFill>
                  <a:schemeClr val="accent3"/>
                </a:solidFill>
                <a:latin typeface="+mn-lt"/>
              </a:rPr>
              <a:t>Identify the “issuer”.</a:t>
            </a:r>
          </a:p>
          <a:p>
            <a:pPr marL="571500" indent="-571500">
              <a:buFont typeface="Arial" panose="020B0604020202020204" pitchFamily="34" charset="0"/>
              <a:buChar char="•"/>
            </a:pPr>
            <a:r>
              <a:rPr lang="en-US" b="0" dirty="0">
                <a:solidFill>
                  <a:schemeClr val="accent3"/>
                </a:solidFill>
                <a:latin typeface="+mn-lt"/>
              </a:rPr>
              <a:t>Fetch the </a:t>
            </a:r>
            <a:r>
              <a:rPr lang="en-US" b="0" dirty="0" err="1">
                <a:solidFill>
                  <a:schemeClr val="accent3"/>
                </a:solidFill>
                <a:latin typeface="+mn-lt"/>
              </a:rPr>
              <a:t>openid</a:t>
            </a:r>
            <a:r>
              <a:rPr lang="en-US" b="0" dirty="0">
                <a:solidFill>
                  <a:schemeClr val="accent3"/>
                </a:solidFill>
                <a:latin typeface="+mn-lt"/>
              </a:rPr>
              <a:t>-configuration document for the issuer.</a:t>
            </a:r>
          </a:p>
          <a:p>
            <a:pPr marL="571500" indent="-571500">
              <a:buFont typeface="Arial" panose="020B0604020202020204" pitchFamily="34" charset="0"/>
              <a:buChar char="•"/>
            </a:pPr>
            <a:r>
              <a:rPr lang="en-US" b="0" dirty="0">
                <a:solidFill>
                  <a:schemeClr val="accent3"/>
                </a:solidFill>
                <a:latin typeface="+mn-lt"/>
              </a:rPr>
              <a:t>Locate the JSON web keys (</a:t>
            </a:r>
            <a:r>
              <a:rPr lang="en-US" b="0" dirty="0" err="1">
                <a:solidFill>
                  <a:schemeClr val="accent3"/>
                </a:solidFill>
                <a:latin typeface="+mn-lt"/>
              </a:rPr>
              <a:t>jwks_uri</a:t>
            </a:r>
            <a:r>
              <a:rPr lang="en-US" b="0" dirty="0">
                <a:solidFill>
                  <a:schemeClr val="accent3"/>
                </a:solidFill>
                <a:latin typeface="+mn-lt"/>
              </a:rPr>
              <a:t>) from the configuration document.</a:t>
            </a:r>
          </a:p>
          <a:p>
            <a:pPr marL="571500" indent="-571500">
              <a:buFont typeface="Arial" panose="020B0604020202020204" pitchFamily="34" charset="0"/>
              <a:buChar char="•"/>
            </a:pPr>
            <a:r>
              <a:rPr lang="en-US" b="0" dirty="0">
                <a:solidFill>
                  <a:schemeClr val="accent3"/>
                </a:solidFill>
                <a:latin typeface="+mn-lt"/>
              </a:rPr>
              <a:t>Obtain the key used to sign the </a:t>
            </a:r>
            <a:r>
              <a:rPr lang="en-US" b="0" dirty="0" err="1">
                <a:solidFill>
                  <a:schemeClr val="accent3"/>
                </a:solidFill>
                <a:latin typeface="+mn-lt"/>
              </a:rPr>
              <a:t>id_token</a:t>
            </a:r>
            <a:r>
              <a:rPr lang="en-US" b="0" dirty="0">
                <a:solidFill>
                  <a:schemeClr val="accent3"/>
                </a:solidFill>
                <a:latin typeface="+mn-lt"/>
              </a:rPr>
              <a:t> from the </a:t>
            </a:r>
            <a:r>
              <a:rPr lang="en-US" b="0" dirty="0" err="1">
                <a:solidFill>
                  <a:schemeClr val="accent3"/>
                </a:solidFill>
                <a:latin typeface="+mn-lt"/>
              </a:rPr>
              <a:t>jwk</a:t>
            </a:r>
            <a:r>
              <a:rPr lang="en-US" b="0" dirty="0">
                <a:solidFill>
                  <a:schemeClr val="accent3"/>
                </a:solidFill>
                <a:latin typeface="+mn-lt"/>
              </a:rPr>
              <a:t> endpoint.</a:t>
            </a:r>
          </a:p>
          <a:p>
            <a:pPr marL="571500" indent="-571500">
              <a:buFont typeface="Arial" panose="020B0604020202020204" pitchFamily="34" charset="0"/>
              <a:buChar char="•"/>
            </a:pPr>
            <a:r>
              <a:rPr lang="en-US" b="0" dirty="0">
                <a:solidFill>
                  <a:schemeClr val="accent3"/>
                </a:solidFill>
                <a:latin typeface="+mn-lt"/>
              </a:rPr>
              <a:t>Validate the token signature.</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9753117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the “</a:t>
            </a:r>
            <a:r>
              <a:rPr lang="en-US" b="0" dirty="0" err="1">
                <a:solidFill>
                  <a:schemeClr val="accent3"/>
                </a:solidFill>
                <a:latin typeface="+mn-lt"/>
              </a:rPr>
              <a:t>openid</a:t>
            </a:r>
            <a:r>
              <a:rPr lang="en-US" b="0" dirty="0">
                <a:solidFill>
                  <a:schemeClr val="accent3"/>
                </a:solidFill>
                <a:latin typeface="+mn-lt"/>
              </a:rPr>
              <a:t>” scope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a:t>
            </a:r>
            <a:r>
              <a:rPr lang="en-US" b="0" dirty="0" err="1">
                <a:solidFill>
                  <a:schemeClr val="accent3"/>
                </a:solidFill>
                <a:latin typeface="+mn-lt"/>
              </a:rPr>
              <a:t>openid</a:t>
            </a: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4433355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5212342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0064" y="790575"/>
            <a:ext cx="3571875" cy="527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9168781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response contains an element with name “</a:t>
            </a:r>
            <a:r>
              <a:rPr lang="en-US" b="0" dirty="0" err="1">
                <a:solidFill>
                  <a:schemeClr val="accent3"/>
                </a:solidFill>
                <a:latin typeface="+mn-lt"/>
              </a:rPr>
              <a:t>id_token</a:t>
            </a:r>
            <a:r>
              <a:rPr lang="en-US" b="0" dirty="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21398663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6186309"/>
          </a:xfrm>
          <a:prstGeom prst="rect">
            <a:avLst/>
          </a:prstGeom>
          <a:noFill/>
        </p:spPr>
        <p:txBody>
          <a:bodyPr wrap="square" rtlCol="0">
            <a:spAutoFit/>
          </a:bodyPr>
          <a:lstStyle/>
          <a:p>
            <a:pPr algn="ctr"/>
            <a:r>
              <a:rPr lang="en-US" b="0" dirty="0">
                <a:solidFill>
                  <a:schemeClr val="accent3"/>
                </a:solidFill>
                <a:latin typeface="+mn-lt"/>
              </a:rPr>
              <a:t>Step 4:  Parsing the </a:t>
            </a:r>
            <a:r>
              <a:rPr lang="en-US" b="0" dirty="0" err="1">
                <a:solidFill>
                  <a:schemeClr val="accent3"/>
                </a:solidFill>
                <a:latin typeface="+mn-lt"/>
              </a:rPr>
              <a:t>id_token</a:t>
            </a:r>
            <a:endParaRPr lang="en-US" b="0" dirty="0">
              <a:solidFill>
                <a:schemeClr val="accent3"/>
              </a:solidFill>
              <a:latin typeface="+mn-lt"/>
            </a:endParaRP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Open the website </a:t>
            </a:r>
            <a:r>
              <a:rPr lang="en-US" b="0" dirty="0">
                <a:solidFill>
                  <a:schemeClr val="accent3"/>
                </a:solidFill>
                <a:latin typeface="+mn-lt"/>
                <a:hlinkClick r:id="rId3"/>
              </a:rPr>
              <a:t>http://jwt.io</a:t>
            </a: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Paste the contents of the </a:t>
            </a:r>
            <a:r>
              <a:rPr lang="en-US" b="0" dirty="0" err="1">
                <a:solidFill>
                  <a:schemeClr val="accent3"/>
                </a:solidFill>
                <a:latin typeface="+mn-lt"/>
              </a:rPr>
              <a:t>id_token</a:t>
            </a:r>
            <a:r>
              <a:rPr lang="en-US" b="0" dirty="0">
                <a:solidFill>
                  <a:schemeClr val="accent3"/>
                </a:solidFill>
                <a:latin typeface="+mn-lt"/>
              </a:rPr>
              <a:t> into the website.</a:t>
            </a:r>
          </a:p>
          <a:p>
            <a:pPr marL="571500" indent="-571500">
              <a:buFont typeface="Arial" panose="020B0604020202020204" pitchFamily="34" charset="0"/>
              <a:buChar char="•"/>
            </a:pPr>
            <a:r>
              <a:rPr lang="en-US" b="0" dirty="0">
                <a:solidFill>
                  <a:schemeClr val="accent3"/>
                </a:solidFill>
                <a:latin typeface="+mn-lt"/>
              </a:rPr>
              <a:t>Examine the decoded contents</a:t>
            </a:r>
          </a:p>
          <a:p>
            <a:pPr marL="571500" indent="-571500">
              <a:buFont typeface="Arial" panose="020B0604020202020204" pitchFamily="34" charset="0"/>
              <a:buChar char="•"/>
            </a:pPr>
            <a:r>
              <a:rPr lang="en-US" b="0" dirty="0">
                <a:solidFill>
                  <a:schemeClr val="accent3"/>
                </a:solidFill>
                <a:latin typeface="+mn-lt"/>
              </a:rPr>
              <a:t>Note: The subject + issuer combined are considered the globally unique “identifier” for a given user.</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2361573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7294305"/>
          </a:xfrm>
          <a:prstGeom prst="rect">
            <a:avLst/>
          </a:prstGeom>
          <a:noFill/>
        </p:spPr>
        <p:txBody>
          <a:bodyPr wrap="square" rtlCol="0">
            <a:spAutoFit/>
          </a:bodyPr>
          <a:lstStyle/>
          <a:p>
            <a:pPr algn="ctr"/>
            <a:r>
              <a:rPr lang="en-US" b="0" dirty="0">
                <a:solidFill>
                  <a:schemeClr val="accent3"/>
                </a:solidFill>
                <a:latin typeface="+mn-lt"/>
              </a:rPr>
              <a:t>Step 5:  Fetch the </a:t>
            </a:r>
            <a:r>
              <a:rPr lang="en-US" b="0" dirty="0" err="1">
                <a:solidFill>
                  <a:schemeClr val="accent3"/>
                </a:solidFill>
                <a:latin typeface="+mn-lt"/>
              </a:rPr>
              <a:t>openid</a:t>
            </a:r>
            <a:r>
              <a:rPr lang="en-US" b="0" dirty="0">
                <a:solidFill>
                  <a:schemeClr val="accent3"/>
                </a:solidFill>
                <a:latin typeface="+mn-lt"/>
              </a:rPr>
              <a:t>-configuration document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Append “/.well-known/</a:t>
            </a:r>
            <a:r>
              <a:rPr lang="en-US" b="0" dirty="0" err="1">
                <a:solidFill>
                  <a:schemeClr val="accent3"/>
                </a:solidFill>
                <a:latin typeface="+mn-lt"/>
              </a:rPr>
              <a:t>openid</a:t>
            </a:r>
            <a:r>
              <a:rPr lang="en-US" b="0" dirty="0">
                <a:solidFill>
                  <a:schemeClr val="accent3"/>
                </a:solidFill>
                <a:latin typeface="+mn-lt"/>
              </a:rPr>
              <a:t>-configuration” to the issuer value:</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https://authorization.sandboxcerner.com/tenants/0b8a0111-e8e6-4c26-a91c-5069cbc6b1ca/oidc/idsps/0b8a0111-e8e6-4c26-a91c-5069cbc6b1ca/.well-known/openid-configuration</a:t>
            </a: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17285961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6:  Fetch the JSON Web Keys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Examine the value of “</a:t>
            </a:r>
            <a:r>
              <a:rPr lang="en-US" b="0" dirty="0" err="1">
                <a:solidFill>
                  <a:schemeClr val="accent3"/>
                </a:solidFill>
                <a:latin typeface="+mn-lt"/>
              </a:rPr>
              <a:t>jwks_uri</a:t>
            </a:r>
            <a:r>
              <a:rPr lang="en-US" b="0" dirty="0">
                <a:solidFill>
                  <a:schemeClr val="accent3"/>
                </a:solidFill>
                <a:latin typeface="+mn-lt"/>
              </a:rPr>
              <a:t>” in the configuration document.</a:t>
            </a:r>
          </a:p>
          <a:p>
            <a:pPr marL="571500" indent="-571500">
              <a:buFont typeface="Arial" panose="020B0604020202020204" pitchFamily="34" charset="0"/>
              <a:buChar char="•"/>
            </a:pPr>
            <a:r>
              <a:rPr lang="en-US" b="0" dirty="0">
                <a:solidFill>
                  <a:schemeClr val="accent3"/>
                </a:solidFill>
                <a:latin typeface="+mn-lt"/>
              </a:rPr>
              <a:t>Fetch the document.</a:t>
            </a:r>
          </a:p>
          <a:p>
            <a:pPr marL="571500" indent="-571500">
              <a:buFont typeface="Arial" panose="020B0604020202020204" pitchFamily="34" charset="0"/>
              <a:buChar char="•"/>
            </a:pPr>
            <a:r>
              <a:rPr lang="en-US" b="0" dirty="0">
                <a:solidFill>
                  <a:schemeClr val="accent3"/>
                </a:solidFill>
                <a:latin typeface="+mn-lt"/>
              </a:rPr>
              <a:t>Find the key whose key id (“kid”) matches and algorithm (RSA256) that of the original </a:t>
            </a:r>
            <a:r>
              <a:rPr lang="en-US" b="0" dirty="0" err="1">
                <a:solidFill>
                  <a:schemeClr val="accent3"/>
                </a:solidFill>
                <a:latin typeface="+mn-lt"/>
              </a:rPr>
              <a:t>id_token</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This key is used to validate the signature of the signed JWT.</a:t>
            </a:r>
          </a:p>
          <a:p>
            <a:endParaRPr lang="en-US" b="0" dirty="0">
              <a:solidFill>
                <a:schemeClr val="accent3"/>
              </a:solidFill>
              <a:latin typeface="+mn-lt"/>
            </a:endParaRPr>
          </a:p>
        </p:txBody>
      </p:sp>
    </p:spTree>
    <p:extLst>
      <p:ext uri="{BB962C8B-B14F-4D97-AF65-F5344CB8AC3E}">
        <p14:creationId xmlns:p14="http://schemas.microsoft.com/office/powerpoint/2010/main" val="81986572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The “</a:t>
            </a:r>
            <a:r>
              <a:rPr lang="en-US" sz="3200" b="0" dirty="0" err="1">
                <a:solidFill>
                  <a:schemeClr val="accent3"/>
                </a:solidFill>
                <a:latin typeface="+mn-lt"/>
              </a:rPr>
              <a:t>aud</a:t>
            </a:r>
            <a:r>
              <a:rPr lang="en-US" sz="3200" b="0" dirty="0">
                <a:solidFill>
                  <a:schemeClr val="accent3"/>
                </a:solidFill>
                <a:latin typeface="+mn-lt"/>
              </a:rPr>
              <a:t>” parameter is the “audience”, which must match your application’s </a:t>
            </a:r>
            <a:r>
              <a:rPr lang="en-US" sz="3200" b="0" dirty="0" err="1">
                <a:solidFill>
                  <a:schemeClr val="accent3"/>
                </a:solidFill>
                <a:latin typeface="+mn-lt"/>
              </a:rPr>
              <a:t>client_id</a:t>
            </a:r>
            <a:r>
              <a:rPr lang="en-US" sz="3200" b="0" dirty="0">
                <a:solidFill>
                  <a:schemeClr val="accent3"/>
                </a:solidFill>
                <a:latin typeface="+mn-lt"/>
              </a:rPr>
              <a:t>.</a:t>
            </a:r>
          </a:p>
          <a:p>
            <a:pPr marL="571500" indent="-571500">
              <a:buFont typeface="Arial" panose="020B0604020202020204" pitchFamily="34" charset="0"/>
              <a:buChar char="•"/>
            </a:pPr>
            <a:r>
              <a:rPr lang="en-US" sz="3200" b="0" dirty="0">
                <a:solidFill>
                  <a:schemeClr val="accent3"/>
                </a:solidFill>
                <a:latin typeface="+mn-lt"/>
              </a:rPr>
              <a:t>If your application is in itself a client/server application, these validation steps must be performed by your server tier to trust the </a:t>
            </a:r>
            <a:r>
              <a:rPr lang="en-US" sz="3200" b="0" dirty="0" err="1">
                <a:solidFill>
                  <a:schemeClr val="accent3"/>
                </a:solidFill>
                <a:latin typeface="+mn-lt"/>
              </a:rPr>
              <a:t>id_token</a:t>
            </a:r>
            <a:r>
              <a:rPr lang="en-US" sz="3200" b="0" dirty="0">
                <a:solidFill>
                  <a:schemeClr val="accent3"/>
                </a:solidFill>
                <a:latin typeface="+mn-lt"/>
              </a:rPr>
              <a:t>.</a:t>
            </a:r>
          </a:p>
          <a:p>
            <a:pPr marL="571500" indent="-571500">
              <a:buFont typeface="Arial" panose="020B0604020202020204" pitchFamily="34" charset="0"/>
              <a:buChar char="•"/>
            </a:pPr>
            <a:r>
              <a:rPr lang="en-US" sz="3200" b="0" dirty="0">
                <a:solidFill>
                  <a:schemeClr val="accent3"/>
                </a:solidFill>
                <a:latin typeface="+mn-lt"/>
              </a:rPr>
              <a:t>Major applications have missed the above steps, resulting in billions of vulnerable client installations in apps worldwide.</a:t>
            </a:r>
          </a:p>
          <a:p>
            <a:endParaRPr lang="en-US" b="0" dirty="0">
              <a:solidFill>
                <a:schemeClr val="accent3"/>
              </a:solidFill>
              <a:latin typeface="+mn-lt"/>
            </a:endParaRPr>
          </a:p>
        </p:txBody>
      </p:sp>
    </p:spTree>
    <p:extLst>
      <p:ext uri="{BB962C8B-B14F-4D97-AF65-F5344CB8AC3E}">
        <p14:creationId xmlns:p14="http://schemas.microsoft.com/office/powerpoint/2010/main" val="147395609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01424"/>
          </a:xfrm>
          <a:prstGeom prst="rect">
            <a:avLst/>
          </a:prstGeom>
          <a:noFill/>
        </p:spPr>
        <p:txBody>
          <a:bodyPr wrap="square" rtlCol="0">
            <a:spAutoFit/>
          </a:bodyPr>
          <a:lstStyle/>
          <a:p>
            <a:pPr algn="ctr"/>
            <a:r>
              <a:rPr lang="en-US" b="0" dirty="0">
                <a:solidFill>
                  <a:schemeClr val="accent3"/>
                </a:solidFill>
                <a:latin typeface="+mn-lt"/>
              </a:rPr>
              <a:t>Other Considerations</a:t>
            </a:r>
          </a:p>
          <a:p>
            <a:pPr algn="ctr"/>
            <a:endParaRPr lang="en-US" b="0" dirty="0">
              <a:solidFill>
                <a:schemeClr val="accent3"/>
              </a:solidFill>
              <a:latin typeface="+mn-lt"/>
            </a:endParaRPr>
          </a:p>
          <a:p>
            <a:pPr marL="571500" indent="-571500">
              <a:buFont typeface="Arial" panose="020B0604020202020204" pitchFamily="34" charset="0"/>
              <a:buChar char="•"/>
            </a:pPr>
            <a:r>
              <a:rPr lang="en-US" sz="3200" b="0" dirty="0">
                <a:solidFill>
                  <a:schemeClr val="accent3"/>
                </a:solidFill>
                <a:latin typeface="+mn-lt"/>
              </a:rPr>
              <a:t>SMART® also allows for a scope named “profile”.</a:t>
            </a:r>
          </a:p>
          <a:p>
            <a:pPr marL="571500" indent="-571500">
              <a:buFont typeface="Arial" panose="020B0604020202020204" pitchFamily="34" charset="0"/>
              <a:buChar char="•"/>
            </a:pPr>
            <a:r>
              <a:rPr lang="en-US" sz="3200" b="0" dirty="0">
                <a:solidFill>
                  <a:schemeClr val="accent3"/>
                </a:solidFill>
                <a:latin typeface="+mn-lt"/>
              </a:rPr>
              <a:t>This scope instructs the authorization server to return the URL of the authenticated user’s FHIR® resource.</a:t>
            </a:r>
          </a:p>
          <a:p>
            <a:pPr marL="571500" indent="-571500">
              <a:buFont typeface="Arial" panose="020B0604020202020204" pitchFamily="34" charset="0"/>
              <a:buChar char="•"/>
            </a:pPr>
            <a:r>
              <a:rPr lang="en-US" sz="3200" b="0" dirty="0">
                <a:solidFill>
                  <a:schemeClr val="accent3"/>
                </a:solidFill>
                <a:latin typeface="+mn-lt"/>
              </a:rPr>
              <a:t>This capability is not yet available in Cerner’s implementation without using SMART.</a:t>
            </a:r>
          </a:p>
          <a:p>
            <a:endParaRPr lang="en-US" b="0" dirty="0">
              <a:solidFill>
                <a:schemeClr val="accent3"/>
              </a:solidFill>
              <a:latin typeface="+mn-lt"/>
            </a:endParaRPr>
          </a:p>
        </p:txBody>
      </p:sp>
    </p:spTree>
    <p:extLst>
      <p:ext uri="{BB962C8B-B14F-4D97-AF65-F5344CB8AC3E}">
        <p14:creationId xmlns:p14="http://schemas.microsoft.com/office/powerpoint/2010/main" val="26124395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5: Online Access and Refresh Tokens</a:t>
            </a:r>
          </a:p>
        </p:txBody>
      </p:sp>
    </p:spTree>
    <p:extLst>
      <p:ext uri="{BB962C8B-B14F-4D97-AF65-F5344CB8AC3E}">
        <p14:creationId xmlns:p14="http://schemas.microsoft.com/office/powerpoint/2010/main" val="19067792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Prepare an authorization request with the “</a:t>
            </a:r>
            <a:r>
              <a:rPr lang="en-US" b="0" dirty="0" err="1">
                <a:solidFill>
                  <a:schemeClr val="accent3"/>
                </a:solidFill>
                <a:latin typeface="+mn-lt"/>
              </a:rPr>
              <a:t>online_access</a:t>
            </a:r>
            <a:r>
              <a:rPr lang="en-US" b="0" dirty="0">
                <a:solidFill>
                  <a:schemeClr val="accent3"/>
                </a:solidFill>
                <a:latin typeface="+mn-lt"/>
              </a:rPr>
              <a:t>” scope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 the following:</a:t>
            </a:r>
          </a:p>
          <a:p>
            <a:pPr marL="571500" indent="-571500">
              <a:buFont typeface="Arial" panose="020B0604020202020204" pitchFamily="34" charset="0"/>
              <a:buChar char="•"/>
            </a:pPr>
            <a:endParaRPr lang="en-US" b="0" dirty="0">
              <a:solidFill>
                <a:schemeClr val="accent3"/>
              </a:solidFill>
              <a:latin typeface="+mn-lt"/>
            </a:endParaRPr>
          </a:p>
          <a:p>
            <a:r>
              <a:rPr lang="en-US" b="0" dirty="0">
                <a:solidFill>
                  <a:schemeClr val="accent3"/>
                </a:solidFill>
                <a:latin typeface="+mn-lt"/>
              </a:rPr>
              <a:t>user/</a:t>
            </a:r>
            <a:r>
              <a:rPr lang="en-US" b="0" dirty="0" err="1">
                <a:solidFill>
                  <a:schemeClr val="accent3"/>
                </a:solidFill>
                <a:latin typeface="+mn-lt"/>
              </a:rPr>
              <a:t>Patient.read</a:t>
            </a:r>
            <a:r>
              <a:rPr lang="en-US" b="0" dirty="0">
                <a:solidFill>
                  <a:schemeClr val="accent3"/>
                </a:solidFill>
                <a:latin typeface="+mn-lt"/>
              </a:rPr>
              <a:t> user/</a:t>
            </a:r>
            <a:r>
              <a:rPr lang="en-US" b="0" dirty="0" err="1">
                <a:solidFill>
                  <a:schemeClr val="accent3"/>
                </a:solidFill>
                <a:latin typeface="+mn-lt"/>
              </a:rPr>
              <a:t>Encounter.read</a:t>
            </a:r>
            <a:r>
              <a:rPr lang="en-US" b="0" dirty="0">
                <a:solidFill>
                  <a:schemeClr val="accent3"/>
                </a:solidFill>
                <a:latin typeface="+mn-lt"/>
              </a:rPr>
              <a:t> </a:t>
            </a:r>
            <a:r>
              <a:rPr lang="en-US" b="0" dirty="0" err="1">
                <a:solidFill>
                  <a:schemeClr val="accent3"/>
                </a:solidFill>
                <a:latin typeface="+mn-lt"/>
              </a:rPr>
              <a:t>online_access</a:t>
            </a:r>
            <a:endParaRPr lang="en-US" b="0" dirty="0">
              <a:solidFill>
                <a:schemeClr val="accent3"/>
              </a:solidFill>
              <a:latin typeface="+mn-lt"/>
            </a:endParaRPr>
          </a:p>
        </p:txBody>
      </p:sp>
    </p:spTree>
    <p:extLst>
      <p:ext uri="{BB962C8B-B14F-4D97-AF65-F5344CB8AC3E}">
        <p14:creationId xmlns:p14="http://schemas.microsoft.com/office/powerpoint/2010/main" val="19902245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authorization grant,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Click “Get Access Token”</a:t>
            </a:r>
          </a:p>
          <a:p>
            <a:endParaRPr lang="en-US" b="0" dirty="0">
              <a:solidFill>
                <a:schemeClr val="accent3"/>
              </a:solidFill>
              <a:latin typeface="+mn-lt"/>
            </a:endParaRPr>
          </a:p>
        </p:txBody>
      </p:sp>
    </p:spTree>
    <p:extLst>
      <p:ext uri="{BB962C8B-B14F-4D97-AF65-F5344CB8AC3E}">
        <p14:creationId xmlns:p14="http://schemas.microsoft.com/office/powerpoint/2010/main" val="29843981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2862322"/>
          </a:xfrm>
          <a:prstGeom prst="rect">
            <a:avLst/>
          </a:prstGeom>
          <a:noFill/>
        </p:spPr>
        <p:txBody>
          <a:bodyPr wrap="square" rtlCol="0">
            <a:spAutoFit/>
          </a:bodyPr>
          <a:lstStyle/>
          <a:p>
            <a:pPr algn="ctr"/>
            <a:r>
              <a:rPr lang="en-US" b="0" dirty="0">
                <a:solidFill>
                  <a:schemeClr val="accent3"/>
                </a:solidFill>
                <a:latin typeface="+mn-lt"/>
              </a:rPr>
              <a:t>Step 3:  Evaluating the Token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token response contains an element with name “</a:t>
            </a:r>
            <a:r>
              <a:rPr lang="en-US" b="0" dirty="0" err="1">
                <a:solidFill>
                  <a:schemeClr val="accent3"/>
                </a:solidFill>
                <a:latin typeface="+mn-lt"/>
              </a:rPr>
              <a:t>refresh_token</a:t>
            </a:r>
            <a:r>
              <a:rPr lang="en-US" b="0" dirty="0">
                <a:solidFill>
                  <a:schemeClr val="accent3"/>
                </a:solidFill>
                <a:latin typeface="+mn-lt"/>
              </a:rPr>
              <a:t>”.</a:t>
            </a:r>
          </a:p>
          <a:p>
            <a:endParaRPr lang="en-US" b="0" dirty="0">
              <a:solidFill>
                <a:schemeClr val="accent3"/>
              </a:solidFill>
              <a:latin typeface="+mn-lt"/>
            </a:endParaRPr>
          </a:p>
        </p:txBody>
      </p:sp>
    </p:spTree>
    <p:extLst>
      <p:ext uri="{BB962C8B-B14F-4D97-AF65-F5344CB8AC3E}">
        <p14:creationId xmlns:p14="http://schemas.microsoft.com/office/powerpoint/2010/main" val="31721432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764" y="1957390"/>
            <a:ext cx="3038475" cy="2943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116216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740307"/>
          </a:xfrm>
          <a:prstGeom prst="rect">
            <a:avLst/>
          </a:prstGeom>
          <a:noFill/>
        </p:spPr>
        <p:txBody>
          <a:bodyPr wrap="square" rtlCol="0">
            <a:spAutoFit/>
          </a:bodyPr>
          <a:lstStyle/>
          <a:p>
            <a:pPr algn="ctr"/>
            <a:r>
              <a:rPr lang="en-US" b="0" dirty="0">
                <a:solidFill>
                  <a:schemeClr val="accent3"/>
                </a:solidFill>
                <a:latin typeface="+mn-lt"/>
              </a:rPr>
              <a:t>Step 4:  Using a Refresh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the “Refresh Token” button that appears.</a:t>
            </a:r>
          </a:p>
          <a:p>
            <a:pPr marL="571500" indent="-571500">
              <a:buFont typeface="Arial" panose="020B0604020202020204" pitchFamily="34" charset="0"/>
              <a:buChar char="•"/>
            </a:pPr>
            <a:r>
              <a:rPr lang="en-US" b="0" dirty="0">
                <a:solidFill>
                  <a:schemeClr val="accent3"/>
                </a:solidFill>
                <a:latin typeface="+mn-lt"/>
              </a:rPr>
              <a:t>Note in the </a:t>
            </a:r>
            <a:r>
              <a:rPr lang="en-US" b="0" dirty="0" err="1">
                <a:solidFill>
                  <a:schemeClr val="accent3"/>
                </a:solidFill>
                <a:latin typeface="+mn-lt"/>
              </a:rPr>
              <a:t>Javascript</a:t>
            </a:r>
            <a:r>
              <a:rPr lang="en-US" b="0" dirty="0">
                <a:solidFill>
                  <a:schemeClr val="accent3"/>
                </a:solidFill>
                <a:latin typeface="+mn-lt"/>
              </a:rPr>
              <a:t> console that the content sent to the token endpoint is different.</a:t>
            </a:r>
          </a:p>
          <a:p>
            <a:pPr marL="1028700" lvl="1" indent="-571500">
              <a:buFont typeface="Arial" panose="020B0604020202020204" pitchFamily="34" charset="0"/>
              <a:buChar char="•"/>
            </a:pPr>
            <a:r>
              <a:rPr lang="en-US" b="0" dirty="0">
                <a:solidFill>
                  <a:schemeClr val="accent3"/>
                </a:solidFill>
                <a:latin typeface="+mn-lt"/>
              </a:rPr>
              <a:t>The </a:t>
            </a:r>
            <a:r>
              <a:rPr lang="en-US" b="0" dirty="0" err="1">
                <a:solidFill>
                  <a:schemeClr val="accent3"/>
                </a:solidFill>
                <a:latin typeface="+mn-lt"/>
              </a:rPr>
              <a:t>grant_type</a:t>
            </a:r>
            <a:r>
              <a:rPr lang="en-US" b="0" dirty="0">
                <a:solidFill>
                  <a:schemeClr val="accent3"/>
                </a:solidFill>
                <a:latin typeface="+mn-lt"/>
              </a:rPr>
              <a:t> parameter changed from “code” to “</a:t>
            </a:r>
            <a:r>
              <a:rPr lang="en-US" b="0" dirty="0" err="1">
                <a:solidFill>
                  <a:schemeClr val="accent3"/>
                </a:solidFill>
                <a:latin typeface="+mn-lt"/>
              </a:rPr>
              <a:t>refresh_token</a:t>
            </a:r>
            <a:r>
              <a:rPr lang="en-US" b="0" dirty="0">
                <a:solidFill>
                  <a:schemeClr val="accent3"/>
                </a:solidFill>
                <a:latin typeface="+mn-lt"/>
              </a:rPr>
              <a:t>”.</a:t>
            </a:r>
          </a:p>
          <a:p>
            <a:pPr marL="1028700" lvl="1" indent="-571500">
              <a:buFont typeface="Arial" panose="020B0604020202020204" pitchFamily="34" charset="0"/>
              <a:buChar char="•"/>
            </a:pPr>
            <a:r>
              <a:rPr lang="en-US" b="0" dirty="0">
                <a:solidFill>
                  <a:schemeClr val="accent3"/>
                </a:solidFill>
                <a:latin typeface="+mn-lt"/>
              </a:rPr>
              <a:t>The token response containers fewer elements.</a:t>
            </a:r>
          </a:p>
          <a:p>
            <a:endParaRPr lang="en-US" b="0" dirty="0">
              <a:solidFill>
                <a:schemeClr val="accent3"/>
              </a:solidFill>
              <a:latin typeface="+mn-lt"/>
            </a:endParaRPr>
          </a:p>
        </p:txBody>
      </p:sp>
    </p:spTree>
    <p:extLst>
      <p:ext uri="{BB962C8B-B14F-4D97-AF65-F5344CB8AC3E}">
        <p14:creationId xmlns:p14="http://schemas.microsoft.com/office/powerpoint/2010/main" val="37697456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a:solidFill>
                  <a:schemeClr val="accent3"/>
                </a:solidFill>
                <a:latin typeface="+mn-lt"/>
              </a:rPr>
              <a:t>What happen when refresh tokens expire?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a separate tab, enter the following URL: </a:t>
            </a:r>
          </a:p>
          <a:p>
            <a:pPr marL="571500" indent="-571500">
              <a:buFont typeface="Arial" panose="020B0604020202020204" pitchFamily="34" charset="0"/>
              <a:buChar char="•"/>
            </a:pPr>
            <a:endParaRPr lang="en-US" b="0" dirty="0">
              <a:solidFill>
                <a:schemeClr val="accent3"/>
              </a:solidFill>
              <a:latin typeface="+mn-lt"/>
            </a:endParaRPr>
          </a:p>
          <a:p>
            <a:r>
              <a:rPr lang="en-US" sz="2400" b="0" dirty="0">
                <a:solidFill>
                  <a:schemeClr val="accent3"/>
                </a:solidFill>
                <a:latin typeface="+mn-lt"/>
                <a:hlinkClick r:id="rId3"/>
              </a:rPr>
              <a:t>https://authorization.sandboxcerner.com/session-api/log-out</a:t>
            </a:r>
            <a:endParaRPr lang="en-US" sz="2400" b="0" dirty="0">
              <a:solidFill>
                <a:schemeClr val="accent3"/>
              </a:solidFill>
              <a:latin typeface="+mn-lt"/>
            </a:endParaRPr>
          </a:p>
          <a:p>
            <a:endParaRPr lang="en-US" sz="2400" b="0" dirty="0">
              <a:solidFill>
                <a:schemeClr val="accent3"/>
              </a:solidFill>
              <a:latin typeface="+mn-lt"/>
            </a:endParaRPr>
          </a:p>
          <a:p>
            <a:r>
              <a:rPr lang="en-US" sz="2400" b="0" dirty="0">
                <a:solidFill>
                  <a:schemeClr val="accent3"/>
                </a:solidFill>
                <a:latin typeface="+mn-lt"/>
              </a:rPr>
              <a:t>(This is a private mechanism, used by the authorization server to end a session; it is linked to by other user interfaces that are part of the EHR.)</a:t>
            </a:r>
          </a:p>
          <a:p>
            <a:endParaRPr lang="en-US" b="0" dirty="0">
              <a:solidFill>
                <a:schemeClr val="accent3"/>
              </a:solidFill>
              <a:latin typeface="+mn-lt"/>
            </a:endParaRPr>
          </a:p>
        </p:txBody>
      </p:sp>
    </p:spTree>
    <p:extLst>
      <p:ext uri="{BB962C8B-B14F-4D97-AF65-F5344CB8AC3E}">
        <p14:creationId xmlns:p14="http://schemas.microsoft.com/office/powerpoint/2010/main" val="2623164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Refreshing an Expired token</a:t>
            </a:r>
          </a:p>
          <a:p>
            <a:pPr algn="ct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“Refresh Token”</a:t>
            </a:r>
          </a:p>
          <a:p>
            <a:pPr marL="571500" indent="-571500">
              <a:buFont typeface="Arial" panose="020B0604020202020204" pitchFamily="34" charset="0"/>
              <a:buChar char="•"/>
            </a:pPr>
            <a:r>
              <a:rPr lang="en-US" b="0" dirty="0">
                <a:solidFill>
                  <a:schemeClr val="accent3"/>
                </a:solidFill>
                <a:latin typeface="+mn-lt"/>
              </a:rPr>
              <a:t>Note that the refresh fails.</a:t>
            </a:r>
          </a:p>
          <a:p>
            <a:pPr marL="571500" indent="-571500">
              <a:buFont typeface="Arial" panose="020B0604020202020204" pitchFamily="34" charset="0"/>
              <a:buChar char="•"/>
            </a:pPr>
            <a:r>
              <a:rPr lang="en-US" b="0" dirty="0">
                <a:solidFill>
                  <a:schemeClr val="accent3"/>
                </a:solidFill>
                <a:latin typeface="+mn-lt"/>
              </a:rPr>
              <a:t>Existing </a:t>
            </a:r>
            <a:r>
              <a:rPr lang="en-US" b="0" dirty="0" err="1">
                <a:solidFill>
                  <a:schemeClr val="accent3"/>
                </a:solidFill>
                <a:latin typeface="+mn-lt"/>
              </a:rPr>
              <a:t>access_tokens</a:t>
            </a:r>
            <a:r>
              <a:rPr lang="en-US" b="0" dirty="0">
                <a:solidFill>
                  <a:schemeClr val="accent3"/>
                </a:solidFill>
                <a:latin typeface="+mn-lt"/>
              </a:rPr>
              <a:t> are still valid, however, until they expire.</a:t>
            </a:r>
          </a:p>
          <a:p>
            <a:endParaRPr lang="en-US" b="0" dirty="0">
              <a:solidFill>
                <a:schemeClr val="accent3"/>
              </a:solidFill>
              <a:latin typeface="+mn-lt"/>
            </a:endParaRPr>
          </a:p>
        </p:txBody>
      </p:sp>
    </p:spTree>
    <p:extLst>
      <p:ext uri="{BB962C8B-B14F-4D97-AF65-F5344CB8AC3E}">
        <p14:creationId xmlns:p14="http://schemas.microsoft.com/office/powerpoint/2010/main" val="5479583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Corner Cases and Exception Handling  </a:t>
            </a:r>
          </a:p>
        </p:txBody>
      </p:sp>
    </p:spTree>
    <p:extLst>
      <p:ext uri="{BB962C8B-B14F-4D97-AF65-F5344CB8AC3E}">
        <p14:creationId xmlns:p14="http://schemas.microsoft.com/office/powerpoint/2010/main" val="36489455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6:  Handling Error Responses  </a:t>
            </a:r>
          </a:p>
        </p:txBody>
      </p:sp>
    </p:spTree>
    <p:extLst>
      <p:ext uri="{BB962C8B-B14F-4D97-AF65-F5344CB8AC3E}">
        <p14:creationId xmlns:p14="http://schemas.microsoft.com/office/powerpoint/2010/main" val="24626324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Step 1:  Make an authorization request without required parameters.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remove the “audience” parameter.</a:t>
            </a: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227823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509200"/>
          </a:xfrm>
          <a:prstGeom prst="rect">
            <a:avLst/>
          </a:prstGeom>
          <a:noFill/>
        </p:spPr>
        <p:txBody>
          <a:bodyPr wrap="square" rtlCol="0">
            <a:spAutoFit/>
          </a:bodyPr>
          <a:lstStyle/>
          <a:p>
            <a:pPr algn="ctr"/>
            <a:r>
              <a:rPr lang="en-US" b="0" dirty="0">
                <a:solidFill>
                  <a:schemeClr val="accent3"/>
                </a:solidFill>
                <a:latin typeface="+mn-lt"/>
              </a:rPr>
              <a:t>Step 2:  Examine the Authorization Grant Response.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The x-www-form-</a:t>
            </a:r>
            <a:r>
              <a:rPr lang="en-US" b="0" dirty="0" err="1">
                <a:solidFill>
                  <a:schemeClr val="accent3"/>
                </a:solidFill>
                <a:latin typeface="+mn-lt"/>
              </a:rPr>
              <a:t>urlencoded</a:t>
            </a:r>
            <a:r>
              <a:rPr lang="en-US" b="0" dirty="0">
                <a:solidFill>
                  <a:schemeClr val="accent3"/>
                </a:solidFill>
                <a:latin typeface="+mn-lt"/>
              </a:rPr>
              <a:t> query parameters returned in response contain an error and </a:t>
            </a:r>
            <a:r>
              <a:rPr lang="en-US" b="0" dirty="0" err="1">
                <a:solidFill>
                  <a:schemeClr val="accent3"/>
                </a:solidFill>
                <a:latin typeface="+mn-lt"/>
              </a:rPr>
              <a:t>error_uri</a:t>
            </a:r>
            <a:r>
              <a:rPr lang="en-US" b="0" dirty="0">
                <a:solidFill>
                  <a:schemeClr val="accent3"/>
                </a:solidFill>
                <a:latin typeface="+mn-lt"/>
              </a:rPr>
              <a:t>.</a:t>
            </a:r>
          </a:p>
          <a:p>
            <a:pPr marL="571500" indent="-571500">
              <a:buFont typeface="Arial" panose="020B0604020202020204" pitchFamily="34" charset="0"/>
              <a:buChar char="•"/>
            </a:pPr>
            <a:r>
              <a:rPr lang="en-US" b="0" dirty="0">
                <a:solidFill>
                  <a:schemeClr val="accent3"/>
                </a:solidFill>
                <a:latin typeface="+mn-lt"/>
              </a:rPr>
              <a:t>Extract these parameters; URI-decode the </a:t>
            </a:r>
            <a:r>
              <a:rPr lang="en-US" b="0" dirty="0" err="1">
                <a:solidFill>
                  <a:schemeClr val="accent3"/>
                </a:solidFill>
                <a:latin typeface="+mn-lt"/>
              </a:rPr>
              <a:t>error_uri</a:t>
            </a:r>
            <a:r>
              <a:rPr lang="en-US" b="0" dirty="0">
                <a:solidFill>
                  <a:schemeClr val="accent3"/>
                </a:solidFill>
                <a:latin typeface="+mn-lt"/>
              </a:rPr>
              <a:t> value.</a:t>
            </a:r>
          </a:p>
          <a:p>
            <a:pPr marL="1028700" lvl="1" indent="-571500">
              <a:buFont typeface="Arial" panose="020B0604020202020204" pitchFamily="34" charset="0"/>
              <a:buChar char="•"/>
            </a:pPr>
            <a:r>
              <a:rPr lang="en-US" sz="2800" b="0" dirty="0">
                <a:solidFill>
                  <a:schemeClr val="accent3"/>
                </a:solidFill>
                <a:latin typeface="+mn-lt"/>
              </a:rPr>
              <a:t>https://www.bing.com/search?q=url+decoder</a:t>
            </a:r>
          </a:p>
          <a:p>
            <a:pPr marL="571500" indent="-571500">
              <a:buFont typeface="Arial" panose="020B0604020202020204" pitchFamily="34" charset="0"/>
              <a:buChar char="•"/>
            </a:pPr>
            <a:r>
              <a:rPr lang="en-US" b="0" dirty="0">
                <a:solidFill>
                  <a:schemeClr val="accent3"/>
                </a:solidFill>
                <a:latin typeface="+mn-lt"/>
              </a:rPr>
              <a:t>Visit the URL in a separate tab.</a:t>
            </a:r>
          </a:p>
        </p:txBody>
      </p:sp>
    </p:spTree>
    <p:extLst>
      <p:ext uri="{BB962C8B-B14F-4D97-AF65-F5344CB8AC3E}">
        <p14:creationId xmlns:p14="http://schemas.microsoft.com/office/powerpoint/2010/main" val="320777790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Components of Cerner’s Error Pages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User-facing error message with support contact information.</a:t>
            </a:r>
          </a:p>
          <a:p>
            <a:pPr marL="571500" indent="-571500">
              <a:buFont typeface="Arial" panose="020B0604020202020204" pitchFamily="34" charset="0"/>
              <a:buChar char="•"/>
            </a:pPr>
            <a:r>
              <a:rPr lang="en-US" b="0" dirty="0">
                <a:solidFill>
                  <a:schemeClr val="accent3"/>
                </a:solidFill>
                <a:latin typeface="+mn-lt"/>
              </a:rPr>
              <a:t>Error message for developers.</a:t>
            </a:r>
          </a:p>
          <a:p>
            <a:pPr marL="571500" indent="-571500">
              <a:buFont typeface="Arial" panose="020B0604020202020204" pitchFamily="34" charset="0"/>
              <a:buChar char="•"/>
            </a:pPr>
            <a:r>
              <a:rPr lang="en-US" b="0" dirty="0">
                <a:solidFill>
                  <a:schemeClr val="accent3"/>
                </a:solidFill>
                <a:latin typeface="+mn-lt"/>
              </a:rPr>
              <a:t>A “correlation ID” for assisting troubleshooting / diagnosis.</a:t>
            </a:r>
          </a:p>
        </p:txBody>
      </p:sp>
    </p:spTree>
    <p:extLst>
      <p:ext uri="{BB962C8B-B14F-4D97-AF65-F5344CB8AC3E}">
        <p14:creationId xmlns:p14="http://schemas.microsoft.com/office/powerpoint/2010/main" val="24083567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7:  Exchanging the Authorization Code Twice </a:t>
            </a:r>
          </a:p>
        </p:txBody>
      </p:sp>
    </p:spTree>
    <p:extLst>
      <p:ext uri="{BB962C8B-B14F-4D97-AF65-F5344CB8AC3E}">
        <p14:creationId xmlns:p14="http://schemas.microsoft.com/office/powerpoint/2010/main" val="2929961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262979"/>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add the “audience” parameter:</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https://fhir-ehr.sandboxcerner.com/dstu2/0b8a0111-e8e6-4c26-a91c-5069cbc6b1ca</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713229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1789" y="576265"/>
            <a:ext cx="6448425" cy="5705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58560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Click “Get Access Token”</a:t>
            </a:r>
          </a:p>
          <a:p>
            <a:pPr marL="571500" indent="-571500">
              <a:buFont typeface="Arial" panose="020B0604020202020204" pitchFamily="34" charset="0"/>
              <a:buChar char="•"/>
            </a:pPr>
            <a:r>
              <a:rPr lang="en-US" b="0" dirty="0">
                <a:solidFill>
                  <a:schemeClr val="accent3"/>
                </a:solidFill>
              </a:rPr>
              <a:t>Result should be an error (“</a:t>
            </a:r>
            <a:r>
              <a:rPr lang="en-US" b="0" dirty="0" err="1">
                <a:solidFill>
                  <a:schemeClr val="accent3"/>
                </a:solidFill>
              </a:rPr>
              <a:t>invalid_grant</a:t>
            </a:r>
            <a:r>
              <a:rPr lang="en-US" b="0" dirty="0">
                <a:solidFill>
                  <a:schemeClr val="accent3"/>
                </a:solidFill>
              </a:rPr>
              <a:t>”)</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27913362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8:  Scopes Redacted by the Authorization Server</a:t>
            </a:r>
          </a:p>
        </p:txBody>
      </p:sp>
    </p:spTree>
    <p:extLst>
      <p:ext uri="{BB962C8B-B14F-4D97-AF65-F5344CB8AC3E}">
        <p14:creationId xmlns:p14="http://schemas.microsoft.com/office/powerpoint/2010/main" val="9745298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r>
              <a:rPr lang="en-US" sz="2800" b="0" dirty="0">
                <a:solidFill>
                  <a:schemeClr val="accent3"/>
                </a:solidFill>
                <a:latin typeface="+mn-lt"/>
              </a:rPr>
              <a:t> user/</a:t>
            </a:r>
            <a:r>
              <a:rPr lang="en-US" sz="2800" b="0" dirty="0" err="1">
                <a:solidFill>
                  <a:schemeClr val="accent3"/>
                </a:solidFill>
                <a:latin typeface="+mn-lt"/>
              </a:rPr>
              <a:t>Imaginary.read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39240312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078313"/>
          </a:xfrm>
          <a:prstGeom prst="rect">
            <a:avLst/>
          </a:prstGeom>
          <a:noFill/>
        </p:spPr>
        <p:txBody>
          <a:bodyPr wrap="square" rtlCol="0">
            <a:spAutoFit/>
          </a:bodyPr>
          <a:lstStyle/>
          <a:p>
            <a:pPr algn="ctr"/>
            <a:r>
              <a:rPr lang="en-US" b="0" dirty="0">
                <a:solidFill>
                  <a:schemeClr val="accent3"/>
                </a:solidFill>
                <a:latin typeface="+mn-lt"/>
              </a:rPr>
              <a:t>Step 2:  Exchange the code, twice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r>
              <a:rPr lang="en-US" b="0" dirty="0">
                <a:solidFill>
                  <a:schemeClr val="accent3"/>
                </a:solidFill>
              </a:rPr>
              <a:t>Note the list of scopes in the token response does not contain “user/</a:t>
            </a:r>
            <a:r>
              <a:rPr lang="en-US" b="0" dirty="0" err="1">
                <a:solidFill>
                  <a:schemeClr val="accent3"/>
                </a:solidFill>
              </a:rPr>
              <a:t>Imaginary.read</a:t>
            </a:r>
            <a:r>
              <a:rPr lang="en-US" b="0" dirty="0">
                <a:solidFill>
                  <a:schemeClr val="accent3"/>
                </a:solidFill>
              </a:rPr>
              <a:t>”</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5033577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a:solidFill>
                  <a:schemeClr val="accent3"/>
                </a:solidFill>
                <a:latin typeface="+mn-lt"/>
              </a:rPr>
              <a:t>Step 3:  Make another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Imaginary.read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an error is immediately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13850243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9:  Invalid Redirect URIs</a:t>
            </a:r>
          </a:p>
        </p:txBody>
      </p:sp>
    </p:spTree>
    <p:extLst>
      <p:ext uri="{BB962C8B-B14F-4D97-AF65-F5344CB8AC3E}">
        <p14:creationId xmlns:p14="http://schemas.microsoft.com/office/powerpoint/2010/main" val="34013751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924973"/>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Patient.read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rPr>
              <a:t>http://www.cerner.com</a:t>
            </a:r>
            <a:endParaRPr lang="en-US" sz="2000"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the error returned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3611493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5"/>
            <a:ext cx="9107424" cy="6617196"/>
          </a:xfrm>
          <a:prstGeom prst="rect">
            <a:avLst/>
          </a:prstGeom>
          <a:noFill/>
        </p:spPr>
        <p:txBody>
          <a:bodyPr wrap="square" rtlCol="0">
            <a:spAutoFit/>
          </a:bodyPr>
          <a:lstStyle/>
          <a:p>
            <a:pPr algn="ctr"/>
            <a:r>
              <a:rPr lang="en-US" b="0" dirty="0">
                <a:solidFill>
                  <a:schemeClr val="accent3"/>
                </a:solidFill>
                <a:latin typeface="+mn-lt"/>
              </a:rPr>
              <a:t>Step 2:  Make a second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hlinkClick r:id="rId3"/>
              </a:rPr>
              <a:t>https://authz-demo.sandboxcerner.com/client/demo/cb</a:t>
            </a:r>
            <a:endParaRPr lang="en-US" sz="2800" b="0" dirty="0">
              <a:solidFill>
                <a:schemeClr val="accent3"/>
              </a:solidFill>
              <a:latin typeface="+mn-lt"/>
            </a:endParaRPr>
          </a:p>
          <a:p>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this succeeds (it matches the redirection URI registered with the authorization server).</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72924992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146304"/>
            <a:ext cx="9107424" cy="7232749"/>
          </a:xfrm>
          <a:prstGeom prst="rect">
            <a:avLst/>
          </a:prstGeom>
          <a:noFill/>
        </p:spPr>
        <p:txBody>
          <a:bodyPr wrap="square" rtlCol="0">
            <a:spAutoFit/>
          </a:bodyPr>
          <a:lstStyle/>
          <a:p>
            <a:pPr algn="ctr"/>
            <a:r>
              <a:rPr lang="en-US" b="0" dirty="0">
                <a:solidFill>
                  <a:schemeClr val="accent3"/>
                </a:solidFill>
                <a:latin typeface="+mn-lt"/>
              </a:rPr>
              <a:t>Step 3:  Make a third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Enter the redirect URI:</a:t>
            </a:r>
          </a:p>
          <a:p>
            <a:endParaRPr lang="en-US" b="0" dirty="0">
              <a:solidFill>
                <a:schemeClr val="accent3"/>
              </a:solidFill>
              <a:latin typeface="+mn-lt"/>
            </a:endParaRPr>
          </a:p>
          <a:p>
            <a:r>
              <a:rPr lang="en-US" sz="2800" b="0" dirty="0">
                <a:solidFill>
                  <a:schemeClr val="accent3"/>
                </a:solidFill>
                <a:latin typeface="+mn-lt"/>
                <a:hlinkClick r:id="rId3"/>
              </a:rPr>
              <a:t>https://authz-demo.sandboxcerner.com/client/demo/cb/</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r>
              <a:rPr lang="en-US" b="0" dirty="0">
                <a:solidFill>
                  <a:schemeClr val="accent3"/>
                </a:solidFill>
                <a:latin typeface="+mn-lt"/>
              </a:rPr>
              <a:t>Note this fails (it contains a trailing slash, which does not match the URI path registered with the authorization server).</a:t>
            </a:r>
          </a:p>
          <a:p>
            <a:pPr marL="571500" indent="-571500">
              <a:buFont typeface="Arial" panose="020B0604020202020204" pitchFamily="34" charset="0"/>
              <a:buChar char="•"/>
            </a:pPr>
            <a:r>
              <a:rPr lang="en-US" b="0" dirty="0">
                <a:solidFill>
                  <a:schemeClr val="accent3"/>
                </a:solidFill>
                <a:latin typeface="+mn-lt"/>
              </a:rPr>
              <a:t>Trailing slashes matter:</a:t>
            </a:r>
          </a:p>
          <a:p>
            <a:pPr marL="1028700" lvl="1" indent="-571500">
              <a:buFont typeface="Arial" panose="020B0604020202020204" pitchFamily="34" charset="0"/>
              <a:buChar char="•"/>
            </a:pPr>
            <a:r>
              <a:rPr lang="en-US" sz="2400" b="0" dirty="0">
                <a:solidFill>
                  <a:schemeClr val="accent3"/>
                </a:solidFill>
                <a:latin typeface="+mn-lt"/>
                <a:hlinkClick r:id="rId4"/>
              </a:rPr>
              <a:t>https://www.searchenginejournal.com/linking-issues-why-a-trailing-slash-in-the-url-does-matter/13021/</a:t>
            </a:r>
            <a:r>
              <a:rPr lang="en-US" sz="2400" b="0" dirty="0">
                <a:solidFill>
                  <a:schemeClr val="accent3"/>
                </a:solidFill>
                <a:latin typeface="+mn-lt"/>
              </a:rPr>
              <a:t> </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347838111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10:  Insufficient Scopes Accessing a Resource</a:t>
            </a:r>
          </a:p>
        </p:txBody>
      </p:sp>
    </p:spTree>
    <p:extLst>
      <p:ext uri="{BB962C8B-B14F-4D97-AF65-F5344CB8AC3E}">
        <p14:creationId xmlns:p14="http://schemas.microsoft.com/office/powerpoint/2010/main" val="517692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Bookmark our demo application:</a:t>
            </a:r>
            <a:br>
              <a:rPr lang="en-US" dirty="0">
                <a:latin typeface="+mn-lt"/>
              </a:rPr>
            </a:br>
            <a:br>
              <a:rPr lang="en-US" dirty="0">
                <a:latin typeface="+mn-lt"/>
              </a:rPr>
            </a:br>
            <a:r>
              <a:rPr lang="en-US" dirty="0">
                <a:latin typeface="+mn-lt"/>
                <a:hlinkClick r:id="rId2"/>
              </a:rPr>
              <a:t>http://bit.ly/2f0GBOc</a:t>
            </a:r>
            <a:endParaRPr lang="en-US" dirty="0">
              <a:latin typeface="+mn-lt"/>
            </a:endParaRPr>
          </a:p>
        </p:txBody>
      </p:sp>
    </p:spTree>
    <p:extLst>
      <p:ext uri="{BB962C8B-B14F-4D97-AF65-F5344CB8AC3E}">
        <p14:creationId xmlns:p14="http://schemas.microsoft.com/office/powerpoint/2010/main" val="224379973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4278094"/>
          </a:xfrm>
          <a:prstGeom prst="rect">
            <a:avLst/>
          </a:prstGeom>
          <a:noFill/>
        </p:spPr>
        <p:txBody>
          <a:bodyPr wrap="square" rtlCol="0">
            <a:spAutoFit/>
          </a:bodyPr>
          <a:lstStyle/>
          <a:p>
            <a:pPr algn="ctr"/>
            <a:r>
              <a:rPr lang="en-US" b="0" dirty="0">
                <a:solidFill>
                  <a:schemeClr val="accent3"/>
                </a:solidFill>
                <a:latin typeface="+mn-lt"/>
              </a:rPr>
              <a:t>Step 1:  Make the authorization request.</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scopes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Encounter.read</a:t>
            </a:r>
            <a:endParaRPr lang="en-US" sz="2800"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Authorization Code”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103484436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2"/>
            <a:ext cx="9107424" cy="3416320"/>
          </a:xfrm>
          <a:prstGeom prst="rect">
            <a:avLst/>
          </a:prstGeom>
          <a:noFill/>
        </p:spPr>
        <p:txBody>
          <a:bodyPr wrap="square" rtlCol="0">
            <a:spAutoFit/>
          </a:bodyPr>
          <a:lstStyle/>
          <a:p>
            <a:pPr algn="ctr"/>
            <a:r>
              <a:rPr lang="en-US" b="0" dirty="0">
                <a:solidFill>
                  <a:schemeClr val="accent3"/>
                </a:solidFill>
                <a:latin typeface="+mn-lt"/>
              </a:rPr>
              <a:t>Step 2:  Obtain an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“Get Access Token”</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a:p>
            <a:endParaRPr lang="en-US" b="0" dirty="0">
              <a:solidFill>
                <a:schemeClr val="accent3"/>
              </a:solidFill>
              <a:latin typeface="+mn-lt"/>
            </a:endParaRPr>
          </a:p>
        </p:txBody>
      </p:sp>
    </p:spTree>
    <p:extLst>
      <p:ext uri="{BB962C8B-B14F-4D97-AF65-F5344CB8AC3E}">
        <p14:creationId xmlns:p14="http://schemas.microsoft.com/office/powerpoint/2010/main" val="343894539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5262979"/>
          </a:xfrm>
          <a:prstGeom prst="rect">
            <a:avLst/>
          </a:prstGeom>
          <a:noFill/>
        </p:spPr>
        <p:txBody>
          <a:bodyPr wrap="square" rtlCol="0">
            <a:spAutoFit/>
          </a:bodyPr>
          <a:lstStyle/>
          <a:p>
            <a:pPr algn="ctr"/>
            <a:r>
              <a:rPr lang="en-US" b="0" dirty="0">
                <a:solidFill>
                  <a:schemeClr val="accent3"/>
                </a:solidFill>
                <a:latin typeface="+mn-lt"/>
              </a:rPr>
              <a:t>Step 3:  Attempt to Access a Patient Resource.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change the resource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hlinkClick r:id="rId3"/>
              </a:rPr>
              <a:t>https://fhir-ehr.sandboxcerner.com/dstu2/0b8a0111-e8e6-4c26-a91c-5069cbc6b1ca/Patient/1316024</a:t>
            </a:r>
            <a:endParaRPr lang="en-US"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Note the 403 response</a:t>
            </a:r>
            <a:endParaRPr lang="en-US" sz="4400" b="0" dirty="0">
              <a:solidFill>
                <a:srgbClr val="6A737B"/>
              </a:solidFill>
              <a:latin typeface="Arial"/>
            </a:endParaRPr>
          </a:p>
        </p:txBody>
      </p:sp>
    </p:spTree>
    <p:extLst>
      <p:ext uri="{BB962C8B-B14F-4D97-AF65-F5344CB8AC3E}">
        <p14:creationId xmlns:p14="http://schemas.microsoft.com/office/powerpoint/2010/main" val="131480159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5386090"/>
          </a:xfrm>
          <a:prstGeom prst="rect">
            <a:avLst/>
          </a:prstGeom>
          <a:noFill/>
        </p:spPr>
        <p:txBody>
          <a:bodyPr wrap="square" rtlCol="0">
            <a:spAutoFit/>
          </a:bodyPr>
          <a:lstStyle/>
          <a:p>
            <a:pPr algn="ctr"/>
            <a:r>
              <a:rPr lang="en-US" b="0" dirty="0">
                <a:solidFill>
                  <a:schemeClr val="accent3"/>
                </a:solidFill>
                <a:latin typeface="+mn-lt"/>
              </a:rPr>
              <a:t>Step 4: Repeat Steps with Valid Scopes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2, change the scope to:</a:t>
            </a:r>
          </a:p>
          <a:p>
            <a:pPr marL="571500" indent="-571500">
              <a:buFont typeface="Arial" panose="020B0604020202020204" pitchFamily="34" charset="0"/>
              <a:buChar char="•"/>
            </a:pPr>
            <a:endParaRPr lang="en-US" b="0" dirty="0">
              <a:solidFill>
                <a:schemeClr val="accent3"/>
              </a:solidFill>
              <a:latin typeface="+mn-lt"/>
            </a:endParaRPr>
          </a:p>
          <a:p>
            <a:r>
              <a:rPr lang="en-US" sz="2800" b="0" dirty="0">
                <a:solidFill>
                  <a:schemeClr val="accent3"/>
                </a:solidFill>
                <a:latin typeface="+mn-lt"/>
              </a:rPr>
              <a:t>user/</a:t>
            </a:r>
            <a:r>
              <a:rPr lang="en-US" sz="2800" b="0" dirty="0" err="1">
                <a:solidFill>
                  <a:schemeClr val="accent3"/>
                </a:solidFill>
                <a:latin typeface="+mn-lt"/>
              </a:rPr>
              <a:t>Encounter.read</a:t>
            </a:r>
            <a:r>
              <a:rPr lang="en-US" sz="2800" b="0" dirty="0">
                <a:solidFill>
                  <a:schemeClr val="accent3"/>
                </a:solidFill>
                <a:latin typeface="+mn-lt"/>
              </a:rPr>
              <a:t> user/</a:t>
            </a:r>
            <a:r>
              <a:rPr lang="en-US" sz="2800" b="0" dirty="0" err="1">
                <a:solidFill>
                  <a:schemeClr val="accent3"/>
                </a:solidFill>
                <a:latin typeface="+mn-lt"/>
              </a:rPr>
              <a:t>Patient.read</a:t>
            </a:r>
            <a:endParaRPr lang="en-US" b="0" dirty="0">
              <a:solidFill>
                <a:schemeClr val="accent3"/>
              </a:solidFill>
              <a:latin typeface="+mn-lt"/>
            </a:endParaRPr>
          </a:p>
          <a:p>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rgbClr val="6A737B"/>
                </a:solidFill>
                <a:latin typeface="Arial"/>
              </a:rPr>
              <a:t>Click “Get Authorization Code”</a:t>
            </a:r>
          </a:p>
          <a:p>
            <a:pPr marL="571500" indent="-571500">
              <a:buFont typeface="Arial" panose="020B0604020202020204" pitchFamily="34" charset="0"/>
              <a:buChar char="•"/>
            </a:pPr>
            <a:r>
              <a:rPr lang="en-US" b="0" dirty="0">
                <a:solidFill>
                  <a:srgbClr val="6A737B"/>
                </a:solidFill>
                <a:latin typeface="Arial"/>
              </a:rPr>
              <a:t>Click “Get Access Token”</a:t>
            </a:r>
          </a:p>
          <a:p>
            <a:pPr marL="571500" indent="-571500">
              <a:buFont typeface="Arial" panose="020B0604020202020204" pitchFamily="34" charset="0"/>
              <a:buChar char="•"/>
            </a:pPr>
            <a:r>
              <a:rPr lang="en-US" b="0" dirty="0">
                <a:solidFill>
                  <a:srgbClr val="6A737B"/>
                </a:solidFill>
                <a:latin typeface="Arial"/>
              </a:rPr>
              <a:t>Click “Access Protected Resource”</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You should receive a 200 response.</a:t>
            </a:r>
            <a:endParaRPr lang="en-US" sz="4400" b="0" dirty="0">
              <a:solidFill>
                <a:srgbClr val="6A737B"/>
              </a:solidFill>
              <a:latin typeface="Arial"/>
            </a:endParaRPr>
          </a:p>
        </p:txBody>
      </p:sp>
    </p:spTree>
    <p:extLst>
      <p:ext uri="{BB962C8B-B14F-4D97-AF65-F5344CB8AC3E}">
        <p14:creationId xmlns:p14="http://schemas.microsoft.com/office/powerpoint/2010/main" val="29026751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11:  Utilizing an Invalid Token</a:t>
            </a:r>
          </a:p>
        </p:txBody>
      </p:sp>
    </p:spTree>
    <p:extLst>
      <p:ext uri="{BB962C8B-B14F-4D97-AF65-F5344CB8AC3E}">
        <p14:creationId xmlns:p14="http://schemas.microsoft.com/office/powerpoint/2010/main" val="183409185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3970318"/>
          </a:xfrm>
          <a:prstGeom prst="rect">
            <a:avLst/>
          </a:prstGeom>
          <a:noFill/>
        </p:spPr>
        <p:txBody>
          <a:bodyPr wrap="square" rtlCol="0">
            <a:spAutoFit/>
          </a:bodyPr>
          <a:lstStyle/>
          <a:p>
            <a:pPr algn="ctr"/>
            <a:r>
              <a:rPr lang="en-US" b="0" dirty="0">
                <a:solidFill>
                  <a:schemeClr val="accent3"/>
                </a:solidFill>
                <a:latin typeface="+mn-lt"/>
              </a:rPr>
              <a:t>Step 1:  Use a Modified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In section 4, add, remove, or change a character in the access token.</a:t>
            </a:r>
            <a:endParaRPr lang="en-US" sz="2800"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You should receive a “401” response.</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423450422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12:  Utilizing an Expired Token</a:t>
            </a:r>
          </a:p>
        </p:txBody>
      </p:sp>
    </p:spTree>
    <p:extLst>
      <p:ext uri="{BB962C8B-B14F-4D97-AF65-F5344CB8AC3E}">
        <p14:creationId xmlns:p14="http://schemas.microsoft.com/office/powerpoint/2010/main" val="324441863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4524315"/>
          </a:xfrm>
          <a:prstGeom prst="rect">
            <a:avLst/>
          </a:prstGeom>
          <a:noFill/>
        </p:spPr>
        <p:txBody>
          <a:bodyPr wrap="square" rtlCol="0">
            <a:spAutoFit/>
          </a:bodyPr>
          <a:lstStyle/>
          <a:p>
            <a:pPr algn="ctr"/>
            <a:r>
              <a:rPr lang="en-US" b="0" dirty="0">
                <a:solidFill>
                  <a:schemeClr val="accent3"/>
                </a:solidFill>
                <a:latin typeface="+mn-lt"/>
              </a:rPr>
              <a:t>Step 1:  Use an Expired Access Token.</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Paste the token response you saved from Lab 1 into section 4.</a:t>
            </a:r>
          </a:p>
          <a:p>
            <a:pPr marL="571500" indent="-571500">
              <a:buFont typeface="Arial" panose="020B0604020202020204" pitchFamily="34" charset="0"/>
              <a:buChar char="•"/>
            </a:pPr>
            <a:r>
              <a:rPr lang="en-US" b="0" dirty="0">
                <a:solidFill>
                  <a:schemeClr val="accent3"/>
                </a:solidFill>
                <a:latin typeface="+mn-lt"/>
              </a:rPr>
              <a:t>Click “Access Protected Resource”</a:t>
            </a:r>
          </a:p>
          <a:p>
            <a:pPr marL="571500" indent="-571500">
              <a:buFont typeface="Arial" panose="020B0604020202020204" pitchFamily="34" charset="0"/>
              <a:buChar char="•"/>
            </a:pPr>
            <a:r>
              <a:rPr lang="en-US" b="0" dirty="0">
                <a:solidFill>
                  <a:schemeClr val="accent3"/>
                </a:solidFill>
                <a:latin typeface="+mn-lt"/>
              </a:rPr>
              <a:t>You should receive a 401 response indicating the token is invalid/expired.</a:t>
            </a: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9989852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13:  Tracing Browser Calls</a:t>
            </a:r>
          </a:p>
        </p:txBody>
      </p:sp>
    </p:spTree>
    <p:extLst>
      <p:ext uri="{BB962C8B-B14F-4D97-AF65-F5344CB8AC3E}">
        <p14:creationId xmlns:p14="http://schemas.microsoft.com/office/powerpoint/2010/main" val="40741384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r>
              <a:rPr lang="en-US" dirty="0">
                <a:latin typeface="+mn-lt"/>
              </a:rPr>
              <a:t>Often times, it is important to obtain the calls being made by the user agent itself for diagnosis.</a:t>
            </a:r>
            <a:br>
              <a:rPr lang="en-US" dirty="0">
                <a:latin typeface="+mn-lt"/>
              </a:rPr>
            </a:br>
            <a:br>
              <a:rPr lang="en-US" dirty="0">
                <a:latin typeface="+mn-lt"/>
              </a:rPr>
            </a:br>
            <a:r>
              <a:rPr lang="en-US" dirty="0">
                <a:latin typeface="+mn-lt"/>
              </a:rPr>
              <a:t>This can be obtained using the “net” tab of most browser developer tools:</a:t>
            </a:r>
          </a:p>
        </p:txBody>
      </p:sp>
    </p:spTree>
    <p:extLst>
      <p:ext uri="{BB962C8B-B14F-4D97-AF65-F5344CB8AC3E}">
        <p14:creationId xmlns:p14="http://schemas.microsoft.com/office/powerpoint/2010/main" val="35407332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  SMART Launch Breakdown</a:t>
            </a:r>
          </a:p>
        </p:txBody>
      </p:sp>
    </p:spTree>
    <p:extLst>
      <p:ext uri="{BB962C8B-B14F-4D97-AF65-F5344CB8AC3E}">
        <p14:creationId xmlns:p14="http://schemas.microsoft.com/office/powerpoint/2010/main" val="425132493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900" y="1905000"/>
            <a:ext cx="10744200" cy="3048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Internet Explorer</a:t>
            </a:r>
          </a:p>
        </p:txBody>
      </p:sp>
    </p:spTree>
    <p:extLst>
      <p:ext uri="{BB962C8B-B14F-4D97-AF65-F5344CB8AC3E}">
        <p14:creationId xmlns:p14="http://schemas.microsoft.com/office/powerpoint/2010/main" val="410812603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Firefox</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228" y="2362200"/>
            <a:ext cx="11231245" cy="197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1496010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17520" y="1042418"/>
            <a:ext cx="6199632" cy="646331"/>
          </a:xfrm>
          <a:prstGeom prst="rect">
            <a:avLst/>
          </a:prstGeom>
          <a:noFill/>
        </p:spPr>
        <p:txBody>
          <a:bodyPr wrap="square" rtlCol="0">
            <a:spAutoFit/>
          </a:bodyPr>
          <a:lstStyle/>
          <a:p>
            <a:pPr algn="ctr"/>
            <a:r>
              <a:rPr lang="en-US" dirty="0"/>
              <a:t>Chrome</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1575" y="2087692"/>
            <a:ext cx="9848851" cy="3743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0927888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64208" y="1956816"/>
            <a:ext cx="9107424" cy="2862322"/>
          </a:xfrm>
          <a:prstGeom prst="rect">
            <a:avLst/>
          </a:prstGeom>
          <a:noFill/>
        </p:spPr>
        <p:txBody>
          <a:bodyPr wrap="square" rtlCol="0">
            <a:spAutoFit/>
          </a:bodyPr>
          <a:lstStyle/>
          <a:p>
            <a:pPr marL="571500" indent="-571500">
              <a:buFont typeface="Arial" panose="020B0604020202020204" pitchFamily="34" charset="0"/>
              <a:buChar char="•"/>
            </a:pPr>
            <a:r>
              <a:rPr lang="en-US" b="0" dirty="0">
                <a:solidFill>
                  <a:srgbClr val="6A737B"/>
                </a:solidFill>
                <a:latin typeface="Arial"/>
                <a:ea typeface="+mj-ea"/>
                <a:cs typeface="+mj-cs"/>
              </a:rPr>
              <a:t>To capture all information, ensure that “preserve log” is enabled, or that “clear entries on navigate” is disabled.</a:t>
            </a:r>
          </a:p>
          <a:p>
            <a:pPr marL="571500" indent="-571500">
              <a:buFont typeface="Arial" panose="020B0604020202020204" pitchFamily="34" charset="0"/>
              <a:buChar char="•"/>
            </a:pPr>
            <a:r>
              <a:rPr lang="en-US" b="0" dirty="0">
                <a:solidFill>
                  <a:srgbClr val="6A737B"/>
                </a:solidFill>
                <a:latin typeface="Arial"/>
                <a:ea typeface="+mj-ea"/>
                <a:cs typeface="+mj-cs"/>
              </a:rPr>
              <a:t>Repeat Lab 1 and investigate the resulting browser trace.</a:t>
            </a:r>
            <a:endParaRPr lang="en-US" b="0" dirty="0">
              <a:solidFill>
                <a:schemeClr val="accent3"/>
              </a:solidFill>
              <a:latin typeface="+mn-lt"/>
            </a:endParaRPr>
          </a:p>
        </p:txBody>
      </p:sp>
    </p:spTree>
    <p:extLst>
      <p:ext uri="{BB962C8B-B14F-4D97-AF65-F5344CB8AC3E}">
        <p14:creationId xmlns:p14="http://schemas.microsoft.com/office/powerpoint/2010/main" val="7338785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lstStyle/>
          <a:p>
            <a:pPr algn="ctr"/>
            <a:r>
              <a:rPr lang="en-US" dirty="0">
                <a:latin typeface="+mn-lt"/>
              </a:rPr>
              <a:t>Lab 14:  Modifying Your SMART Tutorial App</a:t>
            </a:r>
          </a:p>
        </p:txBody>
      </p:sp>
    </p:spTree>
    <p:extLst>
      <p:ext uri="{BB962C8B-B14F-4D97-AF65-F5344CB8AC3E}">
        <p14:creationId xmlns:p14="http://schemas.microsoft.com/office/powerpoint/2010/main" val="115907535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a:latin typeface="+mn-lt"/>
              </a:rPr>
              <a:t>In a previous lab, you cloned a tutorial project on GitHub and registered it with Cerner’s Sandbox environment.</a:t>
            </a:r>
            <a:br>
              <a:rPr lang="en-US" dirty="0">
                <a:latin typeface="+mn-lt"/>
              </a:rPr>
            </a:br>
            <a:br>
              <a:rPr lang="en-US" dirty="0">
                <a:latin typeface="+mn-lt"/>
              </a:rPr>
            </a:br>
            <a:r>
              <a:rPr lang="en-US" dirty="0">
                <a:latin typeface="+mn-lt"/>
              </a:rPr>
              <a:t>In this lab, we’ll demonstrate the inner workings of the SMART </a:t>
            </a:r>
            <a:r>
              <a:rPr lang="en-US" dirty="0" err="1">
                <a:latin typeface="+mn-lt"/>
              </a:rPr>
              <a:t>Javascript</a:t>
            </a:r>
            <a:r>
              <a:rPr lang="en-US" dirty="0">
                <a:latin typeface="+mn-lt"/>
              </a:rPr>
              <a:t> library, and highlight its limitations.</a:t>
            </a:r>
          </a:p>
        </p:txBody>
      </p:sp>
    </p:spTree>
    <p:extLst>
      <p:ext uri="{BB962C8B-B14F-4D97-AF65-F5344CB8AC3E}">
        <p14:creationId xmlns:p14="http://schemas.microsoft.com/office/powerpoint/2010/main" val="402783233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a:latin typeface="+mn-lt"/>
              </a:rPr>
              <a:t>Step 1:  Update “launch.html” in your GitHub pages branch:</a:t>
            </a:r>
            <a:br>
              <a:rPr lang="en-US" dirty="0">
                <a:latin typeface="+mn-lt"/>
              </a:rPr>
            </a:br>
            <a:br>
              <a:rPr lang="en-US" dirty="0">
                <a:latin typeface="+mn-lt"/>
              </a:rPr>
            </a:br>
            <a:r>
              <a:rPr lang="en-US" sz="2700" dirty="0">
                <a:latin typeface="+mn-lt"/>
              </a:rPr>
              <a:t>Add no-cache meta tags to make prototyping easier:</a:t>
            </a:r>
            <a:br>
              <a:rPr lang="en-US" sz="2700" dirty="0">
                <a:latin typeface="+mn-lt"/>
              </a:rPr>
            </a:br>
            <a:br>
              <a:rPr lang="en-US" sz="2400" dirty="0">
                <a:latin typeface="+mn-lt"/>
              </a:rPr>
            </a:br>
            <a:r>
              <a:rPr lang="en-US" sz="2400" dirty="0">
                <a:latin typeface="+mn-lt"/>
              </a:rPr>
              <a:t>&lt;meta http-</a:t>
            </a:r>
            <a:r>
              <a:rPr lang="en-US" sz="2400" dirty="0" err="1">
                <a:latin typeface="+mn-lt"/>
              </a:rPr>
              <a:t>equiv</a:t>
            </a:r>
            <a:r>
              <a:rPr lang="en-US" sz="2400" dirty="0">
                <a:latin typeface="+mn-lt"/>
              </a:rPr>
              <a:t>="cache-control" content="max-age=0" /&gt;</a:t>
            </a:r>
            <a:br>
              <a:rPr lang="en-US" sz="2400" dirty="0">
                <a:latin typeface="+mn-lt"/>
              </a:rPr>
            </a:br>
            <a:r>
              <a:rPr lang="en-US" sz="2400" dirty="0">
                <a:latin typeface="+mn-lt"/>
              </a:rPr>
              <a:t>&lt;meta http-</a:t>
            </a:r>
            <a:r>
              <a:rPr lang="en-US" sz="2400" dirty="0" err="1">
                <a:latin typeface="+mn-lt"/>
              </a:rPr>
              <a:t>equiv</a:t>
            </a:r>
            <a:r>
              <a:rPr lang="en-US" sz="2400" dirty="0">
                <a:latin typeface="+mn-lt"/>
              </a:rPr>
              <a:t>="cache-control" content="no-cache" /&gt;</a:t>
            </a:r>
            <a:br>
              <a:rPr lang="en-US" sz="2400" dirty="0">
                <a:latin typeface="+mn-lt"/>
              </a:rPr>
            </a:br>
            <a:r>
              <a:rPr lang="en-US" sz="2400" dirty="0">
                <a:latin typeface="+mn-lt"/>
              </a:rPr>
              <a:t>&lt;meta http-</a:t>
            </a:r>
            <a:r>
              <a:rPr lang="en-US" sz="2400" dirty="0" err="1">
                <a:latin typeface="+mn-lt"/>
              </a:rPr>
              <a:t>equiv</a:t>
            </a:r>
            <a:r>
              <a:rPr lang="en-US" sz="2400" dirty="0">
                <a:latin typeface="+mn-lt"/>
              </a:rPr>
              <a:t>="expires" content="0" /&gt;</a:t>
            </a:r>
            <a:br>
              <a:rPr lang="en-US" sz="2400" dirty="0">
                <a:latin typeface="+mn-lt"/>
              </a:rPr>
            </a:br>
            <a:r>
              <a:rPr lang="en-US" sz="2400" dirty="0">
                <a:latin typeface="+mn-lt"/>
              </a:rPr>
              <a:t>&lt;meta http-</a:t>
            </a:r>
            <a:r>
              <a:rPr lang="en-US" sz="2400" dirty="0" err="1">
                <a:latin typeface="+mn-lt"/>
              </a:rPr>
              <a:t>equiv</a:t>
            </a:r>
            <a:r>
              <a:rPr lang="en-US" sz="2400" dirty="0">
                <a:latin typeface="+mn-lt"/>
              </a:rPr>
              <a:t>="expires" content="Tue, 01 Jan 1980 1:00:00 GMT" /&gt;</a:t>
            </a:r>
            <a:br>
              <a:rPr lang="en-US" sz="2400" dirty="0">
                <a:latin typeface="+mn-lt"/>
              </a:rPr>
            </a:br>
            <a:r>
              <a:rPr lang="en-US" sz="2400" dirty="0">
                <a:latin typeface="+mn-lt"/>
              </a:rPr>
              <a:t>&lt;meta http-</a:t>
            </a:r>
            <a:r>
              <a:rPr lang="en-US" sz="2400" dirty="0" err="1">
                <a:latin typeface="+mn-lt"/>
              </a:rPr>
              <a:t>equiv</a:t>
            </a:r>
            <a:r>
              <a:rPr lang="en-US" sz="2400" dirty="0">
                <a:latin typeface="+mn-lt"/>
              </a:rPr>
              <a:t>="pragma" content="no-cache" /&gt;</a:t>
            </a:r>
            <a:br>
              <a:rPr lang="en-US" sz="2400" dirty="0">
                <a:latin typeface="+mn-lt"/>
              </a:rPr>
            </a:br>
            <a:br>
              <a:rPr lang="en-US" sz="2400" dirty="0">
                <a:latin typeface="+mn-lt"/>
              </a:rPr>
            </a:br>
            <a:r>
              <a:rPr lang="en-US" sz="2400" dirty="0">
                <a:latin typeface="+mn-lt"/>
              </a:rPr>
              <a:t>Modify  'scope': </a:t>
            </a:r>
            <a:br>
              <a:rPr lang="en-US" sz="2400" dirty="0">
                <a:latin typeface="+mn-lt"/>
              </a:rPr>
            </a:br>
            <a:br>
              <a:rPr lang="en-US" sz="2400" dirty="0">
                <a:latin typeface="+mn-lt"/>
              </a:rPr>
            </a:br>
            <a:r>
              <a:rPr lang="en-US" sz="2200" dirty="0">
                <a:latin typeface="+mn-lt"/>
              </a:rPr>
              <a:t>user/</a:t>
            </a:r>
            <a:r>
              <a:rPr lang="en-US" sz="2200" dirty="0" err="1">
                <a:latin typeface="+mn-lt"/>
              </a:rPr>
              <a:t>Patient.read</a:t>
            </a:r>
            <a:r>
              <a:rPr lang="en-US" sz="2200" dirty="0">
                <a:latin typeface="+mn-lt"/>
              </a:rPr>
              <a:t> user/</a:t>
            </a:r>
            <a:r>
              <a:rPr lang="en-US" sz="2200" dirty="0" err="1">
                <a:latin typeface="+mn-lt"/>
              </a:rPr>
              <a:t>MedicationStatement.read</a:t>
            </a:r>
            <a:r>
              <a:rPr lang="en-US" sz="2200" dirty="0">
                <a:latin typeface="+mn-lt"/>
              </a:rPr>
              <a:t> user/</a:t>
            </a:r>
            <a:r>
              <a:rPr lang="en-US" sz="2200" dirty="0" err="1">
                <a:latin typeface="+mn-lt"/>
              </a:rPr>
              <a:t>MedicationStatement.write</a:t>
            </a:r>
            <a:endParaRPr lang="en-US" sz="3100" dirty="0">
              <a:latin typeface="+mn-lt"/>
            </a:endParaRPr>
          </a:p>
        </p:txBody>
      </p:sp>
    </p:spTree>
    <p:extLst>
      <p:ext uri="{BB962C8B-B14F-4D97-AF65-F5344CB8AC3E}">
        <p14:creationId xmlns:p14="http://schemas.microsoft.com/office/powerpoint/2010/main" val="317430157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620487"/>
            <a:ext cx="9771063" cy="5061857"/>
          </a:xfrm>
        </p:spPr>
        <p:txBody>
          <a:bodyPr>
            <a:normAutofit fontScale="90000"/>
          </a:bodyPr>
          <a:lstStyle/>
          <a:p>
            <a:r>
              <a:rPr lang="en-US" dirty="0">
                <a:latin typeface="+mn-lt"/>
              </a:rPr>
              <a:t>Step 2:  Update “index.html” in your GitHub pages branch:</a:t>
            </a:r>
            <a:br>
              <a:rPr lang="en-US" dirty="0">
                <a:latin typeface="+mn-lt"/>
              </a:rPr>
            </a:br>
            <a:br>
              <a:rPr lang="en-US" dirty="0">
                <a:latin typeface="+mn-lt"/>
              </a:rPr>
            </a:br>
            <a:r>
              <a:rPr lang="en-US" sz="2700" dirty="0">
                <a:latin typeface="+mn-lt"/>
              </a:rPr>
              <a:t>We’ll be modifying the example code to fetch a resource directly, using the </a:t>
            </a:r>
            <a:r>
              <a:rPr lang="en-US" sz="2700" dirty="0" err="1">
                <a:latin typeface="+mn-lt"/>
              </a:rPr>
              <a:t>Javascript</a:t>
            </a:r>
            <a:r>
              <a:rPr lang="en-US" sz="2700" dirty="0">
                <a:latin typeface="+mn-lt"/>
              </a:rPr>
              <a:t> API provided by the SMART® on FHIR® </a:t>
            </a:r>
            <a:r>
              <a:rPr lang="en-US" sz="2700" dirty="0" err="1">
                <a:latin typeface="+mn-lt"/>
              </a:rPr>
              <a:t>Javascript</a:t>
            </a:r>
            <a:r>
              <a:rPr lang="en-US" sz="2700" dirty="0">
                <a:latin typeface="+mn-lt"/>
              </a:rPr>
              <a:t> library.</a:t>
            </a:r>
            <a:br>
              <a:rPr lang="en-US" sz="2700" dirty="0">
                <a:latin typeface="+mn-lt"/>
              </a:rPr>
            </a:br>
            <a:br>
              <a:rPr lang="en-US" sz="2700" dirty="0">
                <a:latin typeface="+mn-lt"/>
              </a:rPr>
            </a:br>
            <a:r>
              <a:rPr lang="en-US" sz="2700" dirty="0">
                <a:latin typeface="+mn-lt"/>
              </a:rPr>
              <a:t>Use the following link, or copy and paste from the next slide:</a:t>
            </a:r>
            <a:br>
              <a:rPr lang="en-US" sz="2700" dirty="0">
                <a:latin typeface="+mn-lt"/>
              </a:rPr>
            </a:br>
            <a:br>
              <a:rPr lang="en-US" sz="2700" dirty="0">
                <a:latin typeface="+mn-lt"/>
              </a:rPr>
            </a:br>
            <a:r>
              <a:rPr lang="en-US" sz="2700" dirty="0">
                <a:latin typeface="+mn-lt"/>
                <a:hlinkClick r:id="rId2"/>
              </a:rPr>
              <a:t>http://bit.ly/2fSCc0Q</a:t>
            </a:r>
            <a:br>
              <a:rPr lang="en-US" sz="2700" dirty="0">
                <a:latin typeface="+mn-lt"/>
              </a:rPr>
            </a:br>
            <a:br>
              <a:rPr lang="en-US" sz="2700" dirty="0">
                <a:latin typeface="+mn-lt"/>
              </a:rPr>
            </a:br>
            <a:r>
              <a:rPr lang="en-US" sz="2700" dirty="0">
                <a:latin typeface="+mn-lt"/>
              </a:rPr>
              <a:t>This script checks if authorization is complete, and if so, fetches a FHIR patient resource.  The raw JSON of the resulting resource is then displayed in markup.</a:t>
            </a:r>
            <a:br>
              <a:rPr lang="en-US" sz="2700" dirty="0">
                <a:latin typeface="+mn-lt"/>
              </a:rPr>
            </a:br>
            <a:endParaRPr lang="en-US" sz="3100" dirty="0">
              <a:latin typeface="+mn-lt"/>
            </a:endParaRPr>
          </a:p>
        </p:txBody>
      </p:sp>
    </p:spTree>
    <p:extLst>
      <p:ext uri="{BB962C8B-B14F-4D97-AF65-F5344CB8AC3E}">
        <p14:creationId xmlns:p14="http://schemas.microsoft.com/office/powerpoint/2010/main" val="209216706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287082" y="1704340"/>
            <a:ext cx="9771063" cy="3327400"/>
          </a:xfrm>
        </p:spPr>
        <p:txBody>
          <a:bodyPr>
            <a:normAutofit fontScale="90000"/>
          </a:bodyPr>
          <a:lstStyle/>
          <a:p>
            <a:r>
              <a:rPr lang="en-US" dirty="0">
                <a:latin typeface="+mn-lt"/>
              </a:rPr>
              <a:t>Step 3:  Invoking the Authorization Request</a:t>
            </a:r>
            <a:br>
              <a:rPr lang="en-US" dirty="0">
                <a:latin typeface="+mn-lt"/>
              </a:rPr>
            </a:br>
            <a:br>
              <a:rPr lang="en-US" dirty="0">
                <a:latin typeface="+mn-lt"/>
              </a:rPr>
            </a:br>
            <a:r>
              <a:rPr lang="en-US" sz="2400" dirty="0">
                <a:latin typeface="+mn-lt"/>
                <a:hlinkClick r:id="rId2"/>
              </a:rPr>
              <a:t>https://[yourname].github.io/smart-on-fhir-tutorial/example-smart-app/launch.html?iss=https://fhir-ehr.sandboxcerner.com/dstu2/0b8a0111-e8e6-4c26-a91c-5069cbc6b1ca</a:t>
            </a:r>
            <a:br>
              <a:rPr lang="en-US" sz="2400" dirty="0">
                <a:latin typeface="+mn-lt"/>
              </a:rPr>
            </a:br>
            <a:br>
              <a:rPr lang="en-US" sz="2400" dirty="0">
                <a:latin typeface="+mn-lt"/>
              </a:rPr>
            </a:br>
            <a:r>
              <a:rPr lang="en-US" sz="2400" dirty="0">
                <a:latin typeface="+mn-lt"/>
              </a:rPr>
              <a:t>The SMART library is triggers an authorization request based on this API call.</a:t>
            </a:r>
            <a:br>
              <a:rPr lang="en-US" sz="2400" dirty="0">
                <a:latin typeface="+mn-lt"/>
              </a:rPr>
            </a:br>
            <a:br>
              <a:rPr lang="en-US" sz="2400" dirty="0">
                <a:latin typeface="+mn-lt"/>
              </a:rPr>
            </a:br>
            <a:r>
              <a:rPr lang="en-US" sz="2400" dirty="0">
                <a:latin typeface="+mn-lt"/>
              </a:rPr>
              <a:t>Note:  The issuer is populated, which the SMART® on FHIR® JS library uses to determine the endpoints; unlike your previous examples, we are not including a launch code.  </a:t>
            </a:r>
            <a:br>
              <a:rPr lang="en-US" sz="2400" dirty="0">
                <a:latin typeface="+mn-lt"/>
              </a:rPr>
            </a:br>
            <a:br>
              <a:rPr lang="en-US" sz="2400" dirty="0">
                <a:latin typeface="+mn-lt"/>
              </a:rPr>
            </a:br>
            <a:br>
              <a:rPr lang="en-US" dirty="0">
                <a:latin typeface="+mn-lt"/>
              </a:rPr>
            </a:br>
            <a:endParaRPr lang="en-US" dirty="0">
              <a:latin typeface="+mn-lt"/>
            </a:endParaRPr>
          </a:p>
        </p:txBody>
      </p:sp>
    </p:spTree>
    <p:extLst>
      <p:ext uri="{BB962C8B-B14F-4D97-AF65-F5344CB8AC3E}">
        <p14:creationId xmlns:p14="http://schemas.microsoft.com/office/powerpoint/2010/main" val="408956884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4"/>
            <a:ext cx="9107424" cy="7663636"/>
          </a:xfrm>
          <a:prstGeom prst="rect">
            <a:avLst/>
          </a:prstGeom>
          <a:noFill/>
        </p:spPr>
        <p:txBody>
          <a:bodyPr wrap="square" rtlCol="0">
            <a:spAutoFit/>
          </a:bodyPr>
          <a:lstStyle/>
          <a:p>
            <a:pPr algn="ctr"/>
            <a:r>
              <a:rPr lang="en-US" b="0" dirty="0">
                <a:solidFill>
                  <a:schemeClr val="accent3"/>
                </a:solidFill>
                <a:latin typeface="+mn-lt"/>
              </a:rPr>
              <a:t>Additional Exercises</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Try to create a </a:t>
            </a:r>
            <a:r>
              <a:rPr lang="en-US" b="0" dirty="0" err="1">
                <a:solidFill>
                  <a:schemeClr val="accent3"/>
                </a:solidFill>
                <a:latin typeface="+mn-lt"/>
              </a:rPr>
              <a:t>MedicationStatement</a:t>
            </a:r>
            <a:r>
              <a:rPr lang="en-US" b="0" dirty="0">
                <a:solidFill>
                  <a:schemeClr val="accent3"/>
                </a:solidFill>
                <a:latin typeface="+mn-lt"/>
              </a:rPr>
              <a:t>:</a:t>
            </a:r>
          </a:p>
          <a:p>
            <a:r>
              <a:rPr lang="en-US" sz="800" dirty="0"/>
              <a:t>{</a:t>
            </a:r>
          </a:p>
          <a:p>
            <a:r>
              <a:rPr lang="en-US" sz="800" dirty="0"/>
              <a:t>  "</a:t>
            </a:r>
            <a:r>
              <a:rPr lang="en-US" sz="800" dirty="0" err="1"/>
              <a:t>resourceType</a:t>
            </a:r>
            <a:r>
              <a:rPr lang="en-US" sz="800" dirty="0"/>
              <a:t>": "</a:t>
            </a:r>
            <a:r>
              <a:rPr lang="en-US" sz="800" dirty="0" err="1"/>
              <a:t>MedicationStatement</a:t>
            </a:r>
            <a:r>
              <a:rPr lang="en-US" sz="800" dirty="0"/>
              <a:t>",</a:t>
            </a:r>
          </a:p>
          <a:p>
            <a:r>
              <a:rPr lang="en-US" sz="800" dirty="0"/>
              <a:t>  "patient": {</a:t>
            </a:r>
          </a:p>
          <a:p>
            <a:r>
              <a:rPr lang="en-US" sz="800" dirty="0"/>
              <a:t>    "reference": "Patient/1316024"</a:t>
            </a:r>
          </a:p>
          <a:p>
            <a:r>
              <a:rPr lang="en-US" sz="800" dirty="0"/>
              <a:t>  },</a:t>
            </a:r>
          </a:p>
          <a:p>
            <a:r>
              <a:rPr lang="en-US" sz="800" dirty="0"/>
              <a:t>  "status": "active",</a:t>
            </a:r>
          </a:p>
          <a:p>
            <a:r>
              <a:rPr lang="en-US" sz="800" dirty="0"/>
              <a:t>  "</a:t>
            </a:r>
            <a:r>
              <a:rPr lang="en-US" sz="800" dirty="0" err="1"/>
              <a:t>medicationCodeableConcept</a:t>
            </a:r>
            <a:r>
              <a:rPr lang="en-US" sz="800" dirty="0"/>
              <a:t>": {</a:t>
            </a:r>
          </a:p>
          <a:p>
            <a:r>
              <a:rPr lang="en-US" sz="800" dirty="0"/>
              <a:t>    "coding": [</a:t>
            </a:r>
          </a:p>
          <a:p>
            <a:r>
              <a:rPr lang="en-US" sz="800" dirty="0"/>
              <a:t>      {</a:t>
            </a:r>
          </a:p>
          <a:p>
            <a:r>
              <a:rPr lang="en-US" sz="800" dirty="0"/>
              <a:t>        "system": "</a:t>
            </a:r>
            <a:r>
              <a:rPr lang="en-US" sz="800" u="sng" dirty="0">
                <a:hlinkClick r:id="rId3"/>
              </a:rPr>
              <a:t>http://www.nlm.nih.gov/research/umls/rxnorm</a:t>
            </a:r>
            <a:r>
              <a:rPr lang="en-US" sz="800" dirty="0"/>
              <a:t>",</a:t>
            </a:r>
          </a:p>
          <a:p>
            <a:r>
              <a:rPr lang="en-US" sz="800" dirty="0"/>
              <a:t>         "code": "2551",</a:t>
            </a:r>
          </a:p>
          <a:p>
            <a:r>
              <a:rPr lang="en-US" sz="800" dirty="0"/>
              <a:t>         "display": "Ciprofloxacin",</a:t>
            </a:r>
          </a:p>
          <a:p>
            <a:r>
              <a:rPr lang="en-US" sz="800" dirty="0"/>
              <a:t>         "</a:t>
            </a:r>
            <a:r>
              <a:rPr lang="en-US" sz="800" dirty="0" err="1"/>
              <a:t>userSelected</a:t>
            </a:r>
            <a:r>
              <a:rPr lang="en-US" sz="800" dirty="0"/>
              <a:t>": false</a:t>
            </a:r>
          </a:p>
          <a:p>
            <a:r>
              <a:rPr lang="en-US" sz="800" dirty="0"/>
              <a:t>      }</a:t>
            </a:r>
          </a:p>
          <a:p>
            <a:r>
              <a:rPr lang="en-US" sz="800" dirty="0"/>
              <a:t>    ],</a:t>
            </a:r>
          </a:p>
          <a:p>
            <a:r>
              <a:rPr lang="en-US" sz="800" dirty="0"/>
              <a:t>    "text": "ciprofloxacin"</a:t>
            </a:r>
          </a:p>
          <a:p>
            <a:r>
              <a:rPr lang="en-US" sz="800" dirty="0"/>
              <a:t>  },</a:t>
            </a:r>
          </a:p>
          <a:p>
            <a:r>
              <a:rPr lang="en-US" sz="800" dirty="0"/>
              <a:t>  "dosage": [</a:t>
            </a:r>
          </a:p>
          <a:p>
            <a:r>
              <a:rPr lang="en-US" sz="800" dirty="0"/>
              <a:t>    {</a:t>
            </a:r>
          </a:p>
          <a:p>
            <a:r>
              <a:rPr lang="en-US" sz="800" dirty="0"/>
              <a:t>      "timing": {</a:t>
            </a:r>
          </a:p>
          <a:p>
            <a:r>
              <a:rPr lang="en-US" sz="800" dirty="0"/>
              <a:t>        "code": {</a:t>
            </a:r>
          </a:p>
          <a:p>
            <a:r>
              <a:rPr lang="en-US" sz="800" dirty="0"/>
              <a:t>          "coding": [</a:t>
            </a:r>
          </a:p>
          <a:p>
            <a:r>
              <a:rPr lang="en-US" sz="800" dirty="0"/>
              <a:t>            {</a:t>
            </a:r>
          </a:p>
          <a:p>
            <a:r>
              <a:rPr lang="en-US" sz="800" dirty="0"/>
              <a:t>              "system": "</a:t>
            </a:r>
            <a:r>
              <a:rPr lang="en-US" sz="800" u="sng" dirty="0">
                <a:hlinkClick r:id="rId4"/>
              </a:rPr>
              <a:t>http://hl7.org/</a:t>
            </a:r>
            <a:r>
              <a:rPr lang="en-US" sz="800" u="sng" dirty="0" err="1">
                <a:hlinkClick r:id="rId4"/>
              </a:rPr>
              <a:t>fhir</a:t>
            </a:r>
            <a:r>
              <a:rPr lang="en-US" sz="800" u="sng" dirty="0">
                <a:hlinkClick r:id="rId4"/>
              </a:rPr>
              <a:t>/v3/vs/</a:t>
            </a:r>
            <a:r>
              <a:rPr lang="en-US" sz="800" u="sng" dirty="0" err="1">
                <a:hlinkClick r:id="rId4"/>
              </a:rPr>
              <a:t>GTSAbbreviation</a:t>
            </a:r>
            <a:r>
              <a:rPr lang="en-US" sz="800" dirty="0"/>
              <a:t>",</a:t>
            </a:r>
          </a:p>
          <a:p>
            <a:r>
              <a:rPr lang="en-US" sz="800" dirty="0"/>
              <a:t>              "code": "BID"</a:t>
            </a:r>
          </a:p>
          <a:p>
            <a:r>
              <a:rPr lang="en-US" sz="800" dirty="0"/>
              <a:t>            }</a:t>
            </a:r>
          </a:p>
          <a:p>
            <a:r>
              <a:rPr lang="en-US" sz="800" dirty="0"/>
              <a:t>          ],</a:t>
            </a:r>
          </a:p>
          <a:p>
            <a:r>
              <a:rPr lang="en-US" sz="800" dirty="0"/>
              <a:t>          "text": "BID"</a:t>
            </a:r>
          </a:p>
          <a:p>
            <a:r>
              <a:rPr lang="en-US" sz="800" dirty="0"/>
              <a:t>        }</a:t>
            </a:r>
          </a:p>
          <a:p>
            <a:r>
              <a:rPr lang="en-US" sz="800" dirty="0"/>
              <a:t>      },</a:t>
            </a:r>
          </a:p>
          <a:p>
            <a:r>
              <a:rPr lang="en-US" sz="800" dirty="0"/>
              <a:t>      "</a:t>
            </a:r>
            <a:r>
              <a:rPr lang="en-US" sz="800" dirty="0" err="1"/>
              <a:t>quantityQuantity</a:t>
            </a:r>
            <a:r>
              <a:rPr lang="en-US" sz="800" dirty="0"/>
              <a:t>": {</a:t>
            </a:r>
          </a:p>
          <a:p>
            <a:r>
              <a:rPr lang="en-US" sz="800" dirty="0"/>
              <a:t>        "value": 500.0,</a:t>
            </a:r>
          </a:p>
          <a:p>
            <a:r>
              <a:rPr lang="en-US" sz="800" dirty="0"/>
              <a:t>        "units": "mg",</a:t>
            </a:r>
          </a:p>
          <a:p>
            <a:r>
              <a:rPr lang="en-US" sz="800" dirty="0"/>
              <a:t>        "system": "</a:t>
            </a:r>
            <a:r>
              <a:rPr lang="en-US" sz="800" u="sng" dirty="0">
                <a:hlinkClick r:id="rId5"/>
              </a:rPr>
              <a:t>http://unitsofmeasure.org</a:t>
            </a:r>
            <a:r>
              <a:rPr lang="en-US" sz="800" dirty="0"/>
              <a:t>",</a:t>
            </a:r>
          </a:p>
          <a:p>
            <a:r>
              <a:rPr lang="en-US" sz="800" dirty="0"/>
              <a:t>        "code": "mg"</a:t>
            </a:r>
          </a:p>
          <a:p>
            <a:r>
              <a:rPr lang="en-US" sz="800" dirty="0"/>
              <a:t>      }</a:t>
            </a:r>
          </a:p>
          <a:p>
            <a:r>
              <a:rPr lang="en-US" sz="800" dirty="0"/>
              <a:t>    }</a:t>
            </a:r>
          </a:p>
          <a:p>
            <a:r>
              <a:rPr lang="en-US" sz="800" dirty="0"/>
              <a:t>  ]</a:t>
            </a:r>
          </a:p>
          <a:p>
            <a:r>
              <a:rPr lang="en-US" sz="800" dirty="0"/>
              <a:t>}</a:t>
            </a:r>
          </a:p>
          <a:p>
            <a:endParaRPr lang="en-US" b="0" dirty="0">
              <a:solidFill>
                <a:schemeClr val="accent3"/>
              </a:solidFill>
              <a:latin typeface="+mn-lt"/>
            </a:endParaRPr>
          </a:p>
          <a:p>
            <a:pPr marL="571500" indent="-571500">
              <a:buFont typeface="Arial" panose="020B0604020202020204" pitchFamily="34" charset="0"/>
              <a:buChar char="•"/>
            </a:pPr>
            <a:endParaRPr lang="en-US" b="0" dirty="0">
              <a:solidFill>
                <a:schemeClr val="accent3"/>
              </a:solidFill>
              <a:latin typeface="+mn-lt"/>
            </a:endParaRPr>
          </a:p>
        </p:txBody>
      </p:sp>
    </p:spTree>
    <p:extLst>
      <p:ext uri="{BB962C8B-B14F-4D97-AF65-F5344CB8AC3E}">
        <p14:creationId xmlns:p14="http://schemas.microsoft.com/office/powerpoint/2010/main" val="2404757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548641"/>
            <a:ext cx="9107424" cy="3970318"/>
          </a:xfrm>
          <a:prstGeom prst="rect">
            <a:avLst/>
          </a:prstGeom>
          <a:noFill/>
        </p:spPr>
        <p:txBody>
          <a:bodyPr wrap="square" rtlCol="0">
            <a:spAutoFit/>
          </a:bodyPr>
          <a:lstStyle/>
          <a:p>
            <a:r>
              <a:rPr lang="en-US" b="0" dirty="0">
                <a:solidFill>
                  <a:schemeClr val="accent3"/>
                </a:solidFill>
                <a:latin typeface="+mn-lt"/>
              </a:rPr>
              <a:t>Note the URL:</a:t>
            </a:r>
          </a:p>
          <a:p>
            <a:endParaRPr lang="en-US" b="0" dirty="0">
              <a:solidFill>
                <a:schemeClr val="accent3"/>
              </a:solidFill>
              <a:latin typeface="+mn-lt"/>
            </a:endParaRPr>
          </a:p>
          <a:p>
            <a:pPr marL="571500" indent="-571500">
              <a:buFont typeface="Arial" panose="020B0604020202020204" pitchFamily="34" charset="0"/>
              <a:buChar char="•"/>
            </a:pPr>
            <a:r>
              <a:rPr lang="en-US" b="0" dirty="0" err="1">
                <a:solidFill>
                  <a:schemeClr val="accent3"/>
                </a:solidFill>
                <a:latin typeface="+mn-lt"/>
              </a:rPr>
              <a:t>iss</a:t>
            </a:r>
            <a:r>
              <a:rPr lang="en-US" b="0" dirty="0">
                <a:solidFill>
                  <a:schemeClr val="accent3"/>
                </a:solidFill>
                <a:latin typeface="+mn-lt"/>
              </a:rPr>
              <a:t>: The FHIR Base URL of the EHR that is launching your app. </a:t>
            </a:r>
          </a:p>
          <a:p>
            <a:pPr marL="571500" indent="-571500">
              <a:buFont typeface="Arial" panose="020B0604020202020204" pitchFamily="34" charset="0"/>
              <a:buChar char="•"/>
            </a:pP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launch: A limited-time use code used to maintain state about user context.</a:t>
            </a:r>
          </a:p>
        </p:txBody>
      </p:sp>
    </p:spTree>
    <p:extLst>
      <p:ext uri="{BB962C8B-B14F-4D97-AF65-F5344CB8AC3E}">
        <p14:creationId xmlns:p14="http://schemas.microsoft.com/office/powerpoint/2010/main" val="3643569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09344" y="347473"/>
            <a:ext cx="9107424" cy="6186309"/>
          </a:xfrm>
          <a:prstGeom prst="rect">
            <a:avLst/>
          </a:prstGeom>
          <a:noFill/>
        </p:spPr>
        <p:txBody>
          <a:bodyPr wrap="square" rtlCol="0">
            <a:spAutoFit/>
          </a:bodyPr>
          <a:lstStyle/>
          <a:p>
            <a:pPr algn="ctr"/>
            <a:r>
              <a:rPr lang="en-US" b="0" dirty="0">
                <a:solidFill>
                  <a:schemeClr val="accent3"/>
                </a:solidFill>
                <a:latin typeface="+mn-lt"/>
              </a:rPr>
              <a:t>Step 1:  Discovery via FHIR Conformance</a:t>
            </a:r>
          </a:p>
          <a:p>
            <a:pPr algn="ctr"/>
            <a:endParaRPr lang="en-US" b="0" dirty="0">
              <a:solidFill>
                <a:schemeClr val="accent3"/>
              </a:solidFill>
              <a:latin typeface="+mn-lt"/>
            </a:endParaRPr>
          </a:p>
          <a:p>
            <a:pPr marL="571500" indent="-571500">
              <a:buFont typeface="Arial" panose="020B0604020202020204" pitchFamily="34" charset="0"/>
              <a:buChar char="•"/>
            </a:pPr>
            <a:r>
              <a:rPr lang="en-US" b="0" dirty="0">
                <a:solidFill>
                  <a:schemeClr val="accent3"/>
                </a:solidFill>
                <a:latin typeface="+mn-lt"/>
              </a:rPr>
              <a:t>Open the console from your developer tools.</a:t>
            </a:r>
          </a:p>
          <a:p>
            <a:pPr marL="571500" indent="-571500">
              <a:buFont typeface="Arial" panose="020B0604020202020204" pitchFamily="34" charset="0"/>
              <a:buChar char="•"/>
            </a:pPr>
            <a:r>
              <a:rPr lang="en-US" b="0" dirty="0">
                <a:solidFill>
                  <a:schemeClr val="accent3"/>
                </a:solidFill>
                <a:latin typeface="+mn-lt"/>
              </a:rPr>
              <a:t>Click “Discover Authorization URLs”</a:t>
            </a:r>
          </a:p>
          <a:p>
            <a:pPr marL="571500" indent="-571500">
              <a:buFont typeface="Arial" panose="020B0604020202020204" pitchFamily="34" charset="0"/>
              <a:buChar char="•"/>
            </a:pPr>
            <a:r>
              <a:rPr lang="en-US" b="0" dirty="0">
                <a:solidFill>
                  <a:schemeClr val="accent3"/>
                </a:solidFill>
                <a:latin typeface="+mn-lt"/>
              </a:rPr>
              <a:t>See the resulting FHIR conformance document.</a:t>
            </a:r>
          </a:p>
          <a:p>
            <a:pPr marL="571500" indent="-571500">
              <a:buFont typeface="Arial" panose="020B0604020202020204" pitchFamily="34" charset="0"/>
              <a:buChar char="•"/>
            </a:pPr>
            <a:r>
              <a:rPr lang="en-US" b="0" dirty="0">
                <a:solidFill>
                  <a:schemeClr val="accent3"/>
                </a:solidFill>
                <a:latin typeface="+mn-lt"/>
              </a:rPr>
              <a:t>Note the items “discovered” in the </a:t>
            </a:r>
            <a:r>
              <a:rPr lang="en-US" b="0" dirty="0" err="1">
                <a:solidFill>
                  <a:schemeClr val="accent3"/>
                </a:solidFill>
                <a:latin typeface="+mn-lt"/>
              </a:rPr>
              <a:t>Javascript</a:t>
            </a:r>
            <a:r>
              <a:rPr lang="en-US" b="0" dirty="0">
                <a:solidFill>
                  <a:schemeClr val="accent3"/>
                </a:solidFill>
                <a:latin typeface="+mn-lt"/>
              </a:rPr>
              <a:t> console.</a:t>
            </a:r>
          </a:p>
          <a:p>
            <a:pPr marL="571500" indent="-571500">
              <a:buFont typeface="Arial" panose="020B0604020202020204" pitchFamily="34" charset="0"/>
              <a:buChar char="•"/>
            </a:pPr>
            <a:r>
              <a:rPr lang="en-US" b="0" dirty="0">
                <a:solidFill>
                  <a:schemeClr val="accent3"/>
                </a:solidFill>
                <a:latin typeface="+mn-lt"/>
              </a:rPr>
              <a:t>The discovered URLs automatically data for step #2 and #3.</a:t>
            </a:r>
          </a:p>
        </p:txBody>
      </p:sp>
    </p:spTree>
    <p:extLst>
      <p:ext uri="{BB962C8B-B14F-4D97-AF65-F5344CB8AC3E}">
        <p14:creationId xmlns:p14="http://schemas.microsoft.com/office/powerpoint/2010/main" val="493058090"/>
      </p:ext>
    </p:extLst>
  </p:cSld>
  <p:clrMapOvr>
    <a:masterClrMapping/>
  </p:clrMapOvr>
</p:sld>
</file>

<file path=ppt/theme/theme1.xml><?xml version="1.0" encoding="utf-8"?>
<a:theme xmlns:a="http://schemas.openxmlformats.org/drawingml/2006/main" name="Cerner_Template_2.1_WIDE">
  <a:themeElements>
    <a:clrScheme name="Cerner 2.0">
      <a:dk1>
        <a:srgbClr val="393D41"/>
      </a:dk1>
      <a:lt1>
        <a:srgbClr val="FFFFFF"/>
      </a:lt1>
      <a:dk2>
        <a:srgbClr val="393D41"/>
      </a:dk2>
      <a:lt2>
        <a:srgbClr val="FFFFFF"/>
      </a:lt2>
      <a:accent1>
        <a:srgbClr val="0D94D2"/>
      </a:accent1>
      <a:accent2>
        <a:srgbClr val="7BC143"/>
      </a:accent2>
      <a:accent3>
        <a:srgbClr val="6A737B"/>
      </a:accent3>
      <a:accent4>
        <a:srgbClr val="4DC5FF"/>
      </a:accent4>
      <a:accent5>
        <a:srgbClr val="B4B8BD"/>
      </a:accent5>
      <a:accent6>
        <a:srgbClr val="7C2B83"/>
      </a:accent6>
      <a:hlink>
        <a:srgbClr val="1A93D7"/>
      </a:hlink>
      <a:folHlink>
        <a:srgbClr val="393D41"/>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rner_Template_3.0_widescreen" id="{33BA54E2-E680-4402-BAC7-A8CA05C6BFDF}" vid="{8E72BE92-2C30-491B-91DF-C77D582CB5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10230</TotalTime>
  <Words>2376</Words>
  <Application>Microsoft Office PowerPoint</Application>
  <PresentationFormat>Widescreen</PresentationFormat>
  <Paragraphs>422</Paragraphs>
  <Slides>79</Slides>
  <Notes>50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79</vt:i4>
      </vt:variant>
    </vt:vector>
  </HeadingPairs>
  <TitlesOfParts>
    <vt:vector size="83" baseType="lpstr">
      <vt:lpstr>Arial</vt:lpstr>
      <vt:lpstr>Calibri</vt:lpstr>
      <vt:lpstr>Franklin Gothic Book</vt:lpstr>
      <vt:lpstr>Cerner_Template_2.1_WIDE</vt:lpstr>
      <vt:lpstr>PowerPoint Presentation</vt:lpstr>
      <vt:lpstr>PowerPoint Presentation</vt:lpstr>
      <vt:lpstr>PowerPoint Presentation</vt:lpstr>
      <vt:lpstr>PowerPoint Presentation</vt:lpstr>
      <vt:lpstr>PowerPoint Presentation</vt:lpstr>
      <vt:lpstr>Bookmark our demo application:  http://bit.ly/2f0GBOc</vt:lpstr>
      <vt:lpstr>Lab 1:  SMART Launch Breakdown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2:  User Scopes</vt:lpstr>
      <vt:lpstr>PowerPoint Presentation</vt:lpstr>
      <vt:lpstr>PowerPoint Presentation</vt:lpstr>
      <vt:lpstr>PowerPoint Presentation</vt:lpstr>
      <vt:lpstr>Lab 3:  Client Apps that Start from Outside the EHR (or Patient Portal)</vt:lpstr>
      <vt:lpstr>PowerPoint Presentation</vt:lpstr>
      <vt:lpstr>PowerPoint Presentation</vt:lpstr>
      <vt:lpstr>PowerPoint Presentation</vt:lpstr>
      <vt:lpstr>Lab 4:  Obtaining an OpenID Connect Identity Token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Lab 5: Online Access and Refresh Tokens</vt:lpstr>
      <vt:lpstr>PowerPoint Presentation</vt:lpstr>
      <vt:lpstr>PowerPoint Presentation</vt:lpstr>
      <vt:lpstr>PowerPoint Presentation</vt:lpstr>
      <vt:lpstr>PowerPoint Presentation</vt:lpstr>
      <vt:lpstr>PowerPoint Presentation</vt:lpstr>
      <vt:lpstr>PowerPoint Presentation</vt:lpstr>
      <vt:lpstr>Corner Cases and Exception Handling  </vt:lpstr>
      <vt:lpstr>Lab 6:  Handling Error Responses  </vt:lpstr>
      <vt:lpstr>PowerPoint Presentation</vt:lpstr>
      <vt:lpstr>PowerPoint Presentation</vt:lpstr>
      <vt:lpstr>PowerPoint Presentation</vt:lpstr>
      <vt:lpstr>Lab 7:  Exchanging the Authorization Code Twice </vt:lpstr>
      <vt:lpstr>PowerPoint Presentation</vt:lpstr>
      <vt:lpstr>PowerPoint Presentation</vt:lpstr>
      <vt:lpstr>Lab 8:  Scopes Redacted by the Authorization Server</vt:lpstr>
      <vt:lpstr>PowerPoint Presentation</vt:lpstr>
      <vt:lpstr>PowerPoint Presentation</vt:lpstr>
      <vt:lpstr>PowerPoint Presentation</vt:lpstr>
      <vt:lpstr>Lab 9:  Invalid Redirect URIs</vt:lpstr>
      <vt:lpstr>PowerPoint Presentation</vt:lpstr>
      <vt:lpstr>PowerPoint Presentation</vt:lpstr>
      <vt:lpstr>PowerPoint Presentation</vt:lpstr>
      <vt:lpstr>Lab 10:  Insufficient Scopes Accessing a Resource</vt:lpstr>
      <vt:lpstr>PowerPoint Presentation</vt:lpstr>
      <vt:lpstr>PowerPoint Presentation</vt:lpstr>
      <vt:lpstr>PowerPoint Presentation</vt:lpstr>
      <vt:lpstr>PowerPoint Presentation</vt:lpstr>
      <vt:lpstr>Lab 11:  Utilizing an Invalid Token</vt:lpstr>
      <vt:lpstr>PowerPoint Presentation</vt:lpstr>
      <vt:lpstr>Lab 12:  Utilizing an Expired Token</vt:lpstr>
      <vt:lpstr>PowerPoint Presentation</vt:lpstr>
      <vt:lpstr>Lab 13:  Tracing Browser Calls</vt:lpstr>
      <vt:lpstr>Often times, it is important to obtain the calls being made by the user agent itself for diagnosis.  This can be obtained using the “net” tab of most browser developer tools:</vt:lpstr>
      <vt:lpstr>PowerPoint Presentation</vt:lpstr>
      <vt:lpstr>PowerPoint Presentation</vt:lpstr>
      <vt:lpstr>PowerPoint Presentation</vt:lpstr>
      <vt:lpstr>PowerPoint Presentation</vt:lpstr>
      <vt:lpstr>Lab 14:  Modifying Your SMART Tutorial App</vt:lpstr>
      <vt:lpstr>In a previous lab, you cloned a tutorial project on GitHub and registered it with Cerner’s Sandbox environment.  In this lab, we’ll demonstrate the inner workings of the SMART Javascript library, and highlight its limitations.</vt:lpstr>
      <vt:lpstr>Step 1:  Update “launch.html” in your GitHub pages branch:  Add no-cache meta tags to make prototyping easier:  &lt;meta http-equiv="cache-control" content="max-age=0" /&gt; &lt;meta http-equiv="cache-control" content="no-cache" /&gt; &lt;meta http-equiv="expires" content="0" /&gt; &lt;meta http-equiv="expires" content="Tue, 01 Jan 1980 1:00:00 GMT" /&gt; &lt;meta http-equiv="pragma" content="no-cache" /&gt;  Modify  'scope':   user/Patient.read user/MedicationStatement.read user/MedicationStatement.write</vt:lpstr>
      <vt:lpstr>Step 2:  Update “index.html” in your GitHub pages branch:  We’ll be modifying the example code to fetch a resource directly, using the Javascript API provided by the SMART® on FHIR® Javascript library.  Use the following link, or copy and paste from the next slide:  http://bit.ly/2fSCc0Q  This script checks if authorization is complete, and if so, fetches a FHIR patient resource.  The raw JSON of the resulting resource is then displayed in markup. </vt:lpstr>
      <vt:lpstr>Step 3:  Invoking the Authorization Request  https://[yourname].github.io/smart-on-fhir-tutorial/example-smart-app/launch.html?iss=https://fhir-ehr.sandboxcerner.com/dstu2/0b8a0111-e8e6-4c26-a91c-5069cbc6b1ca  The SMART library is triggers an authorization request based on this API call.  Note:  The issuer is populated, which the SMART® on FHIR® JS library uses to determine the endpoints; unlike your previous examples, we are not including a launch code.     </vt:lpstr>
      <vt:lpstr>PowerPoint Presentation</vt:lpstr>
    </vt:vector>
  </TitlesOfParts>
  <Company>Cerner Corporation</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dc:creator>
  <cp:lastModifiedBy>Heits,Brian</cp:lastModifiedBy>
  <cp:revision>136</cp:revision>
  <dcterms:created xsi:type="dcterms:W3CDTF">2014-08-07T14:11:51Z</dcterms:created>
  <dcterms:modified xsi:type="dcterms:W3CDTF">2019-10-15T00:15:34Z</dcterms:modified>
</cp:coreProperties>
</file>