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8"/>
  </p:notesMasterIdLst>
  <p:sldIdLst>
    <p:sldId id="405" r:id="rId3"/>
    <p:sldId id="290" r:id="rId4"/>
    <p:sldId id="340" r:id="rId5"/>
    <p:sldId id="395" r:id="rId6"/>
    <p:sldId id="341" r:id="rId7"/>
    <p:sldId id="393" r:id="rId8"/>
    <p:sldId id="394" r:id="rId9"/>
    <p:sldId id="342" r:id="rId10"/>
    <p:sldId id="343" r:id="rId11"/>
    <p:sldId id="344" r:id="rId12"/>
    <p:sldId id="345" r:id="rId13"/>
    <p:sldId id="346" r:id="rId14"/>
    <p:sldId id="351" r:id="rId15"/>
    <p:sldId id="352" r:id="rId16"/>
    <p:sldId id="353" r:id="rId17"/>
    <p:sldId id="354" r:id="rId18"/>
    <p:sldId id="358" r:id="rId19"/>
    <p:sldId id="355" r:id="rId20"/>
    <p:sldId id="356" r:id="rId21"/>
    <p:sldId id="357" r:id="rId22"/>
    <p:sldId id="359" r:id="rId23"/>
    <p:sldId id="380" r:id="rId24"/>
    <p:sldId id="397" r:id="rId25"/>
    <p:sldId id="366" r:id="rId26"/>
    <p:sldId id="392" r:id="rId27"/>
    <p:sldId id="369" r:id="rId28"/>
    <p:sldId id="370" r:id="rId29"/>
    <p:sldId id="371" r:id="rId30"/>
    <p:sldId id="372" r:id="rId31"/>
    <p:sldId id="383" r:id="rId32"/>
    <p:sldId id="374" r:id="rId33"/>
    <p:sldId id="375" r:id="rId34"/>
    <p:sldId id="378" r:id="rId35"/>
    <p:sldId id="376" r:id="rId36"/>
    <p:sldId id="379" r:id="rId37"/>
    <p:sldId id="384" r:id="rId38"/>
    <p:sldId id="402" r:id="rId39"/>
    <p:sldId id="403" r:id="rId40"/>
    <p:sldId id="404" r:id="rId41"/>
    <p:sldId id="398" r:id="rId42"/>
    <p:sldId id="385" r:id="rId43"/>
    <p:sldId id="367" r:id="rId44"/>
    <p:sldId id="399" r:id="rId45"/>
    <p:sldId id="381" r:id="rId46"/>
    <p:sldId id="361" r:id="rId47"/>
    <p:sldId id="362" r:id="rId48"/>
    <p:sldId id="386" r:id="rId49"/>
    <p:sldId id="387" r:id="rId50"/>
    <p:sldId id="365" r:id="rId51"/>
    <p:sldId id="388" r:id="rId52"/>
    <p:sldId id="389" r:id="rId53"/>
    <p:sldId id="400" r:id="rId54"/>
    <p:sldId id="401" r:id="rId55"/>
    <p:sldId id="257" r:id="rId56"/>
    <p:sldId id="261" r:id="rId57"/>
    <p:sldId id="262" r:id="rId58"/>
    <p:sldId id="263" r:id="rId59"/>
    <p:sldId id="259" r:id="rId60"/>
    <p:sldId id="264" r:id="rId61"/>
    <p:sldId id="265" r:id="rId62"/>
    <p:sldId id="266" r:id="rId63"/>
    <p:sldId id="267" r:id="rId64"/>
    <p:sldId id="268" r:id="rId65"/>
    <p:sldId id="270" r:id="rId66"/>
    <p:sldId id="271" r:id="rId67"/>
    <p:sldId id="269" r:id="rId68"/>
    <p:sldId id="272" r:id="rId69"/>
    <p:sldId id="273" r:id="rId70"/>
    <p:sldId id="274" r:id="rId71"/>
    <p:sldId id="275" r:id="rId72"/>
    <p:sldId id="276" r:id="rId73"/>
    <p:sldId id="278" r:id="rId74"/>
    <p:sldId id="279" r:id="rId75"/>
    <p:sldId id="280" r:id="rId76"/>
    <p:sldId id="281" r:id="rId77"/>
    <p:sldId id="283" r:id="rId78"/>
    <p:sldId id="284" r:id="rId79"/>
    <p:sldId id="285" r:id="rId80"/>
    <p:sldId id="260" r:id="rId81"/>
    <p:sldId id="286" r:id="rId82"/>
    <p:sldId id="287" r:id="rId83"/>
    <p:sldId id="288" r:id="rId84"/>
    <p:sldId id="347" r:id="rId85"/>
    <p:sldId id="348" r:id="rId86"/>
    <p:sldId id="349" r:id="rId87"/>
    <p:sldId id="350" r:id="rId88"/>
    <p:sldId id="291" r:id="rId89"/>
    <p:sldId id="289" r:id="rId90"/>
    <p:sldId id="292" r:id="rId91"/>
    <p:sldId id="293" r:id="rId92"/>
    <p:sldId id="294" r:id="rId93"/>
    <p:sldId id="295" r:id="rId94"/>
    <p:sldId id="296" r:id="rId95"/>
    <p:sldId id="299" r:id="rId96"/>
    <p:sldId id="298" r:id="rId97"/>
    <p:sldId id="301" r:id="rId98"/>
    <p:sldId id="302" r:id="rId99"/>
    <p:sldId id="300" r:id="rId100"/>
    <p:sldId id="303" r:id="rId101"/>
    <p:sldId id="304" r:id="rId102"/>
    <p:sldId id="305" r:id="rId103"/>
    <p:sldId id="306" r:id="rId104"/>
    <p:sldId id="307" r:id="rId105"/>
    <p:sldId id="308" r:id="rId106"/>
    <p:sldId id="309" r:id="rId107"/>
    <p:sldId id="311" r:id="rId108"/>
    <p:sldId id="310" r:id="rId109"/>
    <p:sldId id="313" r:id="rId110"/>
    <p:sldId id="314" r:id="rId111"/>
    <p:sldId id="315" r:id="rId112"/>
    <p:sldId id="316" r:id="rId113"/>
    <p:sldId id="317" r:id="rId114"/>
    <p:sldId id="318" r:id="rId115"/>
    <p:sldId id="319" r:id="rId116"/>
    <p:sldId id="320" r:id="rId117"/>
    <p:sldId id="322" r:id="rId118"/>
    <p:sldId id="323" r:id="rId119"/>
    <p:sldId id="321" r:id="rId120"/>
    <p:sldId id="324" r:id="rId121"/>
    <p:sldId id="258" r:id="rId122"/>
    <p:sldId id="329" r:id="rId123"/>
    <p:sldId id="330" r:id="rId124"/>
    <p:sldId id="331" r:id="rId125"/>
    <p:sldId id="335" r:id="rId126"/>
    <p:sldId id="332" r:id="rId127"/>
    <p:sldId id="336" r:id="rId128"/>
    <p:sldId id="334" r:id="rId129"/>
    <p:sldId id="337" r:id="rId130"/>
    <p:sldId id="338" r:id="rId131"/>
    <p:sldId id="339" r:id="rId132"/>
    <p:sldId id="326" r:id="rId133"/>
    <p:sldId id="391" r:id="rId134"/>
    <p:sldId id="327" r:id="rId135"/>
    <p:sldId id="328" r:id="rId136"/>
    <p:sldId id="390" r:id="rId1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6430" autoAdjust="0"/>
  </p:normalViewPr>
  <p:slideViewPr>
    <p:cSldViewPr>
      <p:cViewPr varScale="1">
        <p:scale>
          <a:sx n="110" d="100"/>
          <a:sy n="110" d="100"/>
        </p:scale>
        <p:origin x="101"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notesMaster" Target="notesMasters/notes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microsoft.com/office/2016/11/relationships/changesInfo" Target="changesInfos/changesInfo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commentAuthors" Target="commentAuthor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its, Brian" userId="4566fefd-61b7-4c5a-b683-1c8fdafc2832" providerId="ADAL" clId="{3F5CA521-3DED-41D3-999A-5CD0AA6D1D4A}"/>
    <pc:docChg chg="modSld">
      <pc:chgData name="Heits, Brian" userId="4566fefd-61b7-4c5a-b683-1c8fdafc2832" providerId="ADAL" clId="{3F5CA521-3DED-41D3-999A-5CD0AA6D1D4A}" dt="2023-02-05T18:43:59.223" v="23" actId="20577"/>
      <pc:docMkLst>
        <pc:docMk/>
      </pc:docMkLst>
      <pc:sldChg chg="modSp mod">
        <pc:chgData name="Heits, Brian" userId="4566fefd-61b7-4c5a-b683-1c8fdafc2832" providerId="ADAL" clId="{3F5CA521-3DED-41D3-999A-5CD0AA6D1D4A}" dt="2023-02-05T18:43:59.223" v="23" actId="20577"/>
        <pc:sldMkLst>
          <pc:docMk/>
          <pc:sldMk cId="579498076" sldId="405"/>
        </pc:sldMkLst>
        <pc:spChg chg="mod">
          <ac:chgData name="Heits, Brian" userId="4566fefd-61b7-4c5a-b683-1c8fdafc2832" providerId="ADAL" clId="{3F5CA521-3DED-41D3-999A-5CD0AA6D1D4A}" dt="2023-02-05T18:43:59.223" v="23" actId="20577"/>
          <ac:spMkLst>
            <pc:docMk/>
            <pc:sldMk cId="579498076" sldId="405"/>
            <ac:spMk id="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14-08-25T11:42:53.754" idx="2">
    <p:pos x="7906" y="1738"/>
    <p:text>&gt; Right click and select change picture to add sponsor logo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3B5BA-8FE1-4769-B5B1-BD8C362CA2D3}" type="datetimeFigureOut">
              <a:rPr lang="en-US" smtClean="0"/>
              <a:t>2/5/2023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689994-7BD6-4410-875F-2CADCD92BFF6}" type="slidenum">
              <a:rPr lang="en-US" smtClean="0"/>
              <a:t>‹#›</a:t>
            </a:fld>
            <a:endParaRPr lang="en-US"/>
          </a:p>
        </p:txBody>
      </p:sp>
    </p:spTree>
    <p:extLst>
      <p:ext uri="{BB962C8B-B14F-4D97-AF65-F5344CB8AC3E}">
        <p14:creationId xmlns:p14="http://schemas.microsoft.com/office/powerpoint/2010/main" val="253312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Cerner 2016</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a:t>
            </a:fld>
            <a:endParaRPr lang="en-US"/>
          </a:p>
        </p:txBody>
      </p:sp>
    </p:spTree>
    <p:extLst>
      <p:ext uri="{BB962C8B-B14F-4D97-AF65-F5344CB8AC3E}">
        <p14:creationId xmlns:p14="http://schemas.microsoft.com/office/powerpoint/2010/main" val="1391438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traditional authentication schemes,</a:t>
            </a:r>
            <a:r>
              <a:rPr lang="en-US" baseline="0" dirty="0"/>
              <a:t> the user supplies a username and password to their client application.  This application, in turn, supplies it to the server as proof of the user’s identity; in turn, the server issues a time-bound secret (a user’s “session”) such that it does not have to continue to re-verify credentials.  In some architectures, the “secret” is effectively those used in the underlying communication protocol (the connection itself is proof), in web applications, a cookie is traditionally sent to track a user’s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a:t>
            </a:r>
            <a:r>
              <a:rPr lang="en-US" baseline="0" dirty="0"/>
              <a:t> high level diagram, from the OAuth Framework RFC, that demonstrates the actors and abstract protocol messages that are used in the protocol.  First, we’ll run through the actors in the protocol.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Four “roles” or actors are involved in authorization.  In</a:t>
            </a:r>
            <a:r>
              <a:rPr lang="en-US" baseline="0" dirty="0"/>
              <a:t> this picture, the “resource owner” could represent a user, the “client” is our client application, and the “resource server” is our server.  A new actor is introduced of “an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OAuth2</a:t>
            </a:r>
            <a:r>
              <a:rPr lang="en-US" baseline="0" dirty="0"/>
              <a:t> framework was made popular by service providers such as Google, Twitter, and Facebook and has further been adopted by other SaaS providers such as </a:t>
            </a:r>
            <a:r>
              <a:rPr lang="en-US" baseline="0" dirty="0" err="1"/>
              <a:t>SalesForce</a:t>
            </a:r>
            <a:r>
              <a:rPr lang="en-US" baseline="0" dirty="0"/>
              <a:t>, Microsoft, and Oracle for enabling third-party applications to participate in “app ecosystems”.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a series of interactions occur in the authorization process,</a:t>
            </a:r>
            <a:r>
              <a:rPr lang="en-US" baseline="0" dirty="0"/>
              <a:t> starting with an authorization request and authorization grant.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grant is exchanged in a one-time transaction for an access token.</a:t>
            </a:r>
          </a:p>
        </p:txBody>
      </p:sp>
      <p:sp>
        <p:nvSpPr>
          <p:cNvPr id="4" name="Slide Number Placeholder 3"/>
          <p:cNvSpPr>
            <a:spLocks noGrp="1"/>
          </p:cNvSpPr>
          <p:nvPr>
            <p:ph type="sldNum" sz="quarter" idx="10"/>
          </p:nvPr>
        </p:nvSpPr>
        <p:spPr/>
        <p:txBody>
          <a:bodyPr/>
          <a:lstStyle/>
          <a:p>
            <a:fld id="{6B689994-7BD6-4410-875F-2CADCD92BFF6}" type="slidenum">
              <a:rPr lang="en-US" smtClean="0"/>
              <a:t>33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Access tokens are then utilized in</a:t>
            </a:r>
            <a:r>
              <a:rPr lang="en-US" baseline="0" dirty="0"/>
              <a:t> calls to the resource server to access protected resources.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OpenID</a:t>
            </a:r>
            <a:r>
              <a:rPr lang="en-US" baseline="0" dirty="0"/>
              <a:t> Connect is an authentication framework built on top of OAuth 2, and is considered by some in the software industry as a successor to SAML.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examine how the authorization request ultimately gets presented to the</a:t>
            </a:r>
            <a:r>
              <a:rPr lang="en-US" baseline="0" dirty="0"/>
              <a:t> resource owner, and how the resource owner can grant the authorization.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server itself generally brokers the grant interaction with end</a:t>
            </a:r>
            <a:r>
              <a:rPr lang="en-US" baseline="0" dirty="0"/>
              <a:t> users, as depicted by this diagram.</a:t>
            </a:r>
            <a:endParaRPr lang="en-US" dirty="0"/>
          </a:p>
          <a:p>
            <a:endParaRPr lang="en-US" dirty="0"/>
          </a:p>
          <a:p>
            <a:r>
              <a:rPr lang="en-US" dirty="0"/>
              <a:t>https://tools.ietf.org/html/rfc6749#section-4.1</a:t>
            </a:r>
          </a:p>
          <a:p>
            <a:endParaRPr lang="en-US" dirty="0"/>
          </a:p>
          <a:p>
            <a:r>
              <a:rPr lang="en-US" dirty="0"/>
              <a:t>Essentially,</a:t>
            </a:r>
            <a:r>
              <a:rPr lang="en-US" baseline="0" dirty="0"/>
              <a:t> protocol interactions are driven via invocation of URIs, and such URIs may be hypertext (https) URLs, or locally-registered schemes (to allow for interaction between native apps).  The client application invokes an authorization request via opening a URI in the user agent, and receives responses at its “Redirection URI” after user interaction at the authorization server completes.  The “authorization grant” (authorization code) is then exchanged via back-channels between the client and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system is something</a:t>
            </a:r>
            <a:r>
              <a:rPr lang="en-US" baseline="0" dirty="0"/>
              <a:t> that runs as a dedicated process, such as a scheduled script, or an interface.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separate mechanism</a:t>
            </a:r>
            <a:r>
              <a:rPr lang="en-US" baseline="0" dirty="0"/>
              <a:t> exists in the OAuth framework that combines steps A-D into a single process.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a:t>
            </a:r>
            <a:r>
              <a:rPr lang="en-US" baseline="0" dirty="0"/>
              <a:t> known as “system access” or “B2B”, the client credentials flow allows an application to directly interact with the authorization server to obtain access tokens.  In this manner, the application’s credentials are not being exposed directly to resource servers, and allows for client applications to delegate access tokens to other parts of its architecture.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part of the registration process with the</a:t>
            </a:r>
            <a:r>
              <a:rPr lang="en-US" baseline="0" dirty="0"/>
              <a:t> service provider, you’ll receive a client identifier.</a:t>
            </a:r>
          </a:p>
          <a:p>
            <a:endParaRPr lang="en-US" baseline="0" dirty="0"/>
          </a:p>
          <a:p>
            <a:r>
              <a:rPr lang="en-US" baseline="0" dirty="0"/>
              <a:t>*it is unique within context of the service provider you’ve registered with.</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Client credentials</a:t>
            </a:r>
            <a:r>
              <a:rPr lang="en-US" baseline="0" dirty="0"/>
              <a:t> are utilized in the “client credentials” flow to obtain access tokens directly, and may be used in the “authorization code” flow to further control the dissemination of access tokens.</a:t>
            </a:r>
          </a:p>
          <a:p>
            <a:endParaRPr lang="en-US" baseline="0" dirty="0"/>
          </a:p>
          <a:p>
            <a:r>
              <a:rPr lang="en-US" baseline="0" dirty="0"/>
              <a:t>Cerner’s FHIR implementation currently supports “public clients” for many authorization workflows; as such, credentials may not be required, depending on circumstance.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 known as “redirection URI”.  Used in the “authorization grant” flow, authorization grant response protocol</a:t>
            </a:r>
            <a:r>
              <a:rPr lang="en-US" baseline="0" dirty="0"/>
              <a:t> messages are sent via a URI, which for security purposes, must be registered with the service provider.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endpoint</a:t>
            </a:r>
            <a:r>
              <a:rPr lang="en-US" baseline="0" dirty="0"/>
              <a:t> is the URI in which authorization grant request protocol messages are sent in the authorization code flow.  This interaction is also what allows the authorization server to authenticate the end user (or determine the user’s identity based on an existing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also need to know what scope</a:t>
            </a:r>
            <a:r>
              <a:rPr lang="en-US" baseline="0" dirty="0"/>
              <a:t> your application needs to function.  </a:t>
            </a:r>
            <a:r>
              <a:rPr lang="en-US" dirty="0"/>
              <a:t>Scopes</a:t>
            </a:r>
            <a:r>
              <a:rPr lang="en-US" baseline="0" dirty="0"/>
              <a:t> are defined by the service provider; in the case of SMART on FHIR, the specification defines a standard set of scopes that your application can request, which will be covered in this presentation.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Scopes</a:t>
            </a:r>
            <a:r>
              <a:rPr lang="en-US" baseline="0" dirty="0"/>
              <a:t> are another concept that differentiates OAuth from a traditional authentication and authorization scheme.  Depicted here, in a traditional client/server app, the client application possessed the user’s credentials and resulting time-bound secret, and can act in any capacity on behalf of the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With OAuth,</a:t>
            </a:r>
            <a:r>
              <a:rPr lang="en-US" baseline="0" dirty="0"/>
              <a:t> the interaction can be “scoped” to a subset of rights possessed by the user.  This provides a level of control over what specific client applications are capable of performing on behalf of the user.  In security terms, this is known as the “principle of least privilege” – the client application is being constrained to only what it needs to provide value.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55</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dirty="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56</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57</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67</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68</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69</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70</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71</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*Patient</a:t>
            </a:r>
            <a:r>
              <a:rPr lang="en-US" baseline="0" dirty="0"/>
              <a:t> identifiers are returned with authorization requests involving users that are patients and/or their authorized representative, when requesting a single patient scope.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72</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73</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Threat Model and Security Considerations https://tools.ietf.org/html/rfc6819</a:t>
            </a:r>
          </a:p>
        </p:txBody>
      </p:sp>
      <p:sp>
        <p:nvSpPr>
          <p:cNvPr id="4" name="Slide Number Placeholder 3"/>
          <p:cNvSpPr>
            <a:spLocks noGrp="1"/>
          </p:cNvSpPr>
          <p:nvPr>
            <p:ph type="sldNum" sz="quarter" idx="10"/>
          </p:nvPr>
        </p:nvSpPr>
        <p:spPr/>
        <p:txBody>
          <a:bodyPr/>
          <a:lstStyle/>
          <a:p>
            <a:fld id="{6B689994-7BD6-4410-875F-2CADCD92BFF6}" type="slidenum">
              <a:rPr lang="en-US" smtClean="0"/>
              <a:t>74</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a:t>
            </a:r>
            <a:r>
              <a:rPr lang="en-US" baseline="0" dirty="0"/>
              <a:t> on what a “mix-up” attack is, see "OAuth 2.0 Mix-Up Mitigation“:</a:t>
            </a:r>
          </a:p>
          <a:p>
            <a:endParaRPr lang="en-US" baseline="0" dirty="0"/>
          </a:p>
          <a:p>
            <a:r>
              <a:rPr lang="en-US" baseline="0" dirty="0"/>
              <a:t>https://tools.ietf.org/html/draft-ietf-oauth-mix-up-mitigation-01</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75</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76</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77</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78</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82</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83</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84</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85</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86</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94</a:t>
            </a:fld>
            <a:endParaRPr lang="en-US"/>
          </a:p>
        </p:txBody>
      </p:sp>
    </p:spTree>
    <p:extLst>
      <p:ext uri="{BB962C8B-B14F-4D97-AF65-F5344CB8AC3E}">
        <p14:creationId xmlns:p14="http://schemas.microsoft.com/office/powerpoint/2010/main" val="30802616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104</a:t>
            </a:fld>
            <a:endParaRPr lang="en-US"/>
          </a:p>
        </p:txBody>
      </p:sp>
    </p:spTree>
    <p:extLst>
      <p:ext uri="{BB962C8B-B14F-4D97-AF65-F5344CB8AC3E}">
        <p14:creationId xmlns:p14="http://schemas.microsoft.com/office/powerpoint/2010/main" val="12479165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Where possible, close the authorization window you’ve opened.</a:t>
            </a:r>
          </a:p>
        </p:txBody>
      </p:sp>
      <p:sp>
        <p:nvSpPr>
          <p:cNvPr id="4" name="Slide Number Placeholder 3"/>
          <p:cNvSpPr>
            <a:spLocks noGrp="1"/>
          </p:cNvSpPr>
          <p:nvPr>
            <p:ph type="sldNum" sz="quarter" idx="10"/>
          </p:nvPr>
        </p:nvSpPr>
        <p:spPr/>
        <p:txBody>
          <a:bodyPr/>
          <a:lstStyle/>
          <a:p>
            <a:fld id="{6B689994-7BD6-4410-875F-2CADCD92BFF6}" type="slidenum">
              <a:rPr lang="en-US" smtClean="0"/>
              <a:t>111</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“manage authorizations” link provides the user an avenue to manage any authorizations they may have granted via the authorization server, as well as a mechanism for logging the user out.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112</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request is also a x-www-form-</a:t>
            </a:r>
            <a:r>
              <a:rPr lang="en-US" dirty="0" err="1"/>
              <a:t>urlencoded</a:t>
            </a:r>
            <a:r>
              <a:rPr lang="en-US" dirty="0"/>
              <a:t> request, consisting of the refresh token, and identifying</a:t>
            </a:r>
            <a:r>
              <a:rPr lang="en-US" baseline="0" dirty="0"/>
              <a:t> that the request is for a refresh token.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115</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response is also JSON.  </a:t>
            </a:r>
          </a:p>
        </p:txBody>
      </p:sp>
      <p:sp>
        <p:nvSpPr>
          <p:cNvPr id="4" name="Slide Number Placeholder 3"/>
          <p:cNvSpPr>
            <a:spLocks noGrp="1"/>
          </p:cNvSpPr>
          <p:nvPr>
            <p:ph type="sldNum" sz="quarter" idx="10"/>
          </p:nvPr>
        </p:nvSpPr>
        <p:spPr/>
        <p:txBody>
          <a:bodyPr/>
          <a:lstStyle/>
          <a:p>
            <a:fld id="{6B689994-7BD6-4410-875F-2CADCD92BFF6}" type="slidenum">
              <a:rPr lang="en-US" smtClean="0"/>
              <a:t>116</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 to the user authorization workflow, fetch the FHIR Conformance document and retrieve the “token” endpoint.</a:t>
            </a:r>
          </a:p>
        </p:txBody>
      </p:sp>
      <p:sp>
        <p:nvSpPr>
          <p:cNvPr id="4" name="Slide Number Placeholder 3"/>
          <p:cNvSpPr>
            <a:spLocks noGrp="1"/>
          </p:cNvSpPr>
          <p:nvPr>
            <p:ph type="sldNum" sz="quarter" idx="10"/>
          </p:nvPr>
        </p:nvSpPr>
        <p:spPr/>
        <p:txBody>
          <a:bodyPr/>
          <a:lstStyle/>
          <a:p>
            <a:fld id="{6B689994-7BD6-4410-875F-2CADCD92BFF6}" type="slidenum">
              <a:rPr lang="en-US" smtClean="0"/>
              <a:t>123</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124</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125</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126</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127</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128</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129</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130</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131</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authorization guide has more</a:t>
            </a:r>
            <a:r>
              <a:rPr lang="en-US" baseline="0" dirty="0"/>
              <a:t> comprehensive guidance on many topics, including many of the special use cases we briefly touched on today, such as OpenID Connect.  We encourage you to read these guides, as well as the underlying specifications to become more acquainted with the security models in use.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132</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Understanding the specifications and our guidance will help you in</a:t>
            </a:r>
            <a:r>
              <a:rPr lang="en-US" baseline="0" dirty="0"/>
              <a:t> c</a:t>
            </a:r>
            <a:r>
              <a:rPr lang="en-US" dirty="0"/>
              <a:t>reating a threat model for your</a:t>
            </a:r>
            <a:r>
              <a:rPr lang="en-US" baseline="0" dirty="0"/>
              <a:t> application; doing so can help you to identify where your risks are, and help advise end users and/or organizations as to how to best protect themselves.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133</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OAuth2 framework is a relatively new security framework in the web industry, and relies heavily on the behaviors of user agents (browsers) and operating systems.  As this is an area that is rapidly evolving, new risks and threats may emerge that could require changes to your application to remain secure.  Staying connected with the OAuth2 and SMART on FHIR communities are the best way to ensure your application remains secure and functional.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134</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135</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16</a:t>
            </a:fld>
            <a:endParaRPr lang="en-US"/>
          </a:p>
        </p:txBody>
      </p:sp>
    </p:spTree>
    <p:extLst>
      <p:ext uri="{BB962C8B-B14F-4D97-AF65-F5344CB8AC3E}">
        <p14:creationId xmlns:p14="http://schemas.microsoft.com/office/powerpoint/2010/main" val="197046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509093-0A88-4CE0-881F-99629760210A}"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0655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66244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80251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 no imag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0" name="Text Placeholder 13"/>
          <p:cNvSpPr>
            <a:spLocks noGrp="1"/>
          </p:cNvSpPr>
          <p:nvPr userDrawn="1">
            <p:ph type="body" sz="quarter" idx="10" hasCustomPrompt="1"/>
          </p:nvPr>
        </p:nvSpPr>
        <p:spPr>
          <a:xfrm>
            <a:off x="577455" y="3689440"/>
            <a:ext cx="5548313" cy="312873"/>
          </a:xfrm>
          <a:prstGeom prst="rect">
            <a:avLst/>
          </a:prstGeom>
        </p:spPr>
        <p:txBody>
          <a:bodyPr/>
          <a:lstStyle>
            <a:lvl1pPr marL="0" indent="0">
              <a:buNone/>
              <a:defRPr sz="2200" baseline="0">
                <a:solidFill>
                  <a:srgbClr val="FFFFFF"/>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userDrawn="1">
            <p:ph type="body" sz="quarter" idx="12" hasCustomPrompt="1"/>
          </p:nvPr>
        </p:nvSpPr>
        <p:spPr>
          <a:xfrm>
            <a:off x="577455" y="4087140"/>
            <a:ext cx="5548313" cy="215443"/>
          </a:xfrm>
          <a:prstGeom prst="rect">
            <a:avLst/>
          </a:prstGeom>
        </p:spPr>
        <p:txBody>
          <a:bodyPr>
            <a:noAutofit/>
          </a:bodyPr>
          <a:lstStyle>
            <a:lvl1pPr marL="0" indent="0">
              <a:buNone/>
              <a:defRPr sz="1600" i="1" baseline="0">
                <a:solidFill>
                  <a:srgbClr val="FFFFFF"/>
                </a:solidFill>
                <a:latin typeface="Arial" pitchFamily="34" charset="0"/>
                <a:cs typeface="Arial" pitchFamily="34" charset="0"/>
              </a:defRPr>
            </a:lvl1pPr>
          </a:lstStyle>
          <a:p>
            <a:pPr lvl="0"/>
            <a:r>
              <a:rPr lang="en-US" dirty="0"/>
              <a:t>Presenter Title</a:t>
            </a:r>
          </a:p>
        </p:txBody>
      </p:sp>
      <p:sp>
        <p:nvSpPr>
          <p:cNvPr id="9" name="Text Placeholder 13"/>
          <p:cNvSpPr>
            <a:spLocks noGrp="1"/>
          </p:cNvSpPr>
          <p:nvPr userDrawn="1">
            <p:ph type="body" sz="quarter" idx="13" hasCustomPrompt="1"/>
          </p:nvPr>
        </p:nvSpPr>
        <p:spPr>
          <a:xfrm>
            <a:off x="577455" y="4404117"/>
            <a:ext cx="5548313" cy="215443"/>
          </a:xfrm>
          <a:prstGeom prst="rect">
            <a:avLst/>
          </a:prstGeom>
        </p:spPr>
        <p:txBody>
          <a:bodyPr>
            <a:normAutofit/>
          </a:bodyPr>
          <a:lstStyle>
            <a:lvl1pPr marL="0" indent="0">
              <a:buNone/>
              <a:defRPr sz="1400" i="0" baseline="0">
                <a:solidFill>
                  <a:schemeClr val="bg1"/>
                </a:solidFill>
                <a:latin typeface="Arial" pitchFamily="34" charset="0"/>
                <a:cs typeface="Arial" pitchFamily="34" charset="0"/>
              </a:defRPr>
            </a:lvl1pPr>
          </a:lstStyle>
          <a:p>
            <a:pPr lvl="0"/>
            <a:fld id="{B00CC99A-1AEC-4AAA-92D0-EFFF73746BF4}" type="datetime4">
              <a:rPr lang="en-US" smtClean="0"/>
              <a:t>November 16, 2016</a:t>
            </a:fld>
            <a:endParaRPr lang="en-US" dirty="0"/>
          </a:p>
        </p:txBody>
      </p:sp>
      <p:sp>
        <p:nvSpPr>
          <p:cNvPr id="13" name="Rectangle 7"/>
          <p:cNvSpPr>
            <a:spLocks/>
          </p:cNvSpPr>
          <p:nvPr userDrawn="1"/>
        </p:nvSpPr>
        <p:spPr bwMode="auto">
          <a:xfrm>
            <a:off x="1" y="1737191"/>
            <a:ext cx="9143998" cy="1774224"/>
          </a:xfrm>
          <a:prstGeom prst="rect">
            <a:avLst/>
          </a:prstGeom>
          <a:solidFill>
            <a:schemeClr val="bg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lIns="43608" tIns="21804" rIns="43608" bIns="21804" anchor="ctr"/>
          <a:lstStyle/>
          <a:p>
            <a:pPr algn="ctr" defTabSz="215900" fontAlgn="base">
              <a:spcBef>
                <a:spcPct val="0"/>
              </a:spcBef>
              <a:spcAft>
                <a:spcPct val="0"/>
              </a:spcAft>
            </a:pPr>
            <a:endParaRPr lang="en-US" b="1" dirty="0">
              <a:solidFill>
                <a:srgbClr val="FFFFFF"/>
              </a:solidFill>
              <a:latin typeface="Franklin Gothic Book" pitchFamily="34" charset="0"/>
              <a:ea typeface="ＭＳ Ｐゴシック" pitchFamily="34" charset="-128"/>
            </a:endParaRPr>
          </a:p>
        </p:txBody>
      </p:sp>
      <p:sp>
        <p:nvSpPr>
          <p:cNvPr id="15" name="Title 3"/>
          <p:cNvSpPr>
            <a:spLocks noGrp="1"/>
          </p:cNvSpPr>
          <p:nvPr>
            <p:ph type="title"/>
          </p:nvPr>
        </p:nvSpPr>
        <p:spPr>
          <a:xfrm>
            <a:off x="577453" y="1837139"/>
            <a:ext cx="5143190" cy="1601387"/>
          </a:xfrm>
          <a:prstGeom prst="rect">
            <a:avLst/>
          </a:prstGeom>
        </p:spPr>
        <p:txBody>
          <a:bodyPr/>
          <a:lstStyle>
            <a:lvl1pPr>
              <a:lnSpc>
                <a:spcPct val="90000"/>
              </a:lnSpc>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142881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Rectangle 8"/>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8"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1791127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Rectangle 3"/>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5"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3150565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3490435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1735750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17811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315709" y="960121"/>
            <a:ext cx="7886700" cy="3396727"/>
          </a:xfrm>
          <a:prstGeom prst="rect">
            <a:avLst/>
          </a:prstGeom>
        </p:spPr>
        <p:txBody>
          <a:bodyPr vert="horz" lIns="91440" tIns="45720" rIns="91440" bIns="45720" rtlCol="0">
            <a:normAutofit/>
          </a:bodyPr>
          <a:lstStyle>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44836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315709" y="960120"/>
            <a:ext cx="7886090" cy="3248810"/>
          </a:xfrm>
        </p:spPr>
        <p:txBody>
          <a:bodyPr anchor="ctr" anchorCtr="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116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251225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type="body" idx="1"/>
          </p:nvPr>
        </p:nvSpPr>
        <p:spPr>
          <a:xfrm>
            <a:off x="315710" y="960120"/>
            <a:ext cx="3589541"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p:cNvSpPr>
            <a:spLocks noGrp="1"/>
          </p:cNvSpPr>
          <p:nvPr>
            <p:ph type="body" sz="quarter" idx="3"/>
          </p:nvPr>
        </p:nvSpPr>
        <p:spPr>
          <a:xfrm>
            <a:off x="4249869" y="960120"/>
            <a:ext cx="3990104"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p:cNvSpPr>
            <a:spLocks noGrp="1"/>
          </p:cNvSpPr>
          <p:nvPr>
            <p:ph sz="quarter" idx="12"/>
          </p:nvPr>
        </p:nvSpPr>
        <p:spPr>
          <a:xfrm>
            <a:off x="305075" y="1645922"/>
            <a:ext cx="3590651"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4248151" y="1645922"/>
            <a:ext cx="3972182"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6822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711" y="960120"/>
            <a:ext cx="3584575" cy="3591710"/>
          </a:xfrm>
        </p:spPr>
        <p:txBody>
          <a:bodyPr/>
          <a:lstStyle>
            <a:lvl1pPr marL="0" indent="0">
              <a:buNone/>
              <a:defRPr/>
            </a:lvl1pPr>
          </a:lstStyle>
          <a:p>
            <a:r>
              <a:rPr lang="en-US"/>
              <a:t>Click icon to add picture</a:t>
            </a:r>
            <a:endParaRPr lang="en-US" dirty="0"/>
          </a:p>
        </p:txBody>
      </p:sp>
      <p:sp>
        <p:nvSpPr>
          <p:cNvPr id="8" name="Content Placeholder 7"/>
          <p:cNvSpPr>
            <a:spLocks noGrp="1"/>
          </p:cNvSpPr>
          <p:nvPr>
            <p:ph sz="quarter" idx="13"/>
          </p:nvPr>
        </p:nvSpPr>
        <p:spPr>
          <a:xfrm>
            <a:off x="4250104" y="960120"/>
            <a:ext cx="3951694" cy="3591710"/>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1059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392" y="960120"/>
            <a:ext cx="3941762" cy="1749462"/>
          </a:xfrm>
        </p:spPr>
        <p:txBody>
          <a:bodyPr/>
          <a:lstStyle>
            <a:lvl1pPr marL="0" indent="0">
              <a:buNone/>
              <a:defRPr/>
            </a:lvl1pPr>
          </a:lstStyle>
          <a:p>
            <a:r>
              <a:rPr lang="en-US"/>
              <a:t>Click icon to add picture</a:t>
            </a:r>
            <a:endParaRPr lang="en-US" dirty="0"/>
          </a:p>
        </p:txBody>
      </p:sp>
      <p:sp>
        <p:nvSpPr>
          <p:cNvPr id="9" name="Content Placeholder 8"/>
          <p:cNvSpPr>
            <a:spLocks noGrp="1"/>
          </p:cNvSpPr>
          <p:nvPr>
            <p:ph sz="quarter" idx="14"/>
          </p:nvPr>
        </p:nvSpPr>
        <p:spPr>
          <a:xfrm>
            <a:off x="4567052" y="959646"/>
            <a:ext cx="3662549" cy="3579019"/>
          </a:xfrm>
        </p:spPr>
        <p:txBody>
          <a:bodyPr/>
          <a:lstStyle>
            <a:lvl1pPr>
              <a:defRPr sz="2400"/>
            </a:lvl1pPr>
            <a:lvl2pPr>
              <a:defRPr sz="2200"/>
            </a:lvl2pPr>
            <a:lvl3pPr>
              <a:defRPr sz="2000"/>
            </a:lvl3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315392" y="2789201"/>
            <a:ext cx="3941762" cy="1749462"/>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41468018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TextBox 4"/>
          <p:cNvSpPr txBox="1"/>
          <p:nvPr userDrawn="1"/>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57613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509093-0A88-4CE0-881F-99629760210A}"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4295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509093-0A88-4CE0-881F-99629760210A}"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126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509093-0A88-4CE0-881F-99629760210A}" type="datetimeFigureOut">
              <a:rPr lang="en-US" smtClean="0"/>
              <a:t>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159459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509093-0A88-4CE0-881F-99629760210A}" type="datetimeFigureOut">
              <a:rPr lang="en-US" smtClean="0"/>
              <a:t>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58961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09093-0A88-4CE0-881F-99629760210A}" type="datetimeFigureOut">
              <a:rPr lang="en-US" smtClean="0"/>
              <a:t>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88713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7396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99489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C509093-0A88-4CE0-881F-99629760210A}" type="datetimeFigureOut">
              <a:rPr lang="en-US" smtClean="0"/>
              <a:t>2/5/2023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3D386A7-E38F-4EA5-87A9-823B9C17278F}" type="slidenum">
              <a:rPr lang="en-US" smtClean="0"/>
              <a:t>‹#›</a:t>
            </a:fld>
            <a:endParaRPr lang="en-US"/>
          </a:p>
        </p:txBody>
      </p:sp>
    </p:spTree>
    <p:extLst>
      <p:ext uri="{BB962C8B-B14F-4D97-AF65-F5344CB8AC3E}">
        <p14:creationId xmlns:p14="http://schemas.microsoft.com/office/powerpoint/2010/main" val="1109835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Parallelogram 9"/>
          <p:cNvSpPr/>
          <p:nvPr/>
        </p:nvSpPr>
        <p:spPr bwMode="auto">
          <a:xfrm flipV="1">
            <a:off x="0" y="610015"/>
            <a:ext cx="8655234" cy="175799"/>
          </a:xfrm>
          <a:custGeom>
            <a:avLst/>
            <a:gdLst>
              <a:gd name="connsiteX0" fmla="*/ 0 w 11411468"/>
              <a:gd name="connsiteY0" fmla="*/ 0 h 234399"/>
              <a:gd name="connsiteX1" fmla="*/ 11294269 w 11411468"/>
              <a:gd name="connsiteY1" fmla="*/ 0 h 234399"/>
              <a:gd name="connsiteX2" fmla="*/ 11411468 w 11411468"/>
              <a:gd name="connsiteY2" fmla="*/ 117200 h 234399"/>
              <a:gd name="connsiteX3" fmla="*/ 11411468 w 11411468"/>
              <a:gd name="connsiteY3" fmla="*/ 234399 h 234399"/>
              <a:gd name="connsiteX4" fmla="*/ 0 w 11411468"/>
              <a:gd name="connsiteY4" fmla="*/ 234399 h 234399"/>
              <a:gd name="connsiteX5" fmla="*/ 0 w 11411468"/>
              <a:gd name="connsiteY5" fmla="*/ 0 h 234399"/>
              <a:gd name="connsiteX0" fmla="*/ 0 w 11411468"/>
              <a:gd name="connsiteY0" fmla="*/ 0 h 234399"/>
              <a:gd name="connsiteX1" fmla="*/ 11294269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 name="connsiteX0" fmla="*/ 0 w 11411468"/>
              <a:gd name="connsiteY0" fmla="*/ 0 h 234399"/>
              <a:gd name="connsiteX1" fmla="*/ 11334750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468" h="234399">
                <a:moveTo>
                  <a:pt x="0" y="0"/>
                </a:moveTo>
                <a:lnTo>
                  <a:pt x="11334750" y="0"/>
                </a:lnTo>
                <a:lnTo>
                  <a:pt x="11411468" y="234399"/>
                </a:lnTo>
                <a:lnTo>
                  <a:pt x="0" y="234399"/>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393D41"/>
              </a:solidFill>
              <a:ea typeface="ＭＳ Ｐゴシック" pitchFamily="34" charset="-128"/>
            </a:endParaRPr>
          </a:p>
        </p:txBody>
      </p:sp>
      <p:sp>
        <p:nvSpPr>
          <p:cNvPr id="2" name="Title Placeholder 1"/>
          <p:cNvSpPr>
            <a:spLocks noGrp="1" noChangeAspect="1"/>
          </p:cNvSpPr>
          <p:nvPr>
            <p:ph type="title"/>
          </p:nvPr>
        </p:nvSpPr>
        <p:spPr>
          <a:xfrm>
            <a:off x="310754" y="1"/>
            <a:ext cx="7886700" cy="64545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10754" y="960120"/>
            <a:ext cx="7886700" cy="3457239"/>
          </a:xfrm>
          <a:prstGeom prst="rect">
            <a:avLst/>
          </a:prstGeom>
        </p:spPr>
        <p:txBody>
          <a:bodyPr vert="horz" lIns="91440" tIns="45720" rIns="91440" bIns="45720" rtlCol="0">
            <a:normAutofit/>
          </a:bodyPr>
          <a:lstStyle/>
          <a:p>
            <a:pPr lvl="0"/>
            <a:r>
              <a:rPr lang="en-US" dirty="0"/>
              <a:t>First Level</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2261700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3600" kern="1200" baseline="0">
          <a:solidFill>
            <a:schemeClr val="accent3"/>
          </a:solidFill>
          <a:latin typeface="+mj-lt"/>
          <a:ea typeface="+mj-ea"/>
          <a:cs typeface="+mj-cs"/>
        </a:defRPr>
      </a:lvl1pPr>
    </p:titleStyle>
    <p:bodyStyle>
      <a:lvl1pPr marL="320040" indent="-320040" algn="l" defTabSz="914400" rtl="0" eaLnBrk="1" latinLnBrk="0" hangingPunct="1">
        <a:lnSpc>
          <a:spcPct val="90000"/>
        </a:lnSpc>
        <a:spcBef>
          <a:spcPts val="1000"/>
        </a:spcBef>
        <a:buClr>
          <a:schemeClr val="accent2"/>
        </a:buClr>
        <a:buSzPct val="115000"/>
        <a:buFont typeface="Arial" panose="020B0604020202020204" pitchFamily="34" charset="0"/>
        <a:buChar char="•"/>
        <a:defRPr sz="2800" kern="1200" baseline="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15000"/>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100000"/>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baseline="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comments" Target="../comments/commen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hyperlink" Target="https://groups.google.com/d/forum/smart-on-fhir" TargetMode="External"/><Relationship Id="rId2" Type="http://schemas.openxmlformats.org/officeDocument/2006/relationships/notesSlide" Target="../notesSlides/notesSlide84.xml"/><Relationship Id="rId1" Type="http://schemas.openxmlformats.org/officeDocument/2006/relationships/slideLayout" Target="../slideLayouts/slideLayout7.xml"/><Relationship Id="rId4" Type="http://schemas.openxmlformats.org/officeDocument/2006/relationships/hyperlink" Target="https://tools.ietf.org/wg/oauth/" TargetMode="Externa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fhir.cerner.com/authorization/"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7455" y="3832315"/>
            <a:ext cx="5548313" cy="312873"/>
          </a:xfrm>
        </p:spPr>
        <p:txBody>
          <a:bodyPr>
            <a:normAutofit fontScale="92500" lnSpcReduction="20000"/>
          </a:bodyPr>
          <a:lstStyle/>
          <a:p>
            <a:r>
              <a:rPr lang="en-US" dirty="0"/>
              <a:t>Brian Heits</a:t>
            </a:r>
          </a:p>
        </p:txBody>
      </p:sp>
      <p:sp>
        <p:nvSpPr>
          <p:cNvPr id="3" name="Text Placeholder 2"/>
          <p:cNvSpPr>
            <a:spLocks noGrp="1"/>
          </p:cNvSpPr>
          <p:nvPr>
            <p:ph type="body" sz="quarter" idx="12"/>
          </p:nvPr>
        </p:nvSpPr>
        <p:spPr>
          <a:xfrm>
            <a:off x="577455" y="4142461"/>
            <a:ext cx="6128145" cy="312873"/>
          </a:xfrm>
        </p:spPr>
        <p:txBody>
          <a:bodyPr/>
          <a:lstStyle/>
          <a:p>
            <a:r>
              <a:rPr lang="en-US" dirty="0"/>
              <a:t>Associate Lead Software Engineer – Edge Professional Services</a:t>
            </a:r>
          </a:p>
        </p:txBody>
      </p:sp>
      <p:sp>
        <p:nvSpPr>
          <p:cNvPr id="4" name="Text Placeholder 3"/>
          <p:cNvSpPr>
            <a:spLocks noGrp="1"/>
          </p:cNvSpPr>
          <p:nvPr>
            <p:ph type="body" sz="quarter" idx="13"/>
          </p:nvPr>
        </p:nvSpPr>
        <p:spPr>
          <a:xfrm>
            <a:off x="577455" y="4518417"/>
            <a:ext cx="5548313" cy="215443"/>
          </a:xfrm>
        </p:spPr>
        <p:txBody>
          <a:bodyPr>
            <a:normAutofit fontScale="77500" lnSpcReduction="20000"/>
          </a:bodyPr>
          <a:lstStyle/>
          <a:p>
            <a:r>
              <a:rPr lang="en-US"/>
              <a:t>February 8th</a:t>
            </a:r>
            <a:r>
              <a:rPr lang="en-US" dirty="0"/>
              <a:t>, 2023</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4563" y="1843249"/>
            <a:ext cx="4714877" cy="1592999"/>
          </a:xfrm>
          <a:prstGeom prst="rect">
            <a:avLst/>
          </a:prstGeom>
        </p:spPr>
      </p:pic>
      <p:pic>
        <p:nvPicPr>
          <p:cNvPr id="6" name="Picture 5">
            <a:extLst>
              <a:ext uri="{FF2B5EF4-FFF2-40B4-BE49-F238E27FC236}">
                <a16:creationId xmlns:a16="http://schemas.microsoft.com/office/drawing/2014/main" id="{1EBA5913-AA98-AC15-08E8-B5B0A626FB66}"/>
              </a:ext>
            </a:extLst>
          </p:cNvPr>
          <p:cNvPicPr>
            <a:picLocks noChangeAspect="1"/>
          </p:cNvPicPr>
          <p:nvPr/>
        </p:nvPicPr>
        <p:blipFill>
          <a:blip r:embed="rId4"/>
          <a:stretch>
            <a:fillRect/>
          </a:stretch>
        </p:blipFill>
        <p:spPr>
          <a:xfrm>
            <a:off x="3090322" y="2990500"/>
            <a:ext cx="1764752" cy="385817"/>
          </a:xfrm>
          <a:prstGeom prst="rect">
            <a:avLst/>
          </a:prstGeom>
        </p:spPr>
      </p:pic>
    </p:spTree>
    <p:extLst>
      <p:ext uri="{BB962C8B-B14F-4D97-AF65-F5344CB8AC3E}">
        <p14:creationId xmlns:p14="http://schemas.microsoft.com/office/powerpoint/2010/main" val="579498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Defines an OpenID Connect Profile for asserting user identity.</a:t>
            </a:r>
          </a:p>
        </p:txBody>
      </p:sp>
    </p:spTree>
    <p:extLst>
      <p:ext uri="{BB962C8B-B14F-4D97-AF65-F5344CB8AC3E}">
        <p14:creationId xmlns:p14="http://schemas.microsoft.com/office/powerpoint/2010/main" val="15473026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6. Parse the access token response.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77049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Asides from the access token, the token response can contain a number of additional items.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31264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10852"/>
            <a:ext cx="8153400" cy="3570208"/>
          </a:xfrm>
          <a:prstGeom prst="rect">
            <a:avLst/>
          </a:prstGeom>
          <a:noFill/>
        </p:spPr>
        <p:txBody>
          <a:bodyPr wrap="square" rtlCol="0" anchor="ctr">
            <a:spAutoFit/>
          </a:bodyPr>
          <a:lstStyle/>
          <a:p>
            <a:pPr algn="ctr"/>
            <a:r>
              <a:rPr lang="en-US" sz="3200" dirty="0"/>
              <a:t>Standard Token Response Elements:</a:t>
            </a:r>
          </a:p>
          <a:p>
            <a:pPr algn="ctr"/>
            <a:endParaRPr lang="en-US" sz="3200" dirty="0"/>
          </a:p>
          <a:p>
            <a:pPr marL="457200" indent="-457200">
              <a:buFont typeface="Arial" panose="020B0604020202020204" pitchFamily="34" charset="0"/>
              <a:buChar char="•"/>
            </a:pPr>
            <a:r>
              <a:rPr lang="en-US" sz="2400" b="1" dirty="0" err="1"/>
              <a:t>access_token</a:t>
            </a:r>
            <a:r>
              <a:rPr lang="en-US" sz="2400" dirty="0"/>
              <a:t>: A “bearer” token that is used to access FHIR® services.</a:t>
            </a:r>
          </a:p>
          <a:p>
            <a:pPr marL="457200" indent="-457200">
              <a:buFont typeface="Arial" panose="020B0604020202020204" pitchFamily="34" charset="0"/>
              <a:buChar char="•"/>
            </a:pPr>
            <a:r>
              <a:rPr lang="en-US" sz="2400" b="1" dirty="0"/>
              <a:t>scope</a:t>
            </a:r>
            <a:r>
              <a:rPr lang="en-US" sz="2400" dirty="0"/>
              <a:t>: The list of scopes that were approved by the authorization server and/or end user.</a:t>
            </a:r>
          </a:p>
          <a:p>
            <a:pPr marL="457200" indent="-457200">
              <a:buFont typeface="Arial" panose="020B0604020202020204" pitchFamily="34" charset="0"/>
              <a:buChar char="•"/>
            </a:pPr>
            <a:r>
              <a:rPr lang="en-US" sz="2400" b="1" dirty="0" err="1"/>
              <a:t>expires_in</a:t>
            </a:r>
            <a:r>
              <a:rPr lang="en-US" sz="2400" dirty="0"/>
              <a:t>:  The duration (in seconds) that the token will last.</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17559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26407"/>
            <a:ext cx="8153400" cy="2339102"/>
          </a:xfrm>
          <a:prstGeom prst="rect">
            <a:avLst/>
          </a:prstGeom>
          <a:noFill/>
        </p:spPr>
        <p:txBody>
          <a:bodyPr wrap="square" rtlCol="0" anchor="ctr">
            <a:spAutoFit/>
          </a:bodyPr>
          <a:lstStyle/>
          <a:p>
            <a:pPr algn="ctr"/>
            <a:r>
              <a:rPr lang="en-US" sz="3200" dirty="0"/>
              <a:t>Your application may not always receive full access to the scopes requested in the original grant – make sure to validate you received the scopes you need to function.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068698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33965"/>
            <a:ext cx="8153400" cy="3323987"/>
          </a:xfrm>
          <a:prstGeom prst="rect">
            <a:avLst/>
          </a:prstGeom>
          <a:noFill/>
        </p:spPr>
        <p:txBody>
          <a:bodyPr wrap="square" rtlCol="0" anchor="ctr">
            <a:spAutoFit/>
          </a:bodyPr>
          <a:lstStyle/>
          <a:p>
            <a:pPr algn="ctr"/>
            <a:r>
              <a:rPr lang="en-US" sz="3200" dirty="0"/>
              <a:t>A single token generally does not last more than 10 minutes; if longer access is required, you will need a “refresh token”, obtained via the scope of “</a:t>
            </a:r>
            <a:r>
              <a:rPr lang="en-US" sz="3200" dirty="0" err="1"/>
              <a:t>online_access</a:t>
            </a:r>
            <a:r>
              <a:rPr lang="en-US" sz="3200" dirty="0"/>
              <a:t>” or “</a:t>
            </a:r>
            <a:r>
              <a:rPr lang="en-US" sz="3200" dirty="0" err="1"/>
              <a:t>offline_access</a:t>
            </a:r>
            <a:r>
              <a:rPr lang="en-US" sz="3200" dirty="0"/>
              <a:t>”</a:t>
            </a:r>
          </a:p>
          <a:p>
            <a:pPr algn="ctr"/>
            <a:endParaRPr lang="en-US" sz="3200" dirty="0"/>
          </a:p>
          <a:p>
            <a:pPr algn="ctr"/>
            <a:r>
              <a:rPr lang="en-US" sz="3200" dirty="0"/>
              <a:t>(more information later in this presentation.)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641412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2189"/>
            <a:ext cx="8153400" cy="5047536"/>
          </a:xfrm>
          <a:prstGeom prst="rect">
            <a:avLst/>
          </a:prstGeom>
          <a:noFill/>
        </p:spPr>
        <p:txBody>
          <a:bodyPr wrap="square" rtlCol="0" anchor="ctr">
            <a:spAutoFit/>
          </a:bodyPr>
          <a:lstStyle/>
          <a:p>
            <a:pPr algn="ctr"/>
            <a:r>
              <a:rPr lang="en-US" sz="3200" dirty="0"/>
              <a:t>Other Token Response Elements:</a:t>
            </a:r>
          </a:p>
          <a:p>
            <a:pPr algn="ctr"/>
            <a:endParaRPr lang="en-US" sz="3200" dirty="0"/>
          </a:p>
          <a:p>
            <a:pPr marL="457200" indent="-457200">
              <a:buFont typeface="Arial" panose="020B0604020202020204" pitchFamily="34" charset="0"/>
              <a:buChar char="•"/>
            </a:pPr>
            <a:r>
              <a:rPr lang="en-US" sz="2400" b="1" dirty="0" err="1"/>
              <a:t>refresh_token</a:t>
            </a:r>
            <a:r>
              <a:rPr lang="en-US" sz="2400" dirty="0"/>
              <a:t>:  A token that can be exchanged for a new access token.</a:t>
            </a:r>
          </a:p>
          <a:p>
            <a:pPr marL="457200" indent="-457200">
              <a:buFont typeface="Arial" panose="020B0604020202020204" pitchFamily="34" charset="0"/>
              <a:buChar char="•"/>
            </a:pPr>
            <a:r>
              <a:rPr lang="en-US" sz="2400" b="1" dirty="0"/>
              <a:t>patient</a:t>
            </a:r>
            <a:r>
              <a:rPr lang="en-US" sz="2400" dirty="0"/>
              <a:t>:  The FHIR® identifier of a Patient resource of the current patient in context.  Present during “launch”.</a:t>
            </a:r>
          </a:p>
          <a:p>
            <a:pPr marL="457200" indent="-457200">
              <a:buFont typeface="Arial" panose="020B0604020202020204" pitchFamily="34" charset="0"/>
              <a:buChar char="•"/>
            </a:pPr>
            <a:r>
              <a:rPr lang="en-US" sz="2400" b="1" dirty="0"/>
              <a:t>encounter</a:t>
            </a:r>
            <a:r>
              <a:rPr lang="en-US" sz="2400" dirty="0"/>
              <a:t>:  The FHIR® identifier of an Encounter resource of the current encounter in context.  Present during “launch”.</a:t>
            </a:r>
          </a:p>
          <a:p>
            <a:pPr marL="457200" indent="-457200">
              <a:buFont typeface="Arial" panose="020B0604020202020204" pitchFamily="34" charset="0"/>
              <a:buChar char="•"/>
            </a:pPr>
            <a:r>
              <a:rPr lang="en-US" sz="2400" b="1" dirty="0" err="1"/>
              <a:t>id_token</a:t>
            </a:r>
            <a:r>
              <a:rPr lang="en-US" sz="2400" dirty="0"/>
              <a:t>:  An OpenID Connect identity token.</a:t>
            </a:r>
          </a:p>
          <a:p>
            <a:pPr marL="457200" indent="-457200">
              <a:buFont typeface="Arial" panose="020B0604020202020204" pitchFamily="34" charset="0"/>
              <a:buChar char="•"/>
            </a:pPr>
            <a:r>
              <a:rPr lang="en-US" sz="2400" b="1" dirty="0" err="1"/>
              <a:t>need_patient_banner</a:t>
            </a:r>
            <a:r>
              <a:rPr lang="en-US" sz="2400" dirty="0"/>
              <a:t>: a </a:t>
            </a:r>
            <a:r>
              <a:rPr lang="en-US" sz="2400" dirty="0" err="1"/>
              <a:t>boolean</a:t>
            </a:r>
            <a:r>
              <a:rPr lang="en-US" sz="2400" dirty="0"/>
              <a:t>, present during launch,  indicating whether a patient banner should be displayed.</a:t>
            </a:r>
          </a:p>
          <a:p>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823623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95519"/>
            <a:ext cx="8153400" cy="3200876"/>
          </a:xfrm>
          <a:prstGeom prst="rect">
            <a:avLst/>
          </a:prstGeom>
          <a:noFill/>
        </p:spPr>
        <p:txBody>
          <a:bodyPr wrap="square" rtlCol="0" anchor="ctr">
            <a:spAutoFit/>
          </a:bodyPr>
          <a:lstStyle/>
          <a:p>
            <a:pPr algn="ctr"/>
            <a:r>
              <a:rPr lang="en-US" sz="3200" dirty="0"/>
              <a:t>Error Responses in the Token Response</a:t>
            </a:r>
          </a:p>
          <a:p>
            <a:pPr algn="ctr"/>
            <a:endParaRPr lang="en-US" sz="3200" dirty="0"/>
          </a:p>
          <a:p>
            <a:pPr marL="457200" indent="-457200">
              <a:buFont typeface="Arial" panose="020B0604020202020204" pitchFamily="34" charset="0"/>
              <a:buChar char="•"/>
            </a:pPr>
            <a:r>
              <a:rPr lang="en-US" sz="2400" b="1" dirty="0"/>
              <a:t>error</a:t>
            </a:r>
            <a:r>
              <a:rPr lang="en-US" sz="2400" dirty="0"/>
              <a:t>:  An OAuth2 error code, useful for troubleshooting.</a:t>
            </a:r>
          </a:p>
          <a:p>
            <a:pPr marL="457200" indent="-457200">
              <a:buFont typeface="Arial" panose="020B0604020202020204" pitchFamily="34" charset="0"/>
              <a:buChar char="•"/>
            </a:pPr>
            <a:r>
              <a:rPr lang="en-US" sz="2400" b="1" dirty="0" err="1"/>
              <a:t>error_uri</a:t>
            </a:r>
            <a:r>
              <a:rPr lang="en-US" sz="2400" dirty="0"/>
              <a:t>:  Similar to the </a:t>
            </a:r>
            <a:r>
              <a:rPr lang="en-US" sz="2400" dirty="0" err="1"/>
              <a:t>error_uri</a:t>
            </a:r>
            <a:r>
              <a:rPr lang="en-US" sz="2400" dirty="0"/>
              <a:t> in the authorization grant response, a value to link to the user for further assistance, and useful for developers and support personnel for troubleshooting.</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32679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18849"/>
            <a:ext cx="8153400" cy="1354217"/>
          </a:xfrm>
          <a:prstGeom prst="rect">
            <a:avLst/>
          </a:prstGeom>
          <a:noFill/>
        </p:spPr>
        <p:txBody>
          <a:bodyPr wrap="square" rtlCol="0" anchor="ctr">
            <a:spAutoFit/>
          </a:bodyPr>
          <a:lstStyle/>
          <a:p>
            <a:pPr algn="ctr"/>
            <a:r>
              <a:rPr lang="en-US" sz="3200" dirty="0"/>
              <a:t>7. Utilizing the access token to call FHIR resources.</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675371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49298"/>
            <a:ext cx="8153400" cy="3693319"/>
          </a:xfrm>
          <a:prstGeom prst="rect">
            <a:avLst/>
          </a:prstGeom>
          <a:noFill/>
        </p:spPr>
        <p:txBody>
          <a:bodyPr wrap="square" rtlCol="0" anchor="ctr">
            <a:spAutoFit/>
          </a:bodyPr>
          <a:lstStyle/>
          <a:p>
            <a:pPr algn="ctr"/>
            <a:r>
              <a:rPr lang="en-US" sz="3200" dirty="0"/>
              <a:t>Add an authorization header to your HTTP requests, including the “Bearer” token:</a:t>
            </a:r>
          </a:p>
          <a:p>
            <a:pPr algn="ctr"/>
            <a:endParaRPr lang="en-US" sz="3200" dirty="0"/>
          </a:p>
          <a:p>
            <a:pPr algn="ctr"/>
            <a:endParaRPr lang="en-US" sz="3200" dirty="0"/>
          </a:p>
          <a:p>
            <a:pPr algn="ctr"/>
            <a:endParaRPr lang="en-US" sz="3200" dirty="0"/>
          </a:p>
          <a:p>
            <a:pPr algn="ctr"/>
            <a:endParaRPr lang="en-US" sz="3200" dirty="0"/>
          </a:p>
          <a:p>
            <a:pPr algn="ctr"/>
            <a:endParaRPr lang="en-US" sz="2400" dirty="0"/>
          </a:p>
          <a:p>
            <a:pPr algn="ctr"/>
            <a:endParaRPr lang="en-US" dirty="0">
              <a:latin typeface="Consolas" panose="020B0609020204030204" pitchFamily="49" charset="0"/>
              <a:cs typeface="Consolas" panose="020B06090202040302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00301"/>
            <a:ext cx="8229600" cy="171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3210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5"/>
            <a:ext cx="8153400" cy="2831544"/>
          </a:xfrm>
          <a:prstGeom prst="rect">
            <a:avLst/>
          </a:prstGeom>
          <a:noFill/>
        </p:spPr>
        <p:txBody>
          <a:bodyPr wrap="square" rtlCol="0" anchor="ctr">
            <a:spAutoFit/>
          </a:bodyPr>
          <a:lstStyle/>
          <a:p>
            <a:pPr algn="ctr"/>
            <a:r>
              <a:rPr lang="en-US" sz="3200" dirty="0"/>
              <a:t>If the token is invalid, or otherwise not authorized for the resource/method being invoked, you will receive a corresponding 401/403 response with a “WWW-Authenticate” header.</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10201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Defines additional extensions and mechanisms outside of the core OAuth 2 framework to handle healthcare use cases.</a:t>
            </a:r>
          </a:p>
        </p:txBody>
      </p:sp>
    </p:spTree>
    <p:extLst>
      <p:ext uri="{BB962C8B-B14F-4D97-AF65-F5344CB8AC3E}">
        <p14:creationId xmlns:p14="http://schemas.microsoft.com/office/powerpoint/2010/main" val="20211561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8. Handle other UX components.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423465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8"/>
            <a:ext cx="8153400" cy="1077218"/>
          </a:xfrm>
          <a:prstGeom prst="rect">
            <a:avLst/>
          </a:prstGeom>
          <a:noFill/>
        </p:spPr>
        <p:txBody>
          <a:bodyPr wrap="square" rtlCol="0" anchor="ctr">
            <a:spAutoFit/>
          </a:bodyPr>
          <a:lstStyle/>
          <a:p>
            <a:pPr algn="ctr"/>
            <a:r>
              <a:rPr lang="en-US" sz="3200" dirty="0"/>
              <a:t>Close the authorization window after completion.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565544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Provide a “Manage Authorizations” link to the user, linked to the “manage” endpoint advertised in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25780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9. (Optional) Refresh tokens as needed.</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015511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If your application requested </a:t>
            </a:r>
            <a:r>
              <a:rPr lang="en-US" sz="3200" dirty="0" err="1"/>
              <a:t>online_access</a:t>
            </a:r>
            <a:r>
              <a:rPr lang="en-US" sz="3200" dirty="0"/>
              <a:t> or </a:t>
            </a:r>
            <a:r>
              <a:rPr lang="en-US" sz="3200" dirty="0" err="1"/>
              <a:t>offline_access</a:t>
            </a:r>
            <a:r>
              <a:rPr lang="en-US" sz="3200" dirty="0"/>
              <a:t>, you can obtain additional tokens.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452783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6"/>
            <a:ext cx="8153400" cy="2831544"/>
          </a:xfrm>
          <a:prstGeom prst="rect">
            <a:avLst/>
          </a:prstGeom>
          <a:noFill/>
        </p:spPr>
        <p:txBody>
          <a:bodyPr wrap="square" rtlCol="0" anchor="ctr">
            <a:spAutoFit/>
          </a:bodyPr>
          <a:lstStyle/>
          <a:p>
            <a:pPr algn="ctr"/>
            <a:r>
              <a:rPr lang="en-US" sz="3200" dirty="0"/>
              <a:t>Refresh Token Request:</a:t>
            </a: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95513"/>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4911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97140"/>
            <a:ext cx="8153400" cy="5786199"/>
          </a:xfrm>
          <a:prstGeom prst="rect">
            <a:avLst/>
          </a:prstGeom>
          <a:noFill/>
        </p:spPr>
        <p:txBody>
          <a:bodyPr wrap="square" rtlCol="0" anchor="ctr">
            <a:spAutoFit/>
          </a:bodyPr>
          <a:lstStyle/>
          <a:p>
            <a:pPr algn="ctr"/>
            <a:r>
              <a:rPr lang="en-US" sz="3200" dirty="0"/>
              <a:t>Refresh Token Response: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200151"/>
            <a:ext cx="8229600" cy="3680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4700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Refresh token responses do not contain additional response parameters that were included in the original grant, such as </a:t>
            </a:r>
            <a:r>
              <a:rPr lang="en-US" sz="3200" dirty="0" err="1"/>
              <a:t>id_token</a:t>
            </a:r>
            <a:r>
              <a:rPr lang="en-US" sz="3200" dirty="0"/>
              <a:t>, </a:t>
            </a:r>
            <a:r>
              <a:rPr lang="en-US" sz="3200" dirty="0" err="1"/>
              <a:t>patient_id</a:t>
            </a:r>
            <a:r>
              <a:rPr lang="en-US" sz="3200" dirty="0"/>
              <a:t>, or </a:t>
            </a:r>
            <a:r>
              <a:rPr lang="en-US" sz="3200" dirty="0" err="1"/>
              <a:t>refresh_token</a:t>
            </a:r>
            <a:r>
              <a:rPr lang="en-US" sz="3200" dirty="0"/>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69332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a:t>
            </a:r>
            <a:r>
              <a:rPr lang="en-US" sz="3200" dirty="0" err="1"/>
              <a:t>offline_access</a:t>
            </a:r>
            <a:r>
              <a:rPr lang="en-US" sz="3200" dirty="0"/>
              <a:t>” refresh tokens may require “client credentials” (covered in the next section) to exercise, done via the use of an HTTP Basic Authentication header.</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0807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18466"/>
            <a:ext cx="8153400" cy="4154984"/>
          </a:xfrm>
          <a:prstGeom prst="rect">
            <a:avLst/>
          </a:prstGeom>
          <a:noFill/>
        </p:spPr>
        <p:txBody>
          <a:bodyPr wrap="square" rtlCol="0" anchor="ctr">
            <a:spAutoFit/>
          </a:bodyPr>
          <a:lstStyle/>
          <a:p>
            <a:pPr algn="ctr"/>
            <a:r>
              <a:rPr lang="en-US" sz="3200" dirty="0"/>
              <a:t>Refresh tokens will continue to function until either:</a:t>
            </a:r>
          </a:p>
          <a:p>
            <a:pPr algn="ctr"/>
            <a:endParaRPr lang="en-US" sz="3200" dirty="0"/>
          </a:p>
          <a:p>
            <a:pPr marL="457200" indent="-457200">
              <a:buFont typeface="Arial" panose="020B0604020202020204" pitchFamily="34" charset="0"/>
              <a:buChar char="•"/>
            </a:pPr>
            <a:r>
              <a:rPr lang="en-US" sz="2400" dirty="0"/>
              <a:t>The user’s session (“</a:t>
            </a:r>
            <a:r>
              <a:rPr lang="en-US" sz="2400" dirty="0" err="1"/>
              <a:t>online_access</a:t>
            </a:r>
            <a:r>
              <a:rPr lang="en-US" sz="2400" dirty="0"/>
              <a:t>”) is terminated or risk-based re-authentication is required (logging out, expiration, other security events).</a:t>
            </a:r>
          </a:p>
          <a:p>
            <a:pPr marL="457200" indent="-457200">
              <a:buFont typeface="Arial" panose="020B0604020202020204" pitchFamily="34" charset="0"/>
              <a:buChar char="•"/>
            </a:pPr>
            <a:r>
              <a:rPr lang="en-US" sz="2400" dirty="0"/>
              <a:t>The user or their administrator terminates the persistent grant (“</a:t>
            </a:r>
            <a:r>
              <a:rPr lang="en-US" sz="2400" dirty="0" err="1"/>
              <a:t>offline_access</a:t>
            </a:r>
            <a:r>
              <a:rPr lang="en-US" sz="2400" dirty="0"/>
              <a:t>”) via “manage authorizations”.</a:t>
            </a:r>
          </a:p>
          <a:p>
            <a:pPr marL="457200" indent="-457200">
              <a:buFont typeface="Arial" panose="020B0604020202020204" pitchFamily="34" charset="0"/>
              <a:buChar char="•"/>
            </a:pPr>
            <a:r>
              <a:rPr lang="en-US" sz="2400" dirty="0"/>
              <a:t>The organization terminates all access for your application to their FHIR® services.</a:t>
            </a:r>
          </a:p>
        </p:txBody>
      </p:sp>
    </p:spTree>
    <p:extLst>
      <p:ext uri="{BB962C8B-B14F-4D97-AF65-F5344CB8AC3E}">
        <p14:creationId xmlns:p14="http://schemas.microsoft.com/office/powerpoint/2010/main" val="349626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7"/>
            <a:ext cx="8153400" cy="584775"/>
          </a:xfrm>
          <a:prstGeom prst="rect">
            <a:avLst/>
          </a:prstGeom>
          <a:noFill/>
        </p:spPr>
        <p:txBody>
          <a:bodyPr wrap="square" rtlCol="0" anchor="ctr">
            <a:spAutoFit/>
          </a:bodyPr>
          <a:lstStyle/>
          <a:p>
            <a:pPr algn="ctr"/>
            <a:r>
              <a:rPr lang="en-US" sz="3200" dirty="0"/>
              <a:t>Why utilize the OAuth 2 framework?</a:t>
            </a:r>
          </a:p>
        </p:txBody>
      </p:sp>
    </p:spTree>
    <p:extLst>
      <p:ext uri="{BB962C8B-B14F-4D97-AF65-F5344CB8AC3E}">
        <p14:creationId xmlns:p14="http://schemas.microsoft.com/office/powerpoint/2010/main" val="207145143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(without a person)</a:t>
            </a:r>
          </a:p>
        </p:txBody>
      </p:sp>
    </p:spTree>
    <p:extLst>
      <p:ext uri="{BB962C8B-B14F-4D97-AF65-F5344CB8AC3E}">
        <p14:creationId xmlns:p14="http://schemas.microsoft.com/office/powerpoint/2010/main" val="2095465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Sometimes referred to as:</a:t>
            </a:r>
          </a:p>
          <a:p>
            <a:pPr algn="ctr"/>
            <a:endParaRPr lang="en-US" sz="3200" dirty="0"/>
          </a:p>
          <a:p>
            <a:pPr marL="457200" indent="-457200">
              <a:buFont typeface="Arial" panose="020B0604020202020204" pitchFamily="34" charset="0"/>
              <a:buChar char="•"/>
            </a:pPr>
            <a:r>
              <a:rPr lang="en-US" sz="3200" dirty="0"/>
              <a:t> “B2B” (business-to-business) access</a:t>
            </a:r>
          </a:p>
          <a:p>
            <a:pPr marL="457200" indent="-457200">
              <a:buFont typeface="Arial" panose="020B0604020202020204" pitchFamily="34" charset="0"/>
              <a:buChar char="•"/>
            </a:pPr>
            <a:r>
              <a:rPr lang="en-US" sz="3200" dirty="0"/>
              <a:t>Backend services access</a:t>
            </a:r>
          </a:p>
          <a:p>
            <a:pPr marL="457200" indent="-457200">
              <a:buFont typeface="Arial" panose="020B0604020202020204" pitchFamily="34" charset="0"/>
              <a:buChar char="•"/>
            </a:pPr>
            <a:r>
              <a:rPr lang="en-US" sz="3200" dirty="0"/>
              <a:t>Client credentials grant (OAuth2)</a:t>
            </a:r>
          </a:p>
        </p:txBody>
      </p:sp>
    </p:spTree>
    <p:extLst>
      <p:ext uri="{BB962C8B-B14F-4D97-AF65-F5344CB8AC3E}">
        <p14:creationId xmlns:p14="http://schemas.microsoft.com/office/powerpoint/2010/main" val="13564678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Utilizes client credentials to obtain direct access to FHIR® services, without user interaction.</a:t>
            </a:r>
          </a:p>
        </p:txBody>
      </p:sp>
    </p:spTree>
    <p:extLst>
      <p:ext uri="{BB962C8B-B14F-4D97-AF65-F5344CB8AC3E}">
        <p14:creationId xmlns:p14="http://schemas.microsoft.com/office/powerpoint/2010/main" val="41171089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1.  Discover the “token” endpoint via the FHIR® Conformance document.</a:t>
            </a:r>
          </a:p>
        </p:txBody>
      </p:sp>
    </p:spTree>
    <p:extLst>
      <p:ext uri="{BB962C8B-B14F-4D97-AF65-F5344CB8AC3E}">
        <p14:creationId xmlns:p14="http://schemas.microsoft.com/office/powerpoint/2010/main" val="13401451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2.  Make a token request, including your client credentials.</a:t>
            </a:r>
          </a:p>
        </p:txBody>
      </p:sp>
    </p:spTree>
    <p:extLst>
      <p:ext uri="{BB962C8B-B14F-4D97-AF65-F5344CB8AC3E}">
        <p14:creationId xmlns:p14="http://schemas.microsoft.com/office/powerpoint/2010/main" val="37897637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For Cerner FHIR® services, credentials are issued via Cerner Central System Accounts.</a:t>
            </a:r>
          </a:p>
        </p:txBody>
      </p:sp>
    </p:spTree>
    <p:extLst>
      <p:ext uri="{BB962C8B-B14F-4D97-AF65-F5344CB8AC3E}">
        <p14:creationId xmlns:p14="http://schemas.microsoft.com/office/powerpoint/2010/main" val="84433556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40089988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0"/>
            <a:ext cx="8153400" cy="2554545"/>
          </a:xfrm>
          <a:prstGeom prst="rect">
            <a:avLst/>
          </a:prstGeom>
          <a:noFill/>
        </p:spPr>
        <p:txBody>
          <a:bodyPr wrap="square" rtlCol="0" anchor="ctr">
            <a:spAutoFit/>
          </a:bodyPr>
          <a:lstStyle/>
          <a:p>
            <a:pPr algn="ctr"/>
            <a:r>
              <a:rPr lang="en-US" sz="3200" dirty="0"/>
              <a:t>Example Client Credentials Token Request:</a:t>
            </a:r>
          </a:p>
          <a:p>
            <a:pPr algn="ctr"/>
            <a:endParaRPr lang="en-US" sz="3200" dirty="0"/>
          </a:p>
          <a:p>
            <a:pPr algn="ctr"/>
            <a:endParaRPr lang="en-US" sz="3200" dirty="0"/>
          </a:p>
          <a:p>
            <a:pPr algn="ctr"/>
            <a:endParaRPr lang="en-US" sz="3200" dirty="0"/>
          </a:p>
          <a:p>
            <a:pPr algn="ctr"/>
            <a:endParaRPr lang="en-US" sz="32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3848"/>
            <a:ext cx="8991600" cy="80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8556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5699361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1"/>
            <a:ext cx="8153400" cy="2062103"/>
          </a:xfrm>
          <a:prstGeom prst="rect">
            <a:avLst/>
          </a:prstGeom>
          <a:noFill/>
        </p:spPr>
        <p:txBody>
          <a:bodyPr wrap="square" rtlCol="0" anchor="ctr">
            <a:spAutoFit/>
          </a:bodyPr>
          <a:lstStyle/>
          <a:p>
            <a:pPr algn="ctr"/>
            <a:r>
              <a:rPr lang="en-US" sz="3200" dirty="0"/>
              <a:t>FHIR® scopes are prefixed with “system” to denote that access is on behalf of a system, not a user.  They cannot be mixed with “user” or “patient” scopes.</a:t>
            </a:r>
          </a:p>
        </p:txBody>
      </p:sp>
    </p:spTree>
    <p:extLst>
      <p:ext uri="{BB962C8B-B14F-4D97-AF65-F5344CB8AC3E}">
        <p14:creationId xmlns:p14="http://schemas.microsoft.com/office/powerpoint/2010/main" val="3391747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5"/>
            <a:ext cx="8153400" cy="1077218"/>
          </a:xfrm>
          <a:prstGeom prst="rect">
            <a:avLst/>
          </a:prstGeom>
          <a:noFill/>
        </p:spPr>
        <p:txBody>
          <a:bodyPr wrap="square" rtlCol="0" anchor="ctr">
            <a:spAutoFit/>
          </a:bodyPr>
          <a:lstStyle/>
          <a:p>
            <a:pPr algn="ctr"/>
            <a:r>
              <a:rPr lang="en-US" sz="3200" dirty="0"/>
              <a:t>1. Abstracts authentication away from client applications.</a:t>
            </a:r>
          </a:p>
        </p:txBody>
      </p:sp>
    </p:spTree>
    <p:extLst>
      <p:ext uri="{BB962C8B-B14F-4D97-AF65-F5344CB8AC3E}">
        <p14:creationId xmlns:p14="http://schemas.microsoft.com/office/powerpoint/2010/main" val="24283849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You may request fewer scopes than your system is authorized to access – this is useful if you want to pass such tokens off to other components in your architecture that are “less trusted”. </a:t>
            </a:r>
          </a:p>
          <a:p>
            <a:pPr algn="ctr"/>
            <a:endParaRPr lang="en-US" sz="3200" dirty="0"/>
          </a:p>
          <a:p>
            <a:pPr algn="ctr"/>
            <a:r>
              <a:rPr lang="en-US" sz="3200" dirty="0"/>
              <a:t> Example Use: displaying schedules on a shared terminal.</a:t>
            </a:r>
          </a:p>
        </p:txBody>
      </p:sp>
    </p:spTree>
    <p:extLst>
      <p:ext uri="{BB962C8B-B14F-4D97-AF65-F5344CB8AC3E}">
        <p14:creationId xmlns:p14="http://schemas.microsoft.com/office/powerpoint/2010/main" val="7863008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Other Recommendations</a:t>
            </a:r>
          </a:p>
        </p:txBody>
      </p:sp>
    </p:spTree>
    <p:extLst>
      <p:ext uri="{BB962C8B-B14F-4D97-AF65-F5344CB8AC3E}">
        <p14:creationId xmlns:p14="http://schemas.microsoft.com/office/powerpoint/2010/main" val="347073307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318678"/>
            <a:ext cx="8153400" cy="2554545"/>
          </a:xfrm>
          <a:prstGeom prst="rect">
            <a:avLst/>
          </a:prstGeom>
          <a:noFill/>
        </p:spPr>
        <p:txBody>
          <a:bodyPr wrap="square" rtlCol="0" anchor="ctr">
            <a:spAutoFit/>
          </a:bodyPr>
          <a:lstStyle/>
          <a:p>
            <a:pPr algn="ctr"/>
            <a:r>
              <a:rPr lang="en-US" sz="3200" dirty="0"/>
              <a:t>Read the specifications and our comprehensive authorization guide @ fhir.cerner.com</a:t>
            </a:r>
          </a:p>
          <a:p>
            <a:pPr algn="ctr"/>
            <a:endParaRPr lang="en-US" sz="3200" dirty="0"/>
          </a:p>
          <a:p>
            <a:pPr algn="ctr"/>
            <a:r>
              <a:rPr lang="en-US" sz="3200" dirty="0"/>
              <a:t>Updated guide and specifications to be published soon.</a:t>
            </a:r>
          </a:p>
        </p:txBody>
      </p:sp>
    </p:spTree>
    <p:extLst>
      <p:ext uri="{BB962C8B-B14F-4D97-AF65-F5344CB8AC3E}">
        <p14:creationId xmlns:p14="http://schemas.microsoft.com/office/powerpoint/2010/main" val="105777444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Create a Threat Model for your Application</a:t>
            </a:r>
          </a:p>
        </p:txBody>
      </p:sp>
    </p:spTree>
    <p:extLst>
      <p:ext uri="{BB962C8B-B14F-4D97-AF65-F5344CB8AC3E}">
        <p14:creationId xmlns:p14="http://schemas.microsoft.com/office/powerpoint/2010/main" val="17572885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57123"/>
            <a:ext cx="8153400" cy="2677656"/>
          </a:xfrm>
          <a:prstGeom prst="rect">
            <a:avLst/>
          </a:prstGeom>
          <a:noFill/>
        </p:spPr>
        <p:txBody>
          <a:bodyPr wrap="square" rtlCol="0" anchor="ctr">
            <a:spAutoFit/>
          </a:bodyPr>
          <a:lstStyle/>
          <a:p>
            <a:pPr algn="ctr"/>
            <a:r>
              <a:rPr lang="en-US" sz="3200" dirty="0"/>
              <a:t>Stay Up to Date With Industry Changes</a:t>
            </a:r>
          </a:p>
          <a:p>
            <a:pPr algn="ctr"/>
            <a:endParaRPr lang="en-US" sz="3200" dirty="0"/>
          </a:p>
          <a:p>
            <a:pPr algn="ctr"/>
            <a:r>
              <a:rPr lang="en-US" sz="2400" dirty="0">
                <a:hlinkClick r:id="rId3"/>
              </a:rPr>
              <a:t>https://groups.google.com/d/forum/smart-on-fhir</a:t>
            </a:r>
            <a:endParaRPr lang="en-US" sz="2400" dirty="0"/>
          </a:p>
          <a:p>
            <a:pPr algn="ctr"/>
            <a:r>
              <a:rPr lang="en-US" sz="2400" dirty="0">
                <a:hlinkClick r:id="rId4"/>
              </a:rPr>
              <a:t>https://tools.ietf.org/wg/oauth/</a:t>
            </a:r>
            <a:endParaRPr lang="en-US" sz="2400" dirty="0"/>
          </a:p>
          <a:p>
            <a:pPr algn="ctr"/>
            <a:endParaRPr lang="en-US" sz="2400" dirty="0"/>
          </a:p>
          <a:p>
            <a:pPr algn="ctr"/>
            <a:endParaRPr lang="en-US" sz="3200" dirty="0"/>
          </a:p>
        </p:txBody>
      </p:sp>
    </p:spTree>
    <p:extLst>
      <p:ext uri="{BB962C8B-B14F-4D97-AF65-F5344CB8AC3E}">
        <p14:creationId xmlns:p14="http://schemas.microsoft.com/office/powerpoint/2010/main" val="214505921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Q&amp;A</a:t>
            </a:r>
          </a:p>
        </p:txBody>
      </p:sp>
    </p:spTree>
    <p:extLst>
      <p:ext uri="{BB962C8B-B14F-4D97-AF65-F5344CB8AC3E}">
        <p14:creationId xmlns:p14="http://schemas.microsoft.com/office/powerpoint/2010/main" val="283825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3"/>
            <a:ext cx="8153400" cy="2062103"/>
          </a:xfrm>
          <a:prstGeom prst="rect">
            <a:avLst/>
          </a:prstGeom>
          <a:noFill/>
        </p:spPr>
        <p:txBody>
          <a:bodyPr wrap="square" rtlCol="0" anchor="ctr">
            <a:spAutoFit/>
          </a:bodyPr>
          <a:lstStyle/>
          <a:p>
            <a:pPr algn="ctr"/>
            <a:r>
              <a:rPr lang="en-US" sz="3200" dirty="0"/>
              <a:t>Benefit: Organizations can choose any mechanism(s) of authentication that are appropriate for its user population without affecting apps.</a:t>
            </a:r>
          </a:p>
        </p:txBody>
      </p:sp>
    </p:spTree>
    <p:extLst>
      <p:ext uri="{BB962C8B-B14F-4D97-AF65-F5344CB8AC3E}">
        <p14:creationId xmlns:p14="http://schemas.microsoft.com/office/powerpoint/2010/main" val="395818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Users can have an “single sign-on” experience, and don’t have to update apps if they change their credentials.</a:t>
            </a:r>
          </a:p>
        </p:txBody>
      </p:sp>
    </p:spTree>
    <p:extLst>
      <p:ext uri="{BB962C8B-B14F-4D97-AF65-F5344CB8AC3E}">
        <p14:creationId xmlns:p14="http://schemas.microsoft.com/office/powerpoint/2010/main" val="201272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Apps aren’t directly handling user credentials; this is beneficial to all parties from a security perspective.</a:t>
            </a:r>
          </a:p>
        </p:txBody>
      </p:sp>
    </p:spTree>
    <p:extLst>
      <p:ext uri="{BB962C8B-B14F-4D97-AF65-F5344CB8AC3E}">
        <p14:creationId xmlns:p14="http://schemas.microsoft.com/office/powerpoint/2010/main" val="1729466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41"/>
            <a:ext cx="8153400" cy="3539430"/>
          </a:xfrm>
          <a:prstGeom prst="rect">
            <a:avLst/>
          </a:prstGeom>
          <a:noFill/>
        </p:spPr>
        <p:txBody>
          <a:bodyPr wrap="square" rtlCol="0" anchor="ctr">
            <a:spAutoFit/>
          </a:bodyPr>
          <a:lstStyle/>
          <a:p>
            <a:pPr algn="ctr"/>
            <a:r>
              <a:rPr lang="en-US" sz="3200" dirty="0"/>
              <a:t>Benefit: As a framework based on trust-exchange, the EHR does not have to extend the entirety of authorization rights of a given user to your app – only those needed to function.</a:t>
            </a:r>
            <a:br>
              <a:rPr lang="en-US" sz="3200" dirty="0"/>
            </a:br>
            <a:br>
              <a:rPr lang="en-US" sz="3200" dirty="0"/>
            </a:br>
            <a:r>
              <a:rPr lang="en-US" sz="3200" dirty="0"/>
              <a:t>This, in turn, can lower risk to organizations, patients, and your application.</a:t>
            </a:r>
          </a:p>
        </p:txBody>
      </p:sp>
    </p:spTree>
    <p:extLst>
      <p:ext uri="{BB962C8B-B14F-4D97-AF65-F5344CB8AC3E}">
        <p14:creationId xmlns:p14="http://schemas.microsoft.com/office/powerpoint/2010/main" val="322552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2.  As a security framework, OAuth has a tremendous amount of investment from the security community.</a:t>
            </a:r>
          </a:p>
        </p:txBody>
      </p:sp>
    </p:spTree>
    <p:extLst>
      <p:ext uri="{BB962C8B-B14F-4D97-AF65-F5344CB8AC3E}">
        <p14:creationId xmlns:p14="http://schemas.microsoft.com/office/powerpoint/2010/main" val="188468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dirty="0"/>
              <a:t>Benefit:  The SMART® on FHIR® ecosystem can benefit from further security research and improvements being added to OAuth in the future.</a:t>
            </a:r>
          </a:p>
        </p:txBody>
      </p:sp>
    </p:spTree>
    <p:extLst>
      <p:ext uri="{BB962C8B-B14F-4D97-AF65-F5344CB8AC3E}">
        <p14:creationId xmlns:p14="http://schemas.microsoft.com/office/powerpoint/2010/main" val="313561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This is an overview of Cerner’s authorization guide to help you get started.  The full authorization guide, along with further security background information, may be found at:</a:t>
            </a:r>
          </a:p>
          <a:p>
            <a:pPr algn="ctr"/>
            <a:endParaRPr lang="en-US" sz="3200" dirty="0"/>
          </a:p>
          <a:p>
            <a:pPr algn="ctr"/>
            <a:r>
              <a:rPr lang="en-US" sz="3200" dirty="0">
                <a:hlinkClick r:id="rId2"/>
              </a:rPr>
              <a:t>https://fhir.cerner.com/authorization/</a:t>
            </a:r>
            <a:endParaRPr lang="en-US" sz="3200" dirty="0"/>
          </a:p>
        </p:txBody>
      </p:sp>
    </p:spTree>
    <p:extLst>
      <p:ext uri="{BB962C8B-B14F-4D97-AF65-F5344CB8AC3E}">
        <p14:creationId xmlns:p14="http://schemas.microsoft.com/office/powerpoint/2010/main" val="2663141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Benefit:  Tools, education, articles, etc., covering the OAuth framework are commonly available.</a:t>
            </a:r>
          </a:p>
        </p:txBody>
      </p:sp>
    </p:spTree>
    <p:extLst>
      <p:ext uri="{BB962C8B-B14F-4D97-AF65-F5344CB8AC3E}">
        <p14:creationId xmlns:p14="http://schemas.microsoft.com/office/powerpoint/2010/main" val="338965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Overview:  Working with the OAuth 2 Framework</a:t>
            </a:r>
          </a:p>
        </p:txBody>
      </p:sp>
    </p:spTree>
    <p:extLst>
      <p:ext uri="{BB962C8B-B14F-4D97-AF65-F5344CB8AC3E}">
        <p14:creationId xmlns:p14="http://schemas.microsoft.com/office/powerpoint/2010/main" val="1189202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does the framework function?</a:t>
            </a:r>
          </a:p>
        </p:txBody>
      </p:sp>
    </p:spTree>
    <p:extLst>
      <p:ext uri="{BB962C8B-B14F-4D97-AF65-F5344CB8AC3E}">
        <p14:creationId xmlns:p14="http://schemas.microsoft.com/office/powerpoint/2010/main" val="3815288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Authentication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3581400" y="196215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p:txBody>
      </p:sp>
      <p:sp>
        <p:nvSpPr>
          <p:cNvPr id="5" name="Rectangle 4"/>
          <p:cNvSpPr/>
          <p:nvPr/>
        </p:nvSpPr>
        <p:spPr>
          <a:xfrm>
            <a:off x="6496050" y="197167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1409700" y="2343150"/>
            <a:ext cx="457200" cy="457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1219200" y="2876550"/>
            <a:ext cx="838200" cy="91440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User</a:t>
            </a:r>
          </a:p>
        </p:txBody>
      </p:sp>
      <p:cxnSp>
        <p:nvCxnSpPr>
          <p:cNvPr id="10" name="Straight Arrow Connector 9"/>
          <p:cNvCxnSpPr/>
          <p:nvPr/>
        </p:nvCxnSpPr>
        <p:spPr>
          <a:xfrm>
            <a:off x="2057400" y="31813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25941" y="2876550"/>
            <a:ext cx="1386918" cy="261610"/>
          </a:xfrm>
          <a:prstGeom prst="rect">
            <a:avLst/>
          </a:prstGeom>
          <a:noFill/>
        </p:spPr>
        <p:txBody>
          <a:bodyPr wrap="none" rtlCol="0">
            <a:spAutoFit/>
          </a:bodyPr>
          <a:lstStyle/>
          <a:p>
            <a:r>
              <a:rPr lang="en-US" sz="1100" dirty="0"/>
              <a:t>Username, Password</a:t>
            </a:r>
            <a:endParaRPr lang="en-US" dirty="0"/>
          </a:p>
        </p:txBody>
      </p:sp>
      <p:cxnSp>
        <p:nvCxnSpPr>
          <p:cNvPr id="12" name="Straight Arrow Connector 11"/>
          <p:cNvCxnSpPr/>
          <p:nvPr/>
        </p:nvCxnSpPr>
        <p:spPr>
          <a:xfrm>
            <a:off x="4953000" y="25717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21541" y="2266950"/>
            <a:ext cx="1386918" cy="261610"/>
          </a:xfrm>
          <a:prstGeom prst="rect">
            <a:avLst/>
          </a:prstGeom>
          <a:noFill/>
        </p:spPr>
        <p:txBody>
          <a:bodyPr wrap="none" rtlCol="0">
            <a:spAutoFit/>
          </a:bodyPr>
          <a:lstStyle/>
          <a:p>
            <a:r>
              <a:rPr lang="en-US" sz="1100" dirty="0"/>
              <a:t>Username, Password</a:t>
            </a:r>
            <a:endParaRPr lang="en-US" dirty="0"/>
          </a:p>
        </p:txBody>
      </p:sp>
      <p:cxnSp>
        <p:nvCxnSpPr>
          <p:cNvPr id="14" name="Straight Arrow Connector 13"/>
          <p:cNvCxnSpPr/>
          <p:nvPr/>
        </p:nvCxnSpPr>
        <p:spPr>
          <a:xfrm>
            <a:off x="4972050" y="3562350"/>
            <a:ext cx="1524000" cy="0"/>
          </a:xfrm>
          <a:prstGeom prst="straightConnector1">
            <a:avLst/>
          </a:prstGeom>
          <a:ln w="22225">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21541" y="3300740"/>
            <a:ext cx="1263487" cy="261610"/>
          </a:xfrm>
          <a:prstGeom prst="rect">
            <a:avLst/>
          </a:prstGeom>
          <a:noFill/>
        </p:spPr>
        <p:txBody>
          <a:bodyPr wrap="none" rtlCol="0">
            <a:spAutoFit/>
          </a:bodyPr>
          <a:lstStyle/>
          <a:p>
            <a:r>
              <a:rPr lang="en-US" sz="1100" dirty="0"/>
              <a:t>Time-bound secret</a:t>
            </a:r>
            <a:endParaRPr lang="en-US" dirty="0"/>
          </a:p>
        </p:txBody>
      </p:sp>
    </p:spTree>
    <p:extLst>
      <p:ext uri="{BB962C8B-B14F-4D97-AF65-F5344CB8AC3E}">
        <p14:creationId xmlns:p14="http://schemas.microsoft.com/office/powerpoint/2010/main" val="1968280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6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90600" y="857250"/>
            <a:ext cx="1295400" cy="28575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91200" y="857250"/>
            <a:ext cx="2057400" cy="8001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91200" y="1885950"/>
            <a:ext cx="2057400" cy="800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91200" y="2857500"/>
            <a:ext cx="2057400" cy="8001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715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30206"/>
            <a:ext cx="8153400" cy="3539430"/>
          </a:xfrm>
          <a:prstGeom prst="rect">
            <a:avLst/>
          </a:prstGeom>
          <a:noFill/>
        </p:spPr>
        <p:txBody>
          <a:bodyPr wrap="square" rtlCol="0" anchor="ctr">
            <a:spAutoFit/>
          </a:bodyPr>
          <a:lstStyle/>
          <a:p>
            <a:r>
              <a:rPr lang="en-US" sz="3200" b="1" dirty="0"/>
              <a:t>client: </a:t>
            </a:r>
            <a:r>
              <a:rPr lang="en-US" sz="3200" dirty="0"/>
              <a:t>An application making protected resource requests on behalf of the resource owner and with its authorization. The term "client" does not imply any particular implementation characteristics (e.g., whether the application executes on a server, a desktop, or other devices).</a:t>
            </a:r>
            <a:endParaRPr lang="en-US" sz="3200" b="1" dirty="0"/>
          </a:p>
        </p:txBody>
      </p:sp>
    </p:spTree>
    <p:extLst>
      <p:ext uri="{BB962C8B-B14F-4D97-AF65-F5344CB8AC3E}">
        <p14:creationId xmlns:p14="http://schemas.microsoft.com/office/powerpoint/2010/main" val="3589945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owner</a:t>
            </a:r>
            <a:r>
              <a:rPr lang="en-US" sz="3200" dirty="0"/>
              <a:t>: An entity capable of granting access to a protected resource. When the resource owner is a person, it is referred to as an end-user.</a:t>
            </a:r>
            <a:endParaRPr lang="en-US" sz="3200" b="1" dirty="0"/>
          </a:p>
        </p:txBody>
      </p:sp>
    </p:spTree>
    <p:extLst>
      <p:ext uri="{BB962C8B-B14F-4D97-AF65-F5344CB8AC3E}">
        <p14:creationId xmlns:p14="http://schemas.microsoft.com/office/powerpoint/2010/main" val="1663715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authorization server</a:t>
            </a:r>
            <a:r>
              <a:rPr lang="en-US" sz="3200" dirty="0"/>
              <a:t>: The server issuing access tokens to the client after successfully authenticating the resource owner and obtaining authorization. </a:t>
            </a:r>
            <a:endParaRPr lang="en-US" sz="3200" b="1" dirty="0"/>
          </a:p>
        </p:txBody>
      </p:sp>
    </p:spTree>
    <p:extLst>
      <p:ext uri="{BB962C8B-B14F-4D97-AF65-F5344CB8AC3E}">
        <p14:creationId xmlns:p14="http://schemas.microsoft.com/office/powerpoint/2010/main" val="2059008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server</a:t>
            </a:r>
            <a:r>
              <a:rPr lang="en-US" sz="3200" dirty="0"/>
              <a:t>: The server hosting the protected resources, capable of accepting and responding to protected resource requests using access tokens. </a:t>
            </a:r>
            <a:endParaRPr lang="en-US" sz="3200" b="1" dirty="0"/>
          </a:p>
        </p:txBody>
      </p:sp>
    </p:spTree>
    <p:extLst>
      <p:ext uri="{BB962C8B-B14F-4D97-AF65-F5344CB8AC3E}">
        <p14:creationId xmlns:p14="http://schemas.microsoft.com/office/powerpoint/2010/main" val="36739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4"/>
            <a:ext cx="8153400" cy="584775"/>
          </a:xfrm>
          <a:prstGeom prst="rect">
            <a:avLst/>
          </a:prstGeom>
          <a:noFill/>
        </p:spPr>
        <p:txBody>
          <a:bodyPr wrap="square" rtlCol="0" anchor="ctr">
            <a:spAutoFit/>
          </a:bodyPr>
          <a:lstStyle/>
          <a:p>
            <a:pPr algn="ctr"/>
            <a:r>
              <a:rPr lang="en-US" sz="3200" dirty="0"/>
              <a:t>What is SMART® on FHIR®?</a:t>
            </a:r>
          </a:p>
        </p:txBody>
      </p:sp>
    </p:spTree>
    <p:extLst>
      <p:ext uri="{BB962C8B-B14F-4D97-AF65-F5344CB8AC3E}">
        <p14:creationId xmlns:p14="http://schemas.microsoft.com/office/powerpoint/2010/main" val="454659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971800" y="9715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71800" y="13144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980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70"/>
            <a:ext cx="8153400" cy="2062103"/>
          </a:xfrm>
          <a:prstGeom prst="rect">
            <a:avLst/>
          </a:prstGeom>
          <a:noFill/>
        </p:spPr>
        <p:txBody>
          <a:bodyPr wrap="square" rtlCol="0" anchor="ctr">
            <a:spAutoFit/>
          </a:bodyPr>
          <a:lstStyle/>
          <a:p>
            <a:r>
              <a:rPr lang="en-US" sz="3200" b="1" dirty="0"/>
              <a:t>authorization request</a:t>
            </a:r>
            <a:r>
              <a:rPr lang="en-US" sz="3200" dirty="0"/>
              <a:t>: A request from a client application to obtain authorization on behalf of a resource owner, “preferably indirectly via the authorization server as an intermediary.”</a:t>
            </a:r>
            <a:endParaRPr lang="en-US" sz="3200" b="1" dirty="0"/>
          </a:p>
        </p:txBody>
      </p:sp>
    </p:spTree>
    <p:extLst>
      <p:ext uri="{BB962C8B-B14F-4D97-AF65-F5344CB8AC3E}">
        <p14:creationId xmlns:p14="http://schemas.microsoft.com/office/powerpoint/2010/main" val="3394135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61312"/>
            <a:ext cx="8153400" cy="1077218"/>
          </a:xfrm>
          <a:prstGeom prst="rect">
            <a:avLst/>
          </a:prstGeom>
          <a:noFill/>
        </p:spPr>
        <p:txBody>
          <a:bodyPr wrap="square" rtlCol="0" anchor="ctr">
            <a:spAutoFit/>
          </a:bodyPr>
          <a:lstStyle/>
          <a:p>
            <a:r>
              <a:rPr lang="en-US" sz="3200" b="1" dirty="0"/>
              <a:t>authorization grant</a:t>
            </a:r>
            <a:r>
              <a:rPr lang="en-US" sz="3200" dirty="0"/>
              <a:t>: A credential representing the resource owner's authorization.</a:t>
            </a:r>
            <a:endParaRPr lang="en-US" sz="3200" b="1" dirty="0"/>
          </a:p>
        </p:txBody>
      </p:sp>
    </p:spTree>
    <p:extLst>
      <p:ext uri="{BB962C8B-B14F-4D97-AF65-F5344CB8AC3E}">
        <p14:creationId xmlns:p14="http://schemas.microsoft.com/office/powerpoint/2010/main" val="1165076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997200" y="194310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97200" y="2312789"/>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6203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3985"/>
            <a:ext cx="8153400" cy="4031873"/>
          </a:xfrm>
          <a:prstGeom prst="rect">
            <a:avLst/>
          </a:prstGeom>
          <a:noFill/>
        </p:spPr>
        <p:txBody>
          <a:bodyPr wrap="square" rtlCol="0" anchor="ctr">
            <a:spAutoFit/>
          </a:bodyPr>
          <a:lstStyle/>
          <a:p>
            <a:r>
              <a:rPr lang="en-US" sz="3200" b="1" dirty="0"/>
              <a:t>access token</a:t>
            </a:r>
            <a:r>
              <a:rPr lang="en-US" sz="3200" dirty="0"/>
              <a:t>: A credential used to access protected resources. An access token is a string representing an authorization issued to the client. The string is usually opaque to the client. Tokens represent specific scopes and durations of access, granted by the resource owner, and enforced by the resource server and authorization server.</a:t>
            </a:r>
            <a:endParaRPr lang="en-US" sz="3200" b="1" dirty="0"/>
          </a:p>
        </p:txBody>
      </p:sp>
    </p:spTree>
    <p:extLst>
      <p:ext uri="{BB962C8B-B14F-4D97-AF65-F5344CB8AC3E}">
        <p14:creationId xmlns:p14="http://schemas.microsoft.com/office/powerpoint/2010/main" val="3195390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1" y="2914650"/>
            <a:ext cx="2627313" cy="31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990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are protocol messages delivered?</a:t>
            </a:r>
          </a:p>
        </p:txBody>
      </p:sp>
    </p:spTree>
    <p:extLst>
      <p:ext uri="{BB962C8B-B14F-4D97-AF65-F5344CB8AC3E}">
        <p14:creationId xmlns:p14="http://schemas.microsoft.com/office/powerpoint/2010/main" val="4094880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The framework offers multiple mechanisms for different scenarios.</a:t>
            </a:r>
          </a:p>
        </p:txBody>
      </p:sp>
    </p:spTree>
    <p:extLst>
      <p:ext uri="{BB962C8B-B14F-4D97-AF65-F5344CB8AC3E}">
        <p14:creationId xmlns:p14="http://schemas.microsoft.com/office/powerpoint/2010/main" val="3351031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5"/>
            <a:ext cx="8153400" cy="2062103"/>
          </a:xfrm>
          <a:prstGeom prst="rect">
            <a:avLst/>
          </a:prstGeom>
          <a:noFill/>
        </p:spPr>
        <p:txBody>
          <a:bodyPr wrap="square" rtlCol="0" anchor="ctr">
            <a:spAutoFit/>
          </a:bodyPr>
          <a:lstStyle/>
          <a:p>
            <a:pPr algn="ctr"/>
            <a:r>
              <a:rPr lang="en-US" sz="3200" dirty="0"/>
              <a:t>Today, we’ll cover two of these mechanisms:</a:t>
            </a:r>
          </a:p>
          <a:p>
            <a:pPr algn="ctr"/>
            <a:endParaRPr lang="en-US" sz="3200" dirty="0"/>
          </a:p>
          <a:p>
            <a:pPr marL="457200" indent="-457200">
              <a:buFont typeface="Arial" panose="020B0604020202020204" pitchFamily="34" charset="0"/>
              <a:buChar char="•"/>
            </a:pPr>
            <a:r>
              <a:rPr lang="en-US" sz="3200" dirty="0"/>
              <a:t>Workflows involving end users.</a:t>
            </a:r>
          </a:p>
          <a:p>
            <a:pPr marL="457200" indent="-457200">
              <a:buFont typeface="Arial" panose="020B0604020202020204" pitchFamily="34" charset="0"/>
              <a:buChar char="•"/>
            </a:pPr>
            <a:r>
              <a:rPr lang="en-US" sz="3200" dirty="0"/>
              <a:t>Workflows involving “system” actors.</a:t>
            </a:r>
          </a:p>
        </p:txBody>
      </p:sp>
    </p:spTree>
    <p:extLst>
      <p:ext uri="{BB962C8B-B14F-4D97-AF65-F5344CB8AC3E}">
        <p14:creationId xmlns:p14="http://schemas.microsoft.com/office/powerpoint/2010/main" val="1562412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7"/>
            <a:ext cx="8153400" cy="1569660"/>
          </a:xfrm>
          <a:prstGeom prst="rect">
            <a:avLst/>
          </a:prstGeom>
          <a:noFill/>
        </p:spPr>
        <p:txBody>
          <a:bodyPr wrap="square" rtlCol="0" anchor="ctr">
            <a:spAutoFit/>
          </a:bodyPr>
          <a:lstStyle/>
          <a:p>
            <a:pPr algn="ctr"/>
            <a:r>
              <a:rPr lang="en-US" sz="3200" dirty="0"/>
              <a:t>The “Authorization Code” flow is used where users need to provide authentication and/or permission.</a:t>
            </a:r>
          </a:p>
        </p:txBody>
      </p:sp>
    </p:spTree>
    <p:extLst>
      <p:ext uri="{BB962C8B-B14F-4D97-AF65-F5344CB8AC3E}">
        <p14:creationId xmlns:p14="http://schemas.microsoft.com/office/powerpoint/2010/main" val="51490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SMART® on FHIR® provides…</a:t>
            </a:r>
          </a:p>
        </p:txBody>
      </p:sp>
    </p:spTree>
    <p:extLst>
      <p:ext uri="{BB962C8B-B14F-4D97-AF65-F5344CB8AC3E}">
        <p14:creationId xmlns:p14="http://schemas.microsoft.com/office/powerpoint/2010/main" val="3547748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215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5504"/>
            <a:ext cx="8153400" cy="584775"/>
          </a:xfrm>
          <a:prstGeom prst="rect">
            <a:avLst/>
          </a:prstGeom>
          <a:noFill/>
        </p:spPr>
        <p:txBody>
          <a:bodyPr wrap="square" rtlCol="0" anchor="ctr">
            <a:spAutoFit/>
          </a:bodyPr>
          <a:lstStyle/>
          <a:p>
            <a:pPr algn="ctr"/>
            <a:r>
              <a:rPr lang="en-US" sz="3200" dirty="0"/>
              <a:t>“Authorization Code” Flow</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667180"/>
            <a:ext cx="10507609" cy="4133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975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For “system” actors, the “Client Credentials” flow is utilized.</a:t>
            </a:r>
          </a:p>
        </p:txBody>
      </p:sp>
    </p:spTree>
    <p:extLst>
      <p:ext uri="{BB962C8B-B14F-4D97-AF65-F5344CB8AC3E}">
        <p14:creationId xmlns:p14="http://schemas.microsoft.com/office/powerpoint/2010/main" val="1211498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032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98454"/>
            <a:ext cx="8153400" cy="584775"/>
          </a:xfrm>
          <a:prstGeom prst="rect">
            <a:avLst/>
          </a:prstGeom>
          <a:noFill/>
        </p:spPr>
        <p:txBody>
          <a:bodyPr wrap="square" rtlCol="0" anchor="ctr">
            <a:spAutoFit/>
          </a:bodyPr>
          <a:lstStyle/>
          <a:p>
            <a:pPr algn="ctr"/>
            <a:r>
              <a:rPr lang="en-US" sz="3200" dirty="0"/>
              <a:t>“Client Credentials” Flow</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85950"/>
            <a:ext cx="123444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106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What does my application need to get started?</a:t>
            </a:r>
          </a:p>
        </p:txBody>
      </p:sp>
    </p:spTree>
    <p:extLst>
      <p:ext uri="{BB962C8B-B14F-4D97-AF65-F5344CB8AC3E}">
        <p14:creationId xmlns:p14="http://schemas.microsoft.com/office/powerpoint/2010/main" val="2095916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b="1" dirty="0"/>
              <a:t>client identifier: </a:t>
            </a:r>
            <a:r>
              <a:rPr lang="en-US" sz="3200" dirty="0"/>
              <a:t>A unique* identifier, assigned to your client application.</a:t>
            </a:r>
            <a:endParaRPr lang="en-US" sz="3200" b="1" dirty="0"/>
          </a:p>
        </p:txBody>
      </p:sp>
    </p:spTree>
    <p:extLst>
      <p:ext uri="{BB962C8B-B14F-4D97-AF65-F5344CB8AC3E}">
        <p14:creationId xmlns:p14="http://schemas.microsoft.com/office/powerpoint/2010/main" val="2560882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b="1" dirty="0"/>
              <a:t>client credentials: </a:t>
            </a:r>
            <a:r>
              <a:rPr lang="en-US" sz="3200" dirty="0"/>
              <a:t>secret material “used for authenticating with the authorization server (e.g., password, public/private key pair).”</a:t>
            </a:r>
          </a:p>
          <a:p>
            <a:pPr algn="ctr"/>
            <a:endParaRPr lang="en-US" sz="3200" b="1" dirty="0"/>
          </a:p>
          <a:p>
            <a:pPr algn="ctr"/>
            <a:r>
              <a:rPr lang="en-US" sz="3200" b="1" dirty="0"/>
              <a:t>(optional based on workflow)</a:t>
            </a:r>
          </a:p>
        </p:txBody>
      </p:sp>
    </p:spTree>
    <p:extLst>
      <p:ext uri="{BB962C8B-B14F-4D97-AF65-F5344CB8AC3E}">
        <p14:creationId xmlns:p14="http://schemas.microsoft.com/office/powerpoint/2010/main" val="3430942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b="1" dirty="0"/>
              <a:t>redirection endpoint:  </a:t>
            </a:r>
            <a:r>
              <a:rPr lang="en-US" sz="3200" dirty="0"/>
              <a:t>A URI to which the authorization server will send the user-agent back once access is granted (or denied).</a:t>
            </a:r>
            <a:endParaRPr lang="en-US" sz="3200" b="1" dirty="0"/>
          </a:p>
        </p:txBody>
      </p:sp>
    </p:spTree>
    <p:extLst>
      <p:ext uri="{BB962C8B-B14F-4D97-AF65-F5344CB8AC3E}">
        <p14:creationId xmlns:p14="http://schemas.microsoft.com/office/powerpoint/2010/main" val="466210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b="1" dirty="0"/>
              <a:t>authorization endpoint</a:t>
            </a:r>
            <a:r>
              <a:rPr lang="en-US" sz="3200" dirty="0"/>
              <a:t>: Used to interact with the resource owner and obtain an authorization grant. The authorization server MUST first verify the identity of the resource owner. </a:t>
            </a:r>
          </a:p>
        </p:txBody>
      </p:sp>
    </p:spTree>
    <p:extLst>
      <p:ext uri="{BB962C8B-B14F-4D97-AF65-F5344CB8AC3E}">
        <p14:creationId xmlns:p14="http://schemas.microsoft.com/office/powerpoint/2010/main" val="281212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launch client applications from either an EHR or a patient portal workflow.</a:t>
            </a:r>
          </a:p>
        </p:txBody>
      </p:sp>
    </p:spTree>
    <p:extLst>
      <p:ext uri="{BB962C8B-B14F-4D97-AF65-F5344CB8AC3E}">
        <p14:creationId xmlns:p14="http://schemas.microsoft.com/office/powerpoint/2010/main" val="3710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b="1" dirty="0"/>
              <a:t>token endpoint</a:t>
            </a:r>
            <a:r>
              <a:rPr lang="en-US" sz="3200" dirty="0"/>
              <a:t>: Used by the client to obtain an access token by presenting its authorization grant or refresh token.</a:t>
            </a:r>
          </a:p>
        </p:txBody>
      </p:sp>
    </p:spTree>
    <p:extLst>
      <p:ext uri="{BB962C8B-B14F-4D97-AF65-F5344CB8AC3E}">
        <p14:creationId xmlns:p14="http://schemas.microsoft.com/office/powerpoint/2010/main" val="37755234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6"/>
            <a:ext cx="8153400" cy="1077218"/>
          </a:xfrm>
          <a:prstGeom prst="rect">
            <a:avLst/>
          </a:prstGeom>
          <a:noFill/>
        </p:spPr>
        <p:txBody>
          <a:bodyPr wrap="square" rtlCol="0" anchor="ctr">
            <a:spAutoFit/>
          </a:bodyPr>
          <a:lstStyle/>
          <a:p>
            <a:pPr algn="ctr"/>
            <a:r>
              <a:rPr lang="en-US" sz="3200" b="1" dirty="0"/>
              <a:t>scope</a:t>
            </a:r>
            <a:r>
              <a:rPr lang="en-US" sz="3200" dirty="0"/>
              <a:t>: The extent of access being requested by an application during grant and token requests.</a:t>
            </a:r>
          </a:p>
        </p:txBody>
      </p:sp>
    </p:spTree>
    <p:extLst>
      <p:ext uri="{BB962C8B-B14F-4D97-AF65-F5344CB8AC3E}">
        <p14:creationId xmlns:p14="http://schemas.microsoft.com/office/powerpoint/2010/main" val="13941653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User</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366080" cy="261610"/>
          </a:xfrm>
          <a:prstGeom prst="rect">
            <a:avLst/>
          </a:prstGeom>
          <a:noFill/>
        </p:spPr>
        <p:txBody>
          <a:bodyPr wrap="none" rtlCol="0">
            <a:spAutoFit/>
          </a:bodyPr>
          <a:lstStyle/>
          <a:p>
            <a:r>
              <a:rPr lang="en-US" sz="1100" dirty="0"/>
              <a:t>+ Time-bound secret</a:t>
            </a:r>
            <a:endParaRPr lang="en-US" dirty="0"/>
          </a:p>
        </p:txBody>
      </p:sp>
    </p:spTree>
    <p:extLst>
      <p:ext uri="{BB962C8B-B14F-4D97-AF65-F5344CB8AC3E}">
        <p14:creationId xmlns:p14="http://schemas.microsoft.com/office/powerpoint/2010/main" val="380507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OAuth “Scope”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Resource</a:t>
            </a:r>
          </a:p>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User</a:t>
            </a:r>
          </a:p>
          <a:p>
            <a:pPr algn="ctr"/>
            <a:r>
              <a:rPr lang="en-US" sz="1200" dirty="0"/>
              <a:t>[Read</a:t>
            </a:r>
          </a:p>
          <a:p>
            <a:pPr algn="ctr"/>
            <a:r>
              <a:rPr lang="en-US" sz="1200" dirty="0"/>
              <a:t>Meds</a:t>
            </a:r>
          </a:p>
          <a:p>
            <a:pPr algn="ctr"/>
            <a:r>
              <a:rPr lang="en-US" sz="1200" dirty="0"/>
              <a:t>Only]</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497526" cy="261610"/>
          </a:xfrm>
          <a:prstGeom prst="rect">
            <a:avLst/>
          </a:prstGeom>
          <a:noFill/>
        </p:spPr>
        <p:txBody>
          <a:bodyPr wrap="none" rtlCol="0">
            <a:spAutoFit/>
          </a:bodyPr>
          <a:lstStyle/>
          <a:p>
            <a:r>
              <a:rPr lang="en-US" sz="1100" dirty="0"/>
              <a:t>+ Scoped Access Token</a:t>
            </a:r>
            <a:endParaRPr lang="en-US" dirty="0"/>
          </a:p>
        </p:txBody>
      </p:sp>
    </p:spTree>
    <p:extLst>
      <p:ext uri="{BB962C8B-B14F-4D97-AF65-F5344CB8AC3E}">
        <p14:creationId xmlns:p14="http://schemas.microsoft.com/office/powerpoint/2010/main" val="2022683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(on behalf of a person)</a:t>
            </a:r>
          </a:p>
        </p:txBody>
      </p:sp>
    </p:spTree>
    <p:extLst>
      <p:ext uri="{BB962C8B-B14F-4D97-AF65-F5344CB8AC3E}">
        <p14:creationId xmlns:p14="http://schemas.microsoft.com/office/powerpoint/2010/main" val="120376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1. Discover the Authorization and Token Endpoints</a:t>
            </a:r>
          </a:p>
        </p:txBody>
      </p:sp>
    </p:spTree>
    <p:extLst>
      <p:ext uri="{BB962C8B-B14F-4D97-AF65-F5344CB8AC3E}">
        <p14:creationId xmlns:p14="http://schemas.microsoft.com/office/powerpoint/2010/main" val="38622235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Retrieve the FHIR Conformance Resource</a:t>
            </a:r>
          </a:p>
        </p:txBody>
      </p:sp>
    </p:spTree>
    <p:extLst>
      <p:ext uri="{BB962C8B-B14F-4D97-AF65-F5344CB8AC3E}">
        <p14:creationId xmlns:p14="http://schemas.microsoft.com/office/powerpoint/2010/main" val="3821313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89485"/>
            <a:ext cx="8229600" cy="19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a:t>Example Conformance Content</a:t>
            </a:r>
          </a:p>
        </p:txBody>
      </p:sp>
      <p:sp>
        <p:nvSpPr>
          <p:cNvPr id="5" name="Rectangle 4"/>
          <p:cNvSpPr/>
          <p:nvPr/>
        </p:nvSpPr>
        <p:spPr>
          <a:xfrm>
            <a:off x="1219200" y="2571154"/>
            <a:ext cx="3352800" cy="114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19200" y="2914650"/>
            <a:ext cx="3505200" cy="171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18384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2. Construct an Authorization Request</a:t>
            </a:r>
          </a:p>
        </p:txBody>
      </p:sp>
    </p:spTree>
    <p:extLst>
      <p:ext uri="{BB962C8B-B14F-4D97-AF65-F5344CB8AC3E}">
        <p14:creationId xmlns:p14="http://schemas.microsoft.com/office/powerpoint/2010/main" val="19379018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err="1"/>
              <a:t>client_id</a:t>
            </a:r>
            <a:r>
              <a:rPr lang="en-US" sz="3200" dirty="0"/>
              <a:t>: your unique app identifier, registered with the EHR’s authorization server.</a:t>
            </a:r>
          </a:p>
        </p:txBody>
      </p:sp>
    </p:spTree>
    <p:extLst>
      <p:ext uri="{BB962C8B-B14F-4D97-AF65-F5344CB8AC3E}">
        <p14:creationId xmlns:p14="http://schemas.microsoft.com/office/powerpoint/2010/main" val="164764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let client applications obtain access to FHIR resources on behalf of the user.</a:t>
            </a:r>
          </a:p>
        </p:txBody>
      </p:sp>
    </p:spTree>
    <p:extLst>
      <p:ext uri="{BB962C8B-B14F-4D97-AF65-F5344CB8AC3E}">
        <p14:creationId xmlns:p14="http://schemas.microsoft.com/office/powerpoint/2010/main" val="3273825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a:t>scope</a:t>
            </a:r>
            <a:r>
              <a:rPr lang="en-US" sz="3200" dirty="0"/>
              <a:t>: the set of resources your application is requesting to use on behalf of the user.</a:t>
            </a:r>
          </a:p>
        </p:txBody>
      </p:sp>
    </p:spTree>
    <p:extLst>
      <p:ext uri="{BB962C8B-B14F-4D97-AF65-F5344CB8AC3E}">
        <p14:creationId xmlns:p14="http://schemas.microsoft.com/office/powerpoint/2010/main" val="36359233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What types of scopes does SMART on FHIR define?</a:t>
            </a:r>
          </a:p>
        </p:txBody>
      </p:sp>
    </p:spTree>
    <p:extLst>
      <p:ext uri="{BB962C8B-B14F-4D97-AF65-F5344CB8AC3E}">
        <p14:creationId xmlns:p14="http://schemas.microsoft.com/office/powerpoint/2010/main" val="27834136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FHIR® Resource Scopes:</a:t>
            </a:r>
          </a:p>
          <a:p>
            <a:pPr algn="ctr"/>
            <a:endParaRPr lang="en-US" sz="3200" dirty="0"/>
          </a:p>
          <a:p>
            <a:pPr algn="ct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34" y="2699188"/>
            <a:ext cx="10363200" cy="93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147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37"/>
            <a:ext cx="8153400" cy="3539430"/>
          </a:xfrm>
          <a:prstGeom prst="rect">
            <a:avLst/>
          </a:prstGeom>
          <a:noFill/>
        </p:spPr>
        <p:txBody>
          <a:bodyPr wrap="square" rtlCol="0" anchor="ctr">
            <a:spAutoFit/>
          </a:bodyPr>
          <a:lstStyle/>
          <a:p>
            <a:pPr algn="ctr"/>
            <a:r>
              <a:rPr lang="en-US" sz="3200" dirty="0"/>
              <a:t>Example Scope #1: patient/</a:t>
            </a:r>
            <a:r>
              <a:rPr lang="en-US" sz="3200" dirty="0" err="1"/>
              <a:t>Observation.write</a:t>
            </a:r>
            <a:endParaRPr lang="en-US" sz="3200" dirty="0"/>
          </a:p>
          <a:p>
            <a:pPr algn="ctr"/>
            <a:endParaRPr lang="en-US" sz="3200" dirty="0"/>
          </a:p>
          <a:p>
            <a:pPr algn="ctr"/>
            <a:r>
              <a:rPr lang="en-US" sz="3200" dirty="0"/>
              <a:t>Allows your application to modify or create records in the Observation resource, constrained to a single patient currently in context, subject to the limits of the authenticated user.</a:t>
            </a:r>
          </a:p>
        </p:txBody>
      </p:sp>
    </p:spTree>
    <p:extLst>
      <p:ext uri="{BB962C8B-B14F-4D97-AF65-F5344CB8AC3E}">
        <p14:creationId xmlns:p14="http://schemas.microsoft.com/office/powerpoint/2010/main" val="706326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Example Scope #2: user/</a:t>
            </a:r>
            <a:r>
              <a:rPr lang="en-US" sz="3200" dirty="0" err="1"/>
              <a:t>MedicationRequest.read</a:t>
            </a:r>
            <a:endParaRPr lang="en-US" sz="3200" dirty="0"/>
          </a:p>
          <a:p>
            <a:pPr algn="ctr"/>
            <a:endParaRPr lang="en-US" sz="3200" dirty="0"/>
          </a:p>
          <a:p>
            <a:pPr algn="ctr"/>
            <a:r>
              <a:rPr lang="en-US" sz="3200" dirty="0"/>
              <a:t>Allows your application to read from the </a:t>
            </a:r>
            <a:r>
              <a:rPr lang="en-US" sz="3200" dirty="0" err="1"/>
              <a:t>MedicationRequest</a:t>
            </a:r>
            <a:r>
              <a:rPr lang="en-US" sz="3200" dirty="0"/>
              <a:t> resource from any record the authenticated user has access to.</a:t>
            </a:r>
          </a:p>
        </p:txBody>
      </p:sp>
    </p:spTree>
    <p:extLst>
      <p:ext uri="{BB962C8B-B14F-4D97-AF65-F5344CB8AC3E}">
        <p14:creationId xmlns:p14="http://schemas.microsoft.com/office/powerpoint/2010/main" val="33516774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Example Scope #3: user/Immunization.*</a:t>
            </a:r>
          </a:p>
          <a:p>
            <a:pPr algn="ctr"/>
            <a:endParaRPr lang="en-US" sz="3200" dirty="0"/>
          </a:p>
          <a:p>
            <a:pPr algn="ctr"/>
            <a:r>
              <a:rPr lang="en-US" sz="3200" dirty="0"/>
              <a:t>Allows your application to read, modify, or create records in the Immunization resource, subject to the limits of the authenticated user.</a:t>
            </a:r>
          </a:p>
        </p:txBody>
      </p:sp>
    </p:spTree>
    <p:extLst>
      <p:ext uri="{BB962C8B-B14F-4D97-AF65-F5344CB8AC3E}">
        <p14:creationId xmlns:p14="http://schemas.microsoft.com/office/powerpoint/2010/main" val="13578302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Other “special” scopes offered in SMART on FHIR.</a:t>
            </a:r>
          </a:p>
        </p:txBody>
      </p:sp>
    </p:spTree>
    <p:extLst>
      <p:ext uri="{BB962C8B-B14F-4D97-AF65-F5344CB8AC3E}">
        <p14:creationId xmlns:p14="http://schemas.microsoft.com/office/powerpoint/2010/main" val="30784373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openid</a:t>
            </a:r>
            <a:r>
              <a:rPr lang="en-US" sz="3200" dirty="0"/>
              <a:t>: Returns the authenticated “principal” identifier for the user.</a:t>
            </a:r>
          </a:p>
          <a:p>
            <a:pPr algn="ctr"/>
            <a:r>
              <a:rPr lang="en-US" sz="3200" dirty="0"/>
              <a:t>(OpenID Connect Authentication)</a:t>
            </a:r>
          </a:p>
        </p:txBody>
      </p:sp>
    </p:spTree>
    <p:extLst>
      <p:ext uri="{BB962C8B-B14F-4D97-AF65-F5344CB8AC3E}">
        <p14:creationId xmlns:p14="http://schemas.microsoft.com/office/powerpoint/2010/main" val="3040113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profile</a:t>
            </a:r>
            <a:r>
              <a:rPr lang="en-US" sz="3200" dirty="0"/>
              <a:t>: Used in conjunction with </a:t>
            </a:r>
            <a:r>
              <a:rPr lang="en-US" sz="3200" b="1" dirty="0" err="1"/>
              <a:t>openid</a:t>
            </a:r>
            <a:r>
              <a:rPr lang="en-US" sz="3200" dirty="0"/>
              <a:t>, provides access to the authenticated user’s demographics through a specific FHIR resource.</a:t>
            </a:r>
          </a:p>
        </p:txBody>
      </p:sp>
    </p:spTree>
    <p:extLst>
      <p:ext uri="{BB962C8B-B14F-4D97-AF65-F5344CB8AC3E}">
        <p14:creationId xmlns:p14="http://schemas.microsoft.com/office/powerpoint/2010/main" val="19777515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online_access</a:t>
            </a:r>
            <a:r>
              <a:rPr lang="en-US" sz="3200" dirty="0"/>
              <a:t>: Allows your application to obtain a “refresh token”, such that your application can continue to operate as long as the user possesses an active session with the EHR.</a:t>
            </a:r>
          </a:p>
        </p:txBody>
      </p:sp>
    </p:spTree>
    <p:extLst>
      <p:ext uri="{BB962C8B-B14F-4D97-AF65-F5344CB8AC3E}">
        <p14:creationId xmlns:p14="http://schemas.microsoft.com/office/powerpoint/2010/main" val="265587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share the user’s context  in the EHR or patient portal.</a:t>
            </a:r>
          </a:p>
        </p:txBody>
      </p:sp>
    </p:spTree>
    <p:extLst>
      <p:ext uri="{BB962C8B-B14F-4D97-AF65-F5344CB8AC3E}">
        <p14:creationId xmlns:p14="http://schemas.microsoft.com/office/powerpoint/2010/main" val="4001440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offline_access</a:t>
            </a:r>
            <a:r>
              <a:rPr lang="en-US" sz="3200" dirty="0"/>
              <a:t>: Allows your application to obtain a “refresh token”, such that your application can operate even when a user is not authenticated.</a:t>
            </a:r>
          </a:p>
        </p:txBody>
      </p:sp>
    </p:spTree>
    <p:extLst>
      <p:ext uri="{BB962C8B-B14F-4D97-AF65-F5344CB8AC3E}">
        <p14:creationId xmlns:p14="http://schemas.microsoft.com/office/powerpoint/2010/main" val="32879645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b="1" dirty="0"/>
              <a:t>launch</a:t>
            </a:r>
            <a:r>
              <a:rPr lang="en-US" sz="3200" dirty="0"/>
              <a:t>: Requests access to information associated with a SMART on FHIR launch received by your application.</a:t>
            </a:r>
          </a:p>
        </p:txBody>
      </p:sp>
    </p:spTree>
    <p:extLst>
      <p:ext uri="{BB962C8B-B14F-4D97-AF65-F5344CB8AC3E}">
        <p14:creationId xmlns:p14="http://schemas.microsoft.com/office/powerpoint/2010/main" val="41871186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2"/>
            <a:ext cx="8153400" cy="2554545"/>
          </a:xfrm>
          <a:prstGeom prst="rect">
            <a:avLst/>
          </a:prstGeom>
          <a:noFill/>
        </p:spPr>
        <p:txBody>
          <a:bodyPr wrap="square" rtlCol="0" anchor="ctr">
            <a:spAutoFit/>
          </a:bodyPr>
          <a:lstStyle/>
          <a:p>
            <a:pPr algn="ctr"/>
            <a:r>
              <a:rPr lang="en-US" sz="3200" dirty="0"/>
              <a:t>Other special scopes not currently supported:</a:t>
            </a:r>
          </a:p>
          <a:p>
            <a:pPr algn="ctr"/>
            <a:endParaRPr lang="en-US" sz="3200" dirty="0"/>
          </a:p>
          <a:p>
            <a:pPr marL="457200" indent="-457200">
              <a:buFont typeface="Arial" panose="020B0604020202020204" pitchFamily="34" charset="0"/>
              <a:buChar char="•"/>
            </a:pPr>
            <a:r>
              <a:rPr lang="en-US" sz="3200" dirty="0"/>
              <a:t>launch/patient*</a:t>
            </a:r>
          </a:p>
          <a:p>
            <a:pPr marL="457200" indent="-457200">
              <a:buFont typeface="Arial" panose="020B0604020202020204" pitchFamily="34" charset="0"/>
              <a:buChar char="•"/>
            </a:pPr>
            <a:r>
              <a:rPr lang="en-US" sz="3200" dirty="0"/>
              <a:t>launch/encounter</a:t>
            </a:r>
          </a:p>
          <a:p>
            <a:pPr marL="457200" indent="-457200">
              <a:buFont typeface="Arial" panose="020B0604020202020204" pitchFamily="34" charset="0"/>
              <a:buChar char="•"/>
            </a:pPr>
            <a:r>
              <a:rPr lang="en-US" sz="3200" dirty="0"/>
              <a:t>launch/location</a:t>
            </a:r>
          </a:p>
        </p:txBody>
      </p:sp>
    </p:spTree>
    <p:extLst>
      <p:ext uri="{BB962C8B-B14F-4D97-AF65-F5344CB8AC3E}">
        <p14:creationId xmlns:p14="http://schemas.microsoft.com/office/powerpoint/2010/main" val="27195318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72625"/>
            <a:ext cx="8153400" cy="1846659"/>
          </a:xfrm>
          <a:prstGeom prst="rect">
            <a:avLst/>
          </a:prstGeom>
          <a:noFill/>
        </p:spPr>
        <p:txBody>
          <a:bodyPr wrap="square" rtlCol="0" anchor="ctr">
            <a:spAutoFit/>
          </a:bodyPr>
          <a:lstStyle/>
          <a:p>
            <a:pPr algn="ctr"/>
            <a:r>
              <a:rPr lang="en-US" sz="3200" dirty="0"/>
              <a:t>Scopes are combined using spaces.  Example:</a:t>
            </a:r>
          </a:p>
          <a:p>
            <a:pPr algn="ctr"/>
            <a:endParaRPr lang="en-US" sz="3200" dirty="0"/>
          </a:p>
          <a:p>
            <a:pPr algn="ctr"/>
            <a:r>
              <a:rPr lang="en-US" dirty="0">
                <a:latin typeface="Consolas" panose="020B0609020204030204" pitchFamily="49" charset="0"/>
                <a:cs typeface="Consolas" panose="020B0609020204030204" pitchFamily="49" charset="0"/>
              </a:rPr>
              <a:t>user/</a:t>
            </a:r>
            <a:r>
              <a:rPr lang="en-US" dirty="0" err="1">
                <a:latin typeface="Consolas" panose="020B0609020204030204" pitchFamily="49" charset="0"/>
                <a:cs typeface="Consolas" panose="020B0609020204030204" pitchFamily="49" charset="0"/>
              </a:rPr>
              <a:t>Observation.read</a:t>
            </a:r>
            <a:r>
              <a:rPr lang="en-US" dirty="0">
                <a:latin typeface="Consolas" panose="020B0609020204030204" pitchFamily="49" charset="0"/>
                <a:cs typeface="Consolas" panose="020B0609020204030204" pitchFamily="49" charset="0"/>
              </a:rPr>
              <a:t> user/</a:t>
            </a:r>
            <a:r>
              <a:rPr lang="en-US" dirty="0" err="1">
                <a:latin typeface="Consolas" panose="020B0609020204030204" pitchFamily="49" charset="0"/>
                <a:cs typeface="Consolas" panose="020B0609020204030204" pitchFamily="49" charset="0"/>
              </a:rPr>
              <a:t>MedicationHistory.read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online_access</a:t>
            </a:r>
            <a:endParaRPr lang="en-US" dirty="0">
              <a:latin typeface="Consolas" panose="020B0609020204030204" pitchFamily="49" charset="0"/>
              <a:cs typeface="Consolas" panose="020B0609020204030204" pitchFamily="49" charset="0"/>
            </a:endParaRPr>
          </a:p>
          <a:p>
            <a:pPr algn="ctr"/>
            <a:endParaRPr lang="en-US" sz="3200" dirty="0"/>
          </a:p>
        </p:txBody>
      </p:sp>
    </p:spTree>
    <p:extLst>
      <p:ext uri="{BB962C8B-B14F-4D97-AF65-F5344CB8AC3E}">
        <p14:creationId xmlns:p14="http://schemas.microsoft.com/office/powerpoint/2010/main" val="4241631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0"/>
            <a:ext cx="8153400" cy="2062103"/>
          </a:xfrm>
          <a:prstGeom prst="rect">
            <a:avLst/>
          </a:prstGeom>
          <a:noFill/>
        </p:spPr>
        <p:txBody>
          <a:bodyPr wrap="square" rtlCol="0" anchor="ctr">
            <a:spAutoFit/>
          </a:bodyPr>
          <a:lstStyle/>
          <a:p>
            <a:pPr algn="ctr"/>
            <a:r>
              <a:rPr lang="en-US" sz="3200" b="1" dirty="0"/>
              <a:t>state</a:t>
            </a:r>
            <a:r>
              <a:rPr lang="en-US" sz="3200" dirty="0"/>
              <a:t>: a value randomly generated by your application, associated with this user’s instance of the application, used to prevent cross-site attacks.</a:t>
            </a:r>
          </a:p>
        </p:txBody>
      </p:sp>
    </p:spTree>
    <p:extLst>
      <p:ext uri="{BB962C8B-B14F-4D97-AF65-F5344CB8AC3E}">
        <p14:creationId xmlns:p14="http://schemas.microsoft.com/office/powerpoint/2010/main" val="2273144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aud</a:t>
            </a:r>
            <a:r>
              <a:rPr lang="en-US" sz="3200" dirty="0"/>
              <a:t>: (or “audience”) the FHIR base URL of the EHR your application is communicating with, used to prevent “</a:t>
            </a:r>
            <a:r>
              <a:rPr lang="en-US" sz="3200" dirty="0" err="1"/>
              <a:t>mixup</a:t>
            </a:r>
            <a:r>
              <a:rPr lang="en-US" sz="3200" dirty="0"/>
              <a:t>” attacks.</a:t>
            </a:r>
          </a:p>
        </p:txBody>
      </p:sp>
    </p:spTree>
    <p:extLst>
      <p:ext uri="{BB962C8B-B14F-4D97-AF65-F5344CB8AC3E}">
        <p14:creationId xmlns:p14="http://schemas.microsoft.com/office/powerpoint/2010/main" val="9742522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launch</a:t>
            </a:r>
            <a:r>
              <a:rPr lang="en-US" sz="3200" dirty="0"/>
              <a:t>: (optional) the launch code sent to your application when your application is “launched” from an EHR / patient portal.</a:t>
            </a:r>
          </a:p>
        </p:txBody>
      </p:sp>
    </p:spTree>
    <p:extLst>
      <p:ext uri="{BB962C8B-B14F-4D97-AF65-F5344CB8AC3E}">
        <p14:creationId xmlns:p14="http://schemas.microsoft.com/office/powerpoint/2010/main" val="22167485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dirty="0"/>
              <a:t>Each component is appended as a x-www-form-</a:t>
            </a:r>
            <a:r>
              <a:rPr lang="en-US" sz="3200" dirty="0" err="1"/>
              <a:t>urlencoded</a:t>
            </a:r>
            <a:r>
              <a:rPr lang="en-US" sz="3200" dirty="0"/>
              <a:t> query parameter to the authorization URL, as discovered in step 1.</a:t>
            </a:r>
          </a:p>
        </p:txBody>
      </p:sp>
    </p:spTree>
    <p:extLst>
      <p:ext uri="{BB962C8B-B14F-4D97-AF65-F5344CB8AC3E}">
        <p14:creationId xmlns:p14="http://schemas.microsoft.com/office/powerpoint/2010/main" val="36254861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72566"/>
            <a:ext cx="8153400" cy="2246769"/>
          </a:xfrm>
          <a:prstGeom prst="rect">
            <a:avLst/>
          </a:prstGeom>
          <a:noFill/>
        </p:spPr>
        <p:txBody>
          <a:bodyPr wrap="square" rtlCol="0" anchor="ctr">
            <a:spAutoFit/>
          </a:bodyPr>
          <a:lstStyle/>
          <a:p>
            <a:pPr algn="ctr"/>
            <a:r>
              <a:rPr lang="en-US" sz="3200" dirty="0"/>
              <a:t>Example Authorization Request URL:</a:t>
            </a:r>
          </a:p>
          <a:p>
            <a:pPr algn="ctr"/>
            <a:endParaRPr lang="en-US" sz="2800" dirty="0"/>
          </a:p>
          <a:p>
            <a:r>
              <a:rPr lang="en-US" sz="1600" dirty="0">
                <a:latin typeface="Consolas" panose="020B0609020204030204" pitchFamily="49" charset="0"/>
                <a:cs typeface="Consolas" panose="020B0609020204030204" pitchFamily="49" charset="0"/>
              </a:rPr>
              <a:t>https</a:t>
            </a:r>
            <a:r>
              <a:rPr lang="en-US" sz="1600">
                <a:latin typeface="Consolas" panose="020B0609020204030204" pitchFamily="49" charset="0"/>
                <a:cs typeface="Consolas" panose="020B0609020204030204" pitchFamily="49" charset="0"/>
              </a:rPr>
              <a:t>://example.org/authorize?client_id=bb318a62-fa61-49ae-b692-7d99214f0ec7&amp;response_type=code&amp;scope=launch%2Fpatient%20patient%2FObservation.read%20patient%2FMedicationHistory.read&amp;aud=https%3A%2F%2Ffhir.cernerpowerchart.com%2Fdstu2%2F2c400054-42d8-4e74-87b7-80b5bd5fde9f%2F&amp;state=a4c16a46-2c46-482c-8d66-4cc4a2990bda</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058828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3. Open the URL in an appropriate user-agent.</a:t>
            </a:r>
          </a:p>
        </p:txBody>
      </p:sp>
    </p:spTree>
    <p:extLst>
      <p:ext uri="{BB962C8B-B14F-4D97-AF65-F5344CB8AC3E}">
        <p14:creationId xmlns:p14="http://schemas.microsoft.com/office/powerpoint/2010/main" val="394045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How does it accomplish this?</a:t>
            </a:r>
          </a:p>
        </p:txBody>
      </p:sp>
    </p:spTree>
    <p:extLst>
      <p:ext uri="{BB962C8B-B14F-4D97-AF65-F5344CB8AC3E}">
        <p14:creationId xmlns:p14="http://schemas.microsoft.com/office/powerpoint/2010/main" val="22521730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For browser-based apps, a separate window is optimal; minimally, a separate tab is recommended.</a:t>
            </a:r>
          </a:p>
        </p:txBody>
      </p:sp>
    </p:spTree>
    <p:extLst>
      <p:ext uri="{BB962C8B-B14F-4D97-AF65-F5344CB8AC3E}">
        <p14:creationId xmlns:p14="http://schemas.microsoft.com/office/powerpoint/2010/main" val="5058944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The separate tab isolates the authorization and authentication workflow, preventing issues that would interfere with the use of browser and/or device navigation mechanisms </a:t>
            </a:r>
          </a:p>
          <a:p>
            <a:pPr algn="ctr"/>
            <a:r>
              <a:rPr lang="en-US" sz="3200" dirty="0"/>
              <a:t>(the “back” button problem.)</a:t>
            </a:r>
          </a:p>
        </p:txBody>
      </p:sp>
    </p:spTree>
    <p:extLst>
      <p:ext uri="{BB962C8B-B14F-4D97-AF65-F5344CB8AC3E}">
        <p14:creationId xmlns:p14="http://schemas.microsoft.com/office/powerpoint/2010/main" val="40545653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7"/>
            <a:ext cx="8153400" cy="4031873"/>
          </a:xfrm>
          <a:prstGeom prst="rect">
            <a:avLst/>
          </a:prstGeom>
          <a:noFill/>
        </p:spPr>
        <p:txBody>
          <a:bodyPr wrap="square" rtlCol="0" anchor="ctr">
            <a:spAutoFit/>
          </a:bodyPr>
          <a:lstStyle/>
          <a:p>
            <a:pPr algn="ctr"/>
            <a:r>
              <a:rPr lang="en-US" sz="3200" dirty="0"/>
              <a:t>For “native” applications, an in-app browser is recommended.</a:t>
            </a:r>
          </a:p>
          <a:p>
            <a:pPr algn="ctr"/>
            <a:endParaRPr lang="en-US" sz="3200" dirty="0"/>
          </a:p>
          <a:p>
            <a:pPr marL="457200" indent="-457200">
              <a:buFont typeface="Arial" panose="020B0604020202020204" pitchFamily="34" charset="0"/>
              <a:buChar char="•"/>
            </a:pPr>
            <a:r>
              <a:rPr lang="en-US" sz="3200" dirty="0"/>
              <a:t>Chrome Custom Tab (Android)</a:t>
            </a:r>
          </a:p>
          <a:p>
            <a:pPr marL="457200" indent="-457200">
              <a:buFont typeface="Arial" panose="020B0604020202020204" pitchFamily="34" charset="0"/>
              <a:buChar char="•"/>
            </a:pPr>
            <a:r>
              <a:rPr lang="en-US" sz="3200" dirty="0"/>
              <a:t>Safari View Controller (iOS)</a:t>
            </a:r>
          </a:p>
          <a:p>
            <a:pPr marL="457200" indent="-457200">
              <a:buFont typeface="Arial" panose="020B0604020202020204" pitchFamily="34" charset="0"/>
              <a:buChar char="•"/>
            </a:pPr>
            <a:r>
              <a:rPr lang="en-US" sz="3200" dirty="0"/>
              <a:t>Windows Authentication Broker (UWP)</a:t>
            </a:r>
          </a:p>
          <a:p>
            <a:pPr marL="457200" indent="-457200">
              <a:buFont typeface="Arial" panose="020B0604020202020204" pitchFamily="34" charset="0"/>
              <a:buChar char="•"/>
            </a:pPr>
            <a:r>
              <a:rPr lang="en-US" sz="3200" dirty="0"/>
              <a:t>Older platforms (including legacy Windows apps): Use the system browser.</a:t>
            </a:r>
          </a:p>
        </p:txBody>
      </p:sp>
    </p:spTree>
    <p:extLst>
      <p:ext uri="{BB962C8B-B14F-4D97-AF65-F5344CB8AC3E}">
        <p14:creationId xmlns:p14="http://schemas.microsoft.com/office/powerpoint/2010/main" val="20444758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Why this approach for native?</a:t>
            </a:r>
          </a:p>
        </p:txBody>
      </p:sp>
    </p:spTree>
    <p:extLst>
      <p:ext uri="{BB962C8B-B14F-4D97-AF65-F5344CB8AC3E}">
        <p14:creationId xmlns:p14="http://schemas.microsoft.com/office/powerpoint/2010/main" val="8799518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Enables sharing of persistent state between all instances of the browser, both in apps and the system browser.</a:t>
            </a:r>
          </a:p>
        </p:txBody>
      </p:sp>
    </p:spTree>
    <p:extLst>
      <p:ext uri="{BB962C8B-B14F-4D97-AF65-F5344CB8AC3E}">
        <p14:creationId xmlns:p14="http://schemas.microsoft.com/office/powerpoint/2010/main" val="39835402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In turn, this enables single sign-on and single log-out experiences to be offered.</a:t>
            </a:r>
          </a:p>
        </p:txBody>
      </p:sp>
    </p:spTree>
    <p:extLst>
      <p:ext uri="{BB962C8B-B14F-4D97-AF65-F5344CB8AC3E}">
        <p14:creationId xmlns:p14="http://schemas.microsoft.com/office/powerpoint/2010/main" val="13053542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Use of actual browser ensures compatibility with anti-phishing protection mechanisms and device authentication schemes (MDM).</a:t>
            </a:r>
          </a:p>
        </p:txBody>
      </p:sp>
    </p:spTree>
    <p:extLst>
      <p:ext uri="{BB962C8B-B14F-4D97-AF65-F5344CB8AC3E}">
        <p14:creationId xmlns:p14="http://schemas.microsoft.com/office/powerpoint/2010/main" val="19812911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4. Process the Authorization Grant Response</a:t>
            </a:r>
          </a:p>
        </p:txBody>
      </p:sp>
    </p:spTree>
    <p:extLst>
      <p:ext uri="{BB962C8B-B14F-4D97-AF65-F5344CB8AC3E}">
        <p14:creationId xmlns:p14="http://schemas.microsoft.com/office/powerpoint/2010/main" val="8632122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dirty="0"/>
              <a:t>The authorization grant response comes in the form of a x-www-form-</a:t>
            </a:r>
            <a:r>
              <a:rPr lang="en-US" sz="3200" dirty="0" err="1"/>
              <a:t>urlencoded</a:t>
            </a:r>
            <a:r>
              <a:rPr lang="en-US" sz="3200" dirty="0"/>
              <a:t> query string, appended to your redirection URI.</a:t>
            </a:r>
          </a:p>
        </p:txBody>
      </p:sp>
    </p:spTree>
    <p:extLst>
      <p:ext uri="{BB962C8B-B14F-4D97-AF65-F5344CB8AC3E}">
        <p14:creationId xmlns:p14="http://schemas.microsoft.com/office/powerpoint/2010/main" val="26827990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33797"/>
            <a:ext cx="8153400" cy="4524315"/>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code: </a:t>
            </a:r>
            <a:r>
              <a:rPr lang="en-US" sz="3200" dirty="0"/>
              <a:t>A one-time use code that may be exchanged by your application for an access token.</a:t>
            </a:r>
          </a:p>
          <a:p>
            <a:r>
              <a:rPr lang="en-US" sz="3200" b="1" dirty="0"/>
              <a:t>state: </a:t>
            </a:r>
            <a:r>
              <a:rPr lang="en-US" sz="3200" dirty="0"/>
              <a:t>The “state” parameter, sent by your application, used to verify that the code did not originate from another device (cross-site attacks.)</a:t>
            </a:r>
          </a:p>
        </p:txBody>
      </p:sp>
    </p:spTree>
    <p:extLst>
      <p:ext uri="{BB962C8B-B14F-4D97-AF65-F5344CB8AC3E}">
        <p14:creationId xmlns:p14="http://schemas.microsoft.com/office/powerpoint/2010/main" val="242930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Extends OAuth2 Framework (IETF RFC 6749)</a:t>
            </a:r>
          </a:p>
        </p:txBody>
      </p:sp>
    </p:spTree>
    <p:extLst>
      <p:ext uri="{BB962C8B-B14F-4D97-AF65-F5344CB8AC3E}">
        <p14:creationId xmlns:p14="http://schemas.microsoft.com/office/powerpoint/2010/main" val="348418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error: </a:t>
            </a:r>
            <a:r>
              <a:rPr lang="en-US" sz="3200" dirty="0"/>
              <a:t>An OAuth2 error code, indicating why the grant request was rejected.</a:t>
            </a:r>
          </a:p>
          <a:p>
            <a:r>
              <a:rPr lang="en-US" sz="3200" b="1" dirty="0" err="1"/>
              <a:t>error_uri</a:t>
            </a:r>
            <a:r>
              <a:rPr lang="en-US" sz="3200" b="1" dirty="0"/>
              <a:t>: </a:t>
            </a:r>
            <a:r>
              <a:rPr lang="en-US" sz="3200" dirty="0"/>
              <a:t>A URI to be displayed to the user as a link, providing the user (or developer or support personnel) with more information as to why the request failed. </a:t>
            </a:r>
          </a:p>
        </p:txBody>
      </p:sp>
    </p:spTree>
    <p:extLst>
      <p:ext uri="{BB962C8B-B14F-4D97-AF65-F5344CB8AC3E}">
        <p14:creationId xmlns:p14="http://schemas.microsoft.com/office/powerpoint/2010/main" val="574690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780347"/>
            <a:ext cx="8153400" cy="1631216"/>
          </a:xfrm>
          <a:prstGeom prst="rect">
            <a:avLst/>
          </a:prstGeom>
          <a:noFill/>
        </p:spPr>
        <p:txBody>
          <a:bodyPr wrap="square" rtlCol="0" anchor="ctr">
            <a:spAutoFit/>
          </a:bodyPr>
          <a:lstStyle/>
          <a:p>
            <a:pPr algn="ctr"/>
            <a:r>
              <a:rPr lang="en-US" sz="3200" dirty="0"/>
              <a:t>Successful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https://example.com/callback?code=0c8b259b-d716-4712-ad6a-1d22d92523fa&amp;state=a4c16a46-2c46-482c-8d66-4cc4a2990bda</a:t>
            </a:r>
          </a:p>
        </p:txBody>
      </p:sp>
    </p:spTree>
    <p:extLst>
      <p:ext uri="{BB962C8B-B14F-4D97-AF65-F5344CB8AC3E}">
        <p14:creationId xmlns:p14="http://schemas.microsoft.com/office/powerpoint/2010/main" val="27847549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41847"/>
            <a:ext cx="8153400" cy="1908215"/>
          </a:xfrm>
          <a:prstGeom prst="rect">
            <a:avLst/>
          </a:prstGeom>
          <a:noFill/>
        </p:spPr>
        <p:txBody>
          <a:bodyPr wrap="square" rtlCol="0" anchor="ctr">
            <a:spAutoFit/>
          </a:bodyPr>
          <a:lstStyle/>
          <a:p>
            <a:pPr algn="ctr"/>
            <a:r>
              <a:rPr lang="en-US" sz="3200" dirty="0"/>
              <a:t>Error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https://example.com/callback?state=f09dcfff-95ff-4e86-a689-05c8dd9719a2&amp;error=access_denied&amp;error_uri=https%3A%2F%2Fauthorization.sandboxcerner.com%2Ferror1</a:t>
            </a:r>
          </a:p>
        </p:txBody>
      </p:sp>
    </p:spTree>
    <p:extLst>
      <p:ext uri="{BB962C8B-B14F-4D97-AF65-F5344CB8AC3E}">
        <p14:creationId xmlns:p14="http://schemas.microsoft.com/office/powerpoint/2010/main" val="7425161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3"/>
            <a:ext cx="8153400" cy="2554545"/>
          </a:xfrm>
          <a:prstGeom prst="rect">
            <a:avLst/>
          </a:prstGeom>
          <a:noFill/>
        </p:spPr>
        <p:txBody>
          <a:bodyPr wrap="square" rtlCol="0" anchor="ctr">
            <a:spAutoFit/>
          </a:bodyPr>
          <a:lstStyle/>
          <a:p>
            <a:pPr algn="ctr"/>
            <a:r>
              <a:rPr lang="en-US" sz="3200" dirty="0"/>
              <a:t>If your application receives an error, provide a link to the user using the value of </a:t>
            </a:r>
            <a:r>
              <a:rPr lang="en-US" sz="3200" b="1" dirty="0" err="1"/>
              <a:t>error_uri</a:t>
            </a:r>
            <a:r>
              <a:rPr lang="en-US" sz="3200" dirty="0"/>
              <a:t> and record in your own app – this will help in diagnosing the cause and guiding the user to support.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4718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dirty="0"/>
              <a:t>Validate the </a:t>
            </a:r>
            <a:r>
              <a:rPr lang="en-US" sz="3200" b="1" dirty="0"/>
              <a:t>state</a:t>
            </a:r>
            <a:r>
              <a:rPr lang="en-US" sz="3200" dirty="0"/>
              <a:t> parameter matches the value originally chosen when the request was initiated.  If the value does not match, or you receive a grant code unexpectedly, this could be an attempted “cross-site request forgery”.</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458527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5. Exchange the grant code for an access token.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067138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Encoded as an x-www-form-</a:t>
            </a:r>
            <a:r>
              <a:rPr lang="en-US" sz="3200" dirty="0" err="1"/>
              <a:t>urlencoded</a:t>
            </a:r>
            <a:r>
              <a:rPr lang="en-US" sz="3200" dirty="0"/>
              <a:t> string, sent via HTTP POST to the “token” URL obtained from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46166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57074"/>
            <a:ext cx="8153400" cy="3077766"/>
          </a:xfrm>
          <a:prstGeom prst="rect">
            <a:avLst/>
          </a:prstGeom>
          <a:noFill/>
        </p:spPr>
        <p:txBody>
          <a:bodyPr wrap="square" rtlCol="0" anchor="ctr">
            <a:spAutoFit/>
          </a:bodyPr>
          <a:lstStyle/>
          <a:p>
            <a:pPr algn="ctr"/>
            <a:r>
              <a:rPr lang="en-US" sz="3200" dirty="0"/>
              <a:t>Token Request Parameters:</a:t>
            </a:r>
          </a:p>
          <a:p>
            <a:pPr algn="ctr"/>
            <a:endParaRPr lang="en-US" sz="3200" dirty="0"/>
          </a:p>
          <a:p>
            <a:pPr marL="457200" indent="-457200">
              <a:buFont typeface="Arial" panose="020B0604020202020204" pitchFamily="34" charset="0"/>
              <a:buChar char="•"/>
            </a:pPr>
            <a:r>
              <a:rPr lang="en-US" sz="2400" dirty="0" err="1"/>
              <a:t>grant_type</a:t>
            </a:r>
            <a:r>
              <a:rPr lang="en-US" sz="2400" dirty="0"/>
              <a:t>: constant value of “</a:t>
            </a:r>
            <a:r>
              <a:rPr lang="en-US" sz="2400" dirty="0" err="1"/>
              <a:t>authorization_code</a:t>
            </a:r>
            <a:r>
              <a:rPr lang="en-US" sz="3200" dirty="0"/>
              <a:t>”.</a:t>
            </a:r>
          </a:p>
          <a:p>
            <a:pPr marL="457200" indent="-457200">
              <a:buFont typeface="Arial" panose="020B0604020202020204" pitchFamily="34" charset="0"/>
              <a:buChar char="•"/>
            </a:pPr>
            <a:r>
              <a:rPr lang="en-US" sz="2400" dirty="0" err="1"/>
              <a:t>client_id</a:t>
            </a:r>
            <a:r>
              <a:rPr lang="en-US" sz="2400" dirty="0"/>
              <a:t>: the client identifier of your app.</a:t>
            </a:r>
          </a:p>
          <a:p>
            <a:pPr marL="457200" indent="-457200">
              <a:buFont typeface="Arial" panose="020B0604020202020204" pitchFamily="34" charset="0"/>
              <a:buChar char="•"/>
            </a:pPr>
            <a:r>
              <a:rPr lang="en-US" sz="2400" dirty="0"/>
              <a:t>code: the code received in the authorization grant response.</a:t>
            </a: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758485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7743"/>
            <a:ext cx="8153400" cy="3816429"/>
          </a:xfrm>
          <a:prstGeom prst="rect">
            <a:avLst/>
          </a:prstGeom>
          <a:noFill/>
        </p:spPr>
        <p:txBody>
          <a:bodyPr wrap="square" rtlCol="0" anchor="ctr">
            <a:spAutoFit/>
          </a:bodyPr>
          <a:lstStyle/>
          <a:p>
            <a:pPr algn="ctr"/>
            <a:r>
              <a:rPr lang="en-US" sz="3200" dirty="0"/>
              <a:t>Example Request:</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05419"/>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9886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100" y="37297"/>
            <a:ext cx="8153400" cy="3816429"/>
          </a:xfrm>
          <a:prstGeom prst="rect">
            <a:avLst/>
          </a:prstGeom>
          <a:noFill/>
        </p:spPr>
        <p:txBody>
          <a:bodyPr wrap="square" rtlCol="0" anchor="ctr">
            <a:spAutoFit/>
          </a:bodyPr>
          <a:lstStyle/>
          <a:p>
            <a:pPr algn="ctr"/>
            <a:r>
              <a:rPr lang="en-US" sz="3200" dirty="0"/>
              <a:t>Example Response:</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85850"/>
            <a:ext cx="8229600" cy="35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654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erner_Template_2.1_WIDE">
  <a:themeElements>
    <a:clrScheme name="Cerner 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rner_Template_3.0_widescreen" id="{33BA54E2-E680-4402-BAC7-A8CA05C6BFDF}" vid="{8E72BE92-2C30-491B-91DF-C77D582CB5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b1851626-05c4-426e-b768-1c35733f6fea}" enabled="1" method="Standard" siteId="{fbc493a8-0d24-4454-a815-f4ca58e8c09d}" removed="0"/>
</clbl:labelList>
</file>

<file path=docProps/app.xml><?xml version="1.0" encoding="utf-8"?>
<Properties xmlns="http://schemas.openxmlformats.org/officeDocument/2006/extended-properties" xmlns:vt="http://schemas.openxmlformats.org/officeDocument/2006/docPropsVTypes">
  <TotalTime>7442</TotalTime>
  <Words>4654</Words>
  <Application>Microsoft Office PowerPoint</Application>
  <PresentationFormat>On-screen Show (16:9)</PresentationFormat>
  <Paragraphs>430</Paragraphs>
  <Slides>135</Slides>
  <Notes>85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135</vt:i4>
      </vt:variant>
    </vt:vector>
  </HeadingPairs>
  <TitlesOfParts>
    <vt:vector size="141" baseType="lpstr">
      <vt:lpstr>Arial</vt:lpstr>
      <vt:lpstr>Calibri</vt:lpstr>
      <vt:lpstr>Consolas</vt:lpstr>
      <vt:lpstr>Franklin Gothic Book</vt:lpstr>
      <vt:lpstr>Office Theme</vt:lpstr>
      <vt:lpstr>Cerner_Template_2.1_WIDE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Conformance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Randall,Matt</dc:creator>
  <cp:lastModifiedBy>Heits, Brian</cp:lastModifiedBy>
  <cp:revision>123</cp:revision>
  <dcterms:created xsi:type="dcterms:W3CDTF">2016-11-06T18:47:49Z</dcterms:created>
  <dcterms:modified xsi:type="dcterms:W3CDTF">2023-02-05T18:44:01Z</dcterms:modified>
</cp:coreProperties>
</file>