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1"/>
  </p:notesMasterIdLst>
  <p:handoutMasterIdLst>
    <p:handoutMasterId r:id="rId82"/>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4" r:id="rId79"/>
    <p:sldId id="377" r:id="rId80"/>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3"/>
            <p14:sldId id="314"/>
            <p14:sldId id="315"/>
            <p14:sldId id="316"/>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4"/>
            <p14:sldId id="377"/>
          </p14:sldIdLst>
        </p14:section>
      </p14:sectionLst>
    </p:ex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91304" autoAdjust="0"/>
  </p:normalViewPr>
  <p:slideViewPr>
    <p:cSldViewPr snapToGrid="0">
      <p:cViewPr varScale="1">
        <p:scale>
          <a:sx n="75" d="100"/>
          <a:sy n="75" d="100"/>
        </p:scale>
        <p:origin x="619" y="43"/>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7/11/2019</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7/11/2019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bit.ly/2f0GBOc"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a:t>Brian Heits</a:t>
            </a:r>
          </a:p>
        </p:txBody>
      </p:sp>
      <p:sp>
        <p:nvSpPr>
          <p:cNvPr id="3" name="Text Placeholder 2"/>
          <p:cNvSpPr>
            <a:spLocks noGrp="1"/>
          </p:cNvSpPr>
          <p:nvPr>
            <p:ph type="body" sz="quarter" idx="12"/>
          </p:nvPr>
        </p:nvSpPr>
        <p:spPr>
          <a:xfrm>
            <a:off x="769939" y="5601921"/>
            <a:ext cx="7397751" cy="287257"/>
          </a:xfrm>
        </p:spPr>
        <p:txBody>
          <a:bodyPr/>
          <a:lstStyle/>
          <a:p>
            <a:r>
              <a:rPr lang="en-US" dirty="0"/>
              <a:t>Associate Lead Software Engineer – Edge Professional Services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a:t>
            </a:r>
            <a:r>
              <a:rPr lang="en-US" b="0" dirty="0" err="1">
                <a:solidFill>
                  <a:schemeClr val="accent3"/>
                </a:solidFill>
                <a:latin typeface="+mn-lt"/>
              </a:rPr>
              <a:t>client_id</a:t>
            </a:r>
            <a:r>
              <a:rPr lang="en-US" b="0" dirty="0">
                <a:solidFill>
                  <a:schemeClr val="accent3"/>
                </a:solidFill>
                <a:latin typeface="+mn-lt"/>
              </a:rPr>
              <a:t>: </a:t>
            </a:r>
          </a:p>
          <a:p>
            <a:endParaRPr lang="en-US" b="0" dirty="0">
              <a:solidFill>
                <a:schemeClr val="accent3"/>
              </a:solidFill>
              <a:latin typeface="+mn-lt"/>
            </a:endParaRPr>
          </a:p>
          <a:p>
            <a:r>
              <a:rPr lang="en-US" b="0" dirty="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(continued):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Switch presentation mode to “Mobile Sized Popup”</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a:solidFill>
                  <a:schemeClr val="accent3"/>
                </a:solidFill>
                <a:latin typeface="+mn-lt"/>
              </a:rPr>
              <a:t>You may be presented with an authentication screen. Log In.</a:t>
            </a: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Say hello to the developer next to you.</a:t>
            </a:r>
          </a:p>
          <a:p>
            <a:pPr marL="571500" indent="-571500">
              <a:buFont typeface="Arial" panose="020B0604020202020204" pitchFamily="34" charset="0"/>
              <a:buChar char="•"/>
            </a:pPr>
            <a:r>
              <a:rPr lang="en-US" b="0" dirty="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4:  Preparing a Token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a:solidFill>
                  <a:schemeClr val="accent3"/>
                </a:solidFill>
                <a:latin typeface="+mn-lt"/>
              </a:rPr>
              <a:t>We’ll use the same </a:t>
            </a:r>
            <a:r>
              <a:rPr lang="en-US" b="0" dirty="0" err="1">
                <a:solidFill>
                  <a:schemeClr val="accent3"/>
                </a:solidFill>
                <a:latin typeface="+mn-lt"/>
              </a:rPr>
              <a:t>client_id</a:t>
            </a:r>
            <a:r>
              <a:rPr lang="en-US" b="0" dirty="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a:solidFill>
                  <a:schemeClr val="accent3"/>
                </a:solidFill>
                <a:latin typeface="+mn-lt"/>
              </a:rPr>
              <a:t>The grant type is “</a:t>
            </a:r>
            <a:r>
              <a:rPr lang="en-US" b="0" dirty="0" err="1">
                <a:solidFill>
                  <a:schemeClr val="accent3"/>
                </a:solidFill>
                <a:latin typeface="+mn-lt"/>
              </a:rPr>
              <a:t>authorization_code</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The code from step 3 is populated.</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If the grant expired, repeat step 3.</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a:solidFill>
                  <a:schemeClr val="accent3"/>
                </a:solidFill>
                <a:latin typeface="+mn-lt"/>
              </a:rPr>
              <a:t>Step 5:  Examining the Token Response</a:t>
            </a:r>
          </a:p>
          <a:p>
            <a:pPr algn="ctr"/>
            <a:endParaRPr lang="en-US" sz="3200"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token response contains:</a:t>
            </a:r>
          </a:p>
          <a:p>
            <a:pPr marL="1028700" lvl="1" indent="-571500">
              <a:buFont typeface="Arial" panose="020B0604020202020204" pitchFamily="34" charset="0"/>
              <a:buChar char="•"/>
            </a:pPr>
            <a:r>
              <a:rPr lang="en-US" sz="3200" b="0" dirty="0">
                <a:solidFill>
                  <a:schemeClr val="accent3"/>
                </a:solidFill>
                <a:latin typeface="+mn-lt"/>
              </a:rPr>
              <a:t>An access token.</a:t>
            </a:r>
          </a:p>
          <a:p>
            <a:pPr marL="1028700" lvl="1" indent="-571500">
              <a:buFont typeface="Arial" panose="020B0604020202020204" pitchFamily="34" charset="0"/>
              <a:buChar char="•"/>
            </a:pPr>
            <a:r>
              <a:rPr lang="en-US" sz="3200" b="0" dirty="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What happened?</a:t>
            </a:r>
          </a:p>
          <a:p>
            <a:pPr marL="571500" indent="-571500">
              <a:buFont typeface="Arial" panose="020B0604020202020204" pitchFamily="34" charset="0"/>
              <a:buChar char="•"/>
            </a:pPr>
            <a:r>
              <a:rPr lang="en-US" b="0" dirty="0">
                <a:solidFill>
                  <a:schemeClr val="accent3"/>
                </a:solidFill>
                <a:latin typeface="+mn-lt"/>
              </a:rPr>
              <a:t>Why did we get a 401 response?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2:  User Scopes</a:t>
            </a: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user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5632311"/>
          </a:xfrm>
          <a:prstGeom prst="rect">
            <a:avLst/>
          </a:prstGeom>
          <a:noFill/>
        </p:spPr>
        <p:txBody>
          <a:bodyPr wrap="square" rtlCol="0">
            <a:spAutoFit/>
          </a:bodyPr>
          <a:lstStyle/>
          <a:p>
            <a:r>
              <a:rPr lang="en-US" b="0" dirty="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 browser of your choice:</a:t>
            </a:r>
          </a:p>
          <a:p>
            <a:pPr marL="1028700" lvl="1" indent="-571500">
              <a:buFont typeface="Arial" panose="020B0604020202020204" pitchFamily="34" charset="0"/>
              <a:buChar char="•"/>
            </a:pPr>
            <a:r>
              <a:rPr lang="en-US" b="0" dirty="0">
                <a:solidFill>
                  <a:schemeClr val="accent3"/>
                </a:solidFill>
                <a:latin typeface="+mn-lt"/>
              </a:rPr>
              <a:t>Internet Explorer (11)</a:t>
            </a:r>
          </a:p>
          <a:p>
            <a:pPr marL="1028700" lvl="1" indent="-571500">
              <a:buFont typeface="Arial" panose="020B0604020202020204" pitchFamily="34" charset="0"/>
              <a:buChar char="•"/>
            </a:pPr>
            <a:r>
              <a:rPr lang="en-US" b="0" dirty="0">
                <a:solidFill>
                  <a:schemeClr val="accent3"/>
                </a:solidFill>
                <a:latin typeface="+mn-lt"/>
              </a:rPr>
              <a:t>Edge</a:t>
            </a:r>
          </a:p>
          <a:p>
            <a:pPr marL="1028700" lvl="1" indent="-571500">
              <a:buFont typeface="Arial" panose="020B0604020202020204" pitchFamily="34" charset="0"/>
              <a:buChar char="•"/>
            </a:pPr>
            <a:r>
              <a:rPr lang="en-US" b="0" dirty="0">
                <a:solidFill>
                  <a:schemeClr val="accent3"/>
                </a:solidFill>
                <a:latin typeface="+mn-lt"/>
              </a:rPr>
              <a:t>Chrome</a:t>
            </a:r>
          </a:p>
          <a:p>
            <a:pPr marL="1028700" lvl="1" indent="-571500">
              <a:buFont typeface="Arial" panose="020B0604020202020204" pitchFamily="34" charset="0"/>
              <a:buChar char="•"/>
            </a:pPr>
            <a:r>
              <a:rPr lang="en-US" b="0" dirty="0">
                <a:solidFill>
                  <a:schemeClr val="accent3"/>
                </a:solidFill>
                <a:latin typeface="+mn-lt"/>
              </a:rPr>
              <a:t>Firefox</a:t>
            </a:r>
          </a:p>
          <a:p>
            <a:pPr marL="571500" indent="-571500">
              <a:buFont typeface="Arial" panose="020B0604020202020204" pitchFamily="34" charset="0"/>
              <a:buChar char="•"/>
            </a:pPr>
            <a:r>
              <a:rPr lang="en-US" b="0" dirty="0">
                <a:solidFill>
                  <a:schemeClr val="accent3"/>
                </a:solidFill>
                <a:latin typeface="+mn-lt"/>
              </a:rPr>
              <a:t>Access to built-in “Developer Tools” (</a:t>
            </a:r>
            <a:r>
              <a:rPr lang="en-US" b="0" dirty="0" err="1">
                <a:solidFill>
                  <a:schemeClr val="accent3"/>
                </a:solidFill>
                <a:latin typeface="+mn-lt"/>
              </a:rPr>
              <a:t>Javascript</a:t>
            </a:r>
            <a:r>
              <a:rPr lang="en-US" b="0" dirty="0">
                <a:solidFill>
                  <a:schemeClr val="accent3"/>
                </a:solidFill>
                <a:latin typeface="+mn-lt"/>
              </a:rPr>
              <a:t> console)</a:t>
            </a: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3: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3:  Client Apps that Start from Outside the EHR (or Patient Portal)</a:t>
            </a: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1:  Prepare an authorization request without launch</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endParaRPr lang="en-US"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Clear the field “launch code”</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Examine the token response</a:t>
            </a:r>
          </a:p>
          <a:p>
            <a:pPr marL="1028700" lvl="1" indent="-571500">
              <a:buFont typeface="Arial" panose="020B0604020202020204" pitchFamily="34" charset="0"/>
              <a:buChar char="•"/>
            </a:pPr>
            <a:r>
              <a:rPr lang="en-US" b="0" dirty="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3:  Confirm you can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4:  Obtaining an OpenID Connect Identity Token</a:t>
            </a: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openid</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a:t>
            </a:r>
            <a:r>
              <a:rPr lang="en-US" b="0" dirty="0" err="1">
                <a:solidFill>
                  <a:schemeClr val="accent3"/>
                </a:solidFill>
                <a:latin typeface="+mn-lt"/>
              </a:rPr>
              <a:t>openid</a:t>
            </a: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id_token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Parse the JWT contents.</a:t>
            </a:r>
          </a:p>
          <a:p>
            <a:pPr marL="571500" indent="-571500">
              <a:buFont typeface="Arial" panose="020B0604020202020204" pitchFamily="34" charset="0"/>
              <a:buChar char="•"/>
            </a:pPr>
            <a:r>
              <a:rPr lang="en-US" b="0" dirty="0">
                <a:solidFill>
                  <a:schemeClr val="accent3"/>
                </a:solidFill>
                <a:latin typeface="+mn-lt"/>
              </a:rPr>
              <a:t>Identify the “issuer”.</a:t>
            </a:r>
          </a:p>
          <a:p>
            <a:pPr marL="571500" indent="-571500">
              <a:buFont typeface="Arial" panose="020B0604020202020204" pitchFamily="34" charset="0"/>
              <a:buChar char="•"/>
            </a:pPr>
            <a:r>
              <a:rPr lang="en-US" b="0" dirty="0">
                <a:solidFill>
                  <a:schemeClr val="accent3"/>
                </a:solidFill>
                <a:latin typeface="+mn-lt"/>
              </a:rPr>
              <a:t>Fetch the </a:t>
            </a:r>
            <a:r>
              <a:rPr lang="en-US" b="0" dirty="0" err="1">
                <a:solidFill>
                  <a:schemeClr val="accent3"/>
                </a:solidFill>
                <a:latin typeface="+mn-lt"/>
              </a:rPr>
              <a:t>openid</a:t>
            </a:r>
            <a:r>
              <a:rPr lang="en-US" b="0" dirty="0">
                <a:solidFill>
                  <a:schemeClr val="accent3"/>
                </a:solidFill>
                <a:latin typeface="+mn-lt"/>
              </a:rPr>
              <a:t>-configuration document for the issuer.</a:t>
            </a:r>
          </a:p>
          <a:p>
            <a:pPr marL="571500" indent="-571500">
              <a:buFont typeface="Arial" panose="020B0604020202020204" pitchFamily="34" charset="0"/>
              <a:buChar char="•"/>
            </a:pPr>
            <a:r>
              <a:rPr lang="en-US" b="0" dirty="0">
                <a:solidFill>
                  <a:schemeClr val="accent3"/>
                </a:solidFill>
                <a:latin typeface="+mn-lt"/>
              </a:rPr>
              <a:t>Locate the JSON web keys (</a:t>
            </a:r>
            <a:r>
              <a:rPr lang="en-US" b="0" dirty="0" err="1">
                <a:solidFill>
                  <a:schemeClr val="accent3"/>
                </a:solidFill>
                <a:latin typeface="+mn-lt"/>
              </a:rPr>
              <a:t>jwks_uri</a:t>
            </a:r>
            <a:r>
              <a:rPr lang="en-US" b="0" dirty="0">
                <a:solidFill>
                  <a:schemeClr val="accent3"/>
                </a:solidFill>
                <a:latin typeface="+mn-lt"/>
              </a:rPr>
              <a:t>) from the configuration document.</a:t>
            </a:r>
          </a:p>
          <a:p>
            <a:pPr marL="571500" indent="-571500">
              <a:buFont typeface="Arial" panose="020B0604020202020204" pitchFamily="34" charset="0"/>
              <a:buChar char="•"/>
            </a:pPr>
            <a:r>
              <a:rPr lang="en-US" b="0" dirty="0">
                <a:solidFill>
                  <a:schemeClr val="accent3"/>
                </a:solidFill>
                <a:latin typeface="+mn-lt"/>
              </a:rPr>
              <a:t>Obtain the key used to sign the </a:t>
            </a:r>
            <a:r>
              <a:rPr lang="en-US" b="0" dirty="0" err="1">
                <a:solidFill>
                  <a:schemeClr val="accent3"/>
                </a:solidFill>
                <a:latin typeface="+mn-lt"/>
              </a:rPr>
              <a:t>id_token</a:t>
            </a:r>
            <a:r>
              <a:rPr lang="en-US" b="0" dirty="0">
                <a:solidFill>
                  <a:schemeClr val="accent3"/>
                </a:solidFill>
                <a:latin typeface="+mn-lt"/>
              </a:rPr>
              <a:t> from the </a:t>
            </a:r>
            <a:r>
              <a:rPr lang="en-US" b="0" dirty="0" err="1">
                <a:solidFill>
                  <a:schemeClr val="accent3"/>
                </a:solidFill>
                <a:latin typeface="+mn-lt"/>
              </a:rPr>
              <a:t>jwk</a:t>
            </a:r>
            <a:r>
              <a:rPr lang="en-US" b="0" dirty="0">
                <a:solidFill>
                  <a:schemeClr val="accent3"/>
                </a:solidFill>
                <a:latin typeface="+mn-lt"/>
              </a:rPr>
              <a:t> endpoint.</a:t>
            </a:r>
          </a:p>
          <a:p>
            <a:pPr marL="571500" indent="-571500">
              <a:buFont typeface="Arial" panose="020B0604020202020204" pitchFamily="34" charset="0"/>
              <a:buChar char="•"/>
            </a:pPr>
            <a:r>
              <a:rPr lang="en-US" b="0" dirty="0">
                <a:solidFill>
                  <a:schemeClr val="accent3"/>
                </a:solidFill>
                <a:latin typeface="+mn-lt"/>
              </a:rPr>
              <a:t>Validate the token signature.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a:solidFill>
                  <a:schemeClr val="accent3"/>
                </a:solidFill>
                <a:latin typeface="+mn-lt"/>
              </a:rPr>
              <a:t>Step 4:  Parsing the </a:t>
            </a:r>
            <a:r>
              <a:rPr lang="en-US" b="0" dirty="0" err="1">
                <a:solidFill>
                  <a:schemeClr val="accent3"/>
                </a:solidFill>
                <a:latin typeface="+mn-lt"/>
              </a:rPr>
              <a:t>id_token</a:t>
            </a:r>
            <a:endParaRPr lang="en-US" b="0" dirty="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website </a:t>
            </a:r>
            <a:r>
              <a:rPr lang="en-US" b="0" dirty="0">
                <a:solidFill>
                  <a:schemeClr val="accent3"/>
                </a:solidFill>
                <a:latin typeface="+mn-lt"/>
                <a:hlinkClick r:id="rId3"/>
              </a:rPr>
              <a:t>http://jwt.io</a:t>
            </a: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contents of the </a:t>
            </a:r>
            <a:r>
              <a:rPr lang="en-US" b="0" dirty="0" err="1">
                <a:solidFill>
                  <a:schemeClr val="accent3"/>
                </a:solidFill>
                <a:latin typeface="+mn-lt"/>
              </a:rPr>
              <a:t>id_token</a:t>
            </a:r>
            <a:r>
              <a:rPr lang="en-US" b="0" dirty="0">
                <a:solidFill>
                  <a:schemeClr val="accent3"/>
                </a:solidFill>
                <a:latin typeface="+mn-lt"/>
              </a:rPr>
              <a:t> into the website.</a:t>
            </a:r>
          </a:p>
          <a:p>
            <a:pPr marL="571500" indent="-571500">
              <a:buFont typeface="Arial" panose="020B0604020202020204" pitchFamily="34" charset="0"/>
              <a:buChar char="•"/>
            </a:pPr>
            <a:r>
              <a:rPr lang="en-US" b="0" dirty="0">
                <a:solidFill>
                  <a:schemeClr val="accent3"/>
                </a:solidFill>
                <a:latin typeface="+mn-lt"/>
              </a:rPr>
              <a:t>Examine the decoded contents</a:t>
            </a:r>
          </a:p>
          <a:p>
            <a:pPr marL="571500" indent="-571500">
              <a:buFont typeface="Arial" panose="020B0604020202020204" pitchFamily="34" charset="0"/>
              <a:buChar char="•"/>
            </a:pPr>
            <a:r>
              <a:rPr lang="en-US" b="0" dirty="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 5:  Fetch the </a:t>
            </a:r>
            <a:r>
              <a:rPr lang="en-US" b="0" dirty="0" err="1">
                <a:solidFill>
                  <a:schemeClr val="accent3"/>
                </a:solidFill>
                <a:latin typeface="+mn-lt"/>
              </a:rPr>
              <a:t>openid</a:t>
            </a:r>
            <a:r>
              <a:rPr lang="en-US" b="0" dirty="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Append “/.well-known/</a:t>
            </a:r>
            <a:r>
              <a:rPr lang="en-US" b="0" dirty="0" err="1">
                <a:solidFill>
                  <a:schemeClr val="accent3"/>
                </a:solidFill>
                <a:latin typeface="+mn-lt"/>
              </a:rPr>
              <a:t>openid</a:t>
            </a:r>
            <a:r>
              <a:rPr lang="en-US" b="0" dirty="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Examine the value of “</a:t>
            </a:r>
            <a:r>
              <a:rPr lang="en-US" b="0" dirty="0" err="1">
                <a:solidFill>
                  <a:schemeClr val="accent3"/>
                </a:solidFill>
                <a:latin typeface="+mn-lt"/>
              </a:rPr>
              <a:t>jwks_uri</a:t>
            </a:r>
            <a:r>
              <a:rPr lang="en-US" b="0" dirty="0">
                <a:solidFill>
                  <a:schemeClr val="accent3"/>
                </a:solidFill>
                <a:latin typeface="+mn-lt"/>
              </a:rPr>
              <a:t>” in the configuration document.</a:t>
            </a:r>
          </a:p>
          <a:p>
            <a:pPr marL="571500" indent="-571500">
              <a:buFont typeface="Arial" panose="020B0604020202020204" pitchFamily="34" charset="0"/>
              <a:buChar char="•"/>
            </a:pPr>
            <a:r>
              <a:rPr lang="en-US" b="0" dirty="0">
                <a:solidFill>
                  <a:schemeClr val="accent3"/>
                </a:solidFill>
                <a:latin typeface="+mn-lt"/>
              </a:rPr>
              <a:t>Fetch the document.</a:t>
            </a:r>
          </a:p>
          <a:p>
            <a:pPr marL="571500" indent="-571500">
              <a:buFont typeface="Arial" panose="020B0604020202020204" pitchFamily="34" charset="0"/>
              <a:buChar char="•"/>
            </a:pPr>
            <a:r>
              <a:rPr lang="en-US" b="0" dirty="0">
                <a:solidFill>
                  <a:schemeClr val="accent3"/>
                </a:solidFill>
                <a:latin typeface="+mn-lt"/>
              </a:rPr>
              <a:t>Find the key whose key id (“kid”) matches and algorithm (RSA256) that of the original </a:t>
            </a:r>
            <a:r>
              <a:rPr lang="en-US" b="0" dirty="0" err="1">
                <a:solidFill>
                  <a:schemeClr val="accent3"/>
                </a:solidFill>
                <a:latin typeface="+mn-lt"/>
              </a:rPr>
              <a:t>id_token</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a:t>
            </a:r>
            <a:r>
              <a:rPr lang="en-US" sz="3200" b="0" dirty="0" err="1">
                <a:solidFill>
                  <a:schemeClr val="accent3"/>
                </a:solidFill>
                <a:latin typeface="+mn-lt"/>
              </a:rPr>
              <a:t>aud</a:t>
            </a:r>
            <a:r>
              <a:rPr lang="en-US" sz="3200" b="0" dirty="0">
                <a:solidFill>
                  <a:schemeClr val="accent3"/>
                </a:solidFill>
                <a:latin typeface="+mn-lt"/>
              </a:rPr>
              <a:t>” parameter is the “audience”, which must match your application’s </a:t>
            </a:r>
            <a:r>
              <a:rPr lang="en-US" sz="3200" b="0" dirty="0" err="1">
                <a:solidFill>
                  <a:schemeClr val="accent3"/>
                </a:solidFill>
                <a:latin typeface="+mn-lt"/>
              </a:rPr>
              <a:t>client_id</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If your application is in itself a client/server application, these validation steps must be performed by your server tier to trust the </a:t>
            </a:r>
            <a:r>
              <a:rPr lang="en-US" sz="3200" b="0" dirty="0" err="1">
                <a:solidFill>
                  <a:schemeClr val="accent3"/>
                </a:solidFill>
                <a:latin typeface="+mn-lt"/>
              </a:rPr>
              <a:t>id_token</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a:solidFill>
                  <a:schemeClr val="accent3"/>
                </a:solidFill>
                <a:latin typeface="+mn-lt"/>
              </a:rPr>
              <a:t>This capability is not yet available in Cerner’s implementation without using SMART.</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5: Online Access and Refresh Tokens</a:t>
            </a: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online_access</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refresh_token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the “Refresh Token” button that appears.</a:t>
            </a:r>
          </a:p>
          <a:p>
            <a:pPr marL="571500" indent="-571500">
              <a:buFont typeface="Arial" panose="020B0604020202020204" pitchFamily="34" charset="0"/>
              <a:buChar char="•"/>
            </a:pPr>
            <a:r>
              <a:rPr lang="en-US" b="0" dirty="0">
                <a:solidFill>
                  <a:schemeClr val="accent3"/>
                </a:solidFill>
                <a:latin typeface="+mn-lt"/>
              </a:rPr>
              <a:t>Note in the </a:t>
            </a:r>
            <a:r>
              <a:rPr lang="en-US" b="0" dirty="0" err="1">
                <a:solidFill>
                  <a:schemeClr val="accent3"/>
                </a:solidFill>
                <a:latin typeface="+mn-lt"/>
              </a:rPr>
              <a:t>Javascript</a:t>
            </a:r>
            <a:r>
              <a:rPr lang="en-US" b="0" dirty="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a:solidFill>
                  <a:schemeClr val="accent3"/>
                </a:solidFill>
                <a:latin typeface="+mn-lt"/>
              </a:rPr>
              <a:t>The </a:t>
            </a:r>
            <a:r>
              <a:rPr lang="en-US" b="0" dirty="0" err="1">
                <a:solidFill>
                  <a:schemeClr val="accent3"/>
                </a:solidFill>
                <a:latin typeface="+mn-lt"/>
              </a:rPr>
              <a:t>grant_type</a:t>
            </a:r>
            <a:r>
              <a:rPr lang="en-US" b="0" dirty="0">
                <a:solidFill>
                  <a:schemeClr val="accent3"/>
                </a:solidFill>
                <a:latin typeface="+mn-lt"/>
              </a:rPr>
              <a:t> parameter changed from “code” to “</a:t>
            </a:r>
            <a:r>
              <a:rPr lang="en-US" b="0" dirty="0" err="1">
                <a:solidFill>
                  <a:schemeClr val="accent3"/>
                </a:solidFill>
                <a:latin typeface="+mn-lt"/>
              </a:rPr>
              <a:t>refresh_token</a:t>
            </a:r>
            <a:r>
              <a:rPr lang="en-US" b="0" dirty="0">
                <a:solidFill>
                  <a:schemeClr val="accent3"/>
                </a:solidFill>
                <a:latin typeface="+mn-lt"/>
              </a:rPr>
              <a:t>”.</a:t>
            </a:r>
          </a:p>
          <a:p>
            <a:pPr marL="1028700" lvl="1" indent="-571500">
              <a:buFont typeface="Arial" panose="020B0604020202020204" pitchFamily="34" charset="0"/>
              <a:buChar char="•"/>
            </a:pPr>
            <a:r>
              <a:rPr lang="en-US" b="0" dirty="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p>
          <a:p>
            <a:pPr marL="571500" indent="-571500">
              <a:buFont typeface="Arial" panose="020B0604020202020204" pitchFamily="34" charset="0"/>
              <a:buChar char="•"/>
            </a:pPr>
            <a:endParaRPr lang="en-US" b="0" dirty="0">
              <a:solidFill>
                <a:schemeClr val="accent3"/>
              </a:solidFill>
              <a:latin typeface="+mn-lt"/>
            </a:endParaRPr>
          </a:p>
          <a:p>
            <a:r>
              <a:rPr lang="en-US" sz="2400" b="0" dirty="0">
                <a:solidFill>
                  <a:schemeClr val="accent3"/>
                </a:solidFill>
                <a:latin typeface="+mn-lt"/>
                <a:hlinkClick r:id="rId3"/>
              </a:rPr>
              <a:t>https://authorization.sandboxcerner.com/session-api/log-out</a:t>
            </a:r>
            <a:endParaRPr lang="en-US" sz="2400" b="0" dirty="0">
              <a:solidFill>
                <a:schemeClr val="accent3"/>
              </a:solidFill>
              <a:latin typeface="+mn-lt"/>
            </a:endParaRPr>
          </a:p>
          <a:p>
            <a:endParaRPr lang="en-US" sz="2400" b="0" dirty="0">
              <a:solidFill>
                <a:schemeClr val="accent3"/>
              </a:solidFill>
              <a:latin typeface="+mn-lt"/>
            </a:endParaRPr>
          </a:p>
          <a:p>
            <a:r>
              <a:rPr lang="en-US" sz="2400" b="0" dirty="0">
                <a:solidFill>
                  <a:schemeClr val="accent3"/>
                </a:solidFill>
                <a:latin typeface="+mn-lt"/>
              </a:rPr>
              <a:t>(This is a private mechanism, used by the authorization server to end a session; it is linked to by other user interfaces that are part of the EHR.)</a:t>
            </a: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“Refresh Token”</a:t>
            </a:r>
          </a:p>
          <a:p>
            <a:pPr marL="571500" indent="-571500">
              <a:buFont typeface="Arial" panose="020B0604020202020204" pitchFamily="34" charset="0"/>
              <a:buChar char="•"/>
            </a:pPr>
            <a:r>
              <a:rPr lang="en-US" b="0" dirty="0">
                <a:solidFill>
                  <a:schemeClr val="accent3"/>
                </a:solidFill>
                <a:latin typeface="+mn-lt"/>
              </a:rPr>
              <a:t>Note that the refresh fails.</a:t>
            </a:r>
          </a:p>
          <a:p>
            <a:pPr marL="571500" indent="-571500">
              <a:buFont typeface="Arial" panose="020B0604020202020204" pitchFamily="34" charset="0"/>
              <a:buChar char="•"/>
            </a:pPr>
            <a:r>
              <a:rPr lang="en-US" b="0" dirty="0">
                <a:solidFill>
                  <a:schemeClr val="accent3"/>
                </a:solidFill>
                <a:latin typeface="+mn-lt"/>
              </a:rPr>
              <a:t>Existing </a:t>
            </a:r>
            <a:r>
              <a:rPr lang="en-US" b="0" dirty="0" err="1">
                <a:solidFill>
                  <a:schemeClr val="accent3"/>
                </a:solidFill>
                <a:latin typeface="+mn-lt"/>
              </a:rPr>
              <a:t>access_tokens</a:t>
            </a:r>
            <a:r>
              <a:rPr lang="en-US" b="0" dirty="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Corner Cases and Exception Handling  </a:t>
            </a: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6:  Handling Error Responses  </a:t>
            </a: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Make an authorization request without required parameters.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remove the “audience” parameter.</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The x-www-form-</a:t>
            </a:r>
            <a:r>
              <a:rPr lang="en-US" b="0" dirty="0" err="1">
                <a:solidFill>
                  <a:schemeClr val="accent3"/>
                </a:solidFill>
                <a:latin typeface="+mn-lt"/>
              </a:rPr>
              <a:t>urlencoded</a:t>
            </a:r>
            <a:r>
              <a:rPr lang="en-US" b="0" dirty="0">
                <a:solidFill>
                  <a:schemeClr val="accent3"/>
                </a:solidFill>
                <a:latin typeface="+mn-lt"/>
              </a:rPr>
              <a:t> query parameters returned in response contain an error and </a:t>
            </a:r>
            <a:r>
              <a:rPr lang="en-US" b="0" dirty="0" err="1">
                <a:solidFill>
                  <a:schemeClr val="accent3"/>
                </a:solidFill>
                <a:latin typeface="+mn-lt"/>
              </a:rPr>
              <a:t>error_uri</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Extract these parameters; URI-decode the </a:t>
            </a:r>
            <a:r>
              <a:rPr lang="en-US" b="0" dirty="0" err="1">
                <a:solidFill>
                  <a:schemeClr val="accent3"/>
                </a:solidFill>
                <a:latin typeface="+mn-lt"/>
              </a:rPr>
              <a:t>error_uri</a:t>
            </a:r>
            <a:r>
              <a:rPr lang="en-US" b="0" dirty="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p>
          <a:p>
            <a:pPr marL="571500" indent="-571500">
              <a:buFont typeface="Arial" panose="020B0604020202020204" pitchFamily="34" charset="0"/>
              <a:buChar char="•"/>
            </a:pPr>
            <a:r>
              <a:rPr lang="en-US" b="0" dirty="0">
                <a:solidFill>
                  <a:schemeClr val="accent3"/>
                </a:solidFill>
                <a:latin typeface="+mn-lt"/>
              </a:rPr>
              <a:t>Visit the URL in a separate tab.</a:t>
            </a: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a:solidFill>
                  <a:schemeClr val="accent3"/>
                </a:solidFill>
                <a:latin typeface="+mn-lt"/>
              </a:rPr>
              <a:t>Error message for developers.</a:t>
            </a:r>
          </a:p>
          <a:p>
            <a:pPr marL="571500" indent="-571500">
              <a:buFont typeface="Arial" panose="020B0604020202020204" pitchFamily="34" charset="0"/>
              <a:buChar char="•"/>
            </a:pPr>
            <a:r>
              <a:rPr lang="en-US" b="0" dirty="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7:  Exchanging the Authorization Code Twice </a:t>
            </a: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p>
          <a:p>
            <a:pPr marL="571500" indent="-571500">
              <a:buFont typeface="Arial" panose="020B0604020202020204" pitchFamily="34" charset="0"/>
              <a:buChar char="•"/>
            </a:pPr>
            <a:r>
              <a:rPr lang="en-US" b="0" dirty="0">
                <a:solidFill>
                  <a:schemeClr val="accent3"/>
                </a:solidFill>
              </a:rPr>
              <a:t>Result should be an error (“</a:t>
            </a:r>
            <a:r>
              <a:rPr lang="en-US" b="0" dirty="0" err="1">
                <a:solidFill>
                  <a:schemeClr val="accent3"/>
                </a:solidFill>
              </a:rPr>
              <a:t>invalid_grant</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8:  Scopes Redacted by the Authorization Server</a:t>
            </a: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Note the list of scopes in the token response does not contain “user/</a:t>
            </a:r>
            <a:r>
              <a:rPr lang="en-US" b="0" dirty="0" err="1">
                <a:solidFill>
                  <a:schemeClr val="accent3"/>
                </a:solidFill>
              </a:rPr>
              <a:t>Imaginary.read</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3:  Make another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9:  Invalid Redirect URIs</a:t>
            </a: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rPr>
              <a:t>http://www.cerner.com</a:t>
            </a:r>
            <a:endParaRPr lang="en-US" sz="20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a:solidFill>
                  <a:schemeClr val="accent3"/>
                </a:solidFill>
                <a:latin typeface="+mn-lt"/>
              </a:rPr>
              <a:t>Step 2:  Make a second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a:solidFill>
                  <a:schemeClr val="accent3"/>
                </a:solidFill>
                <a:latin typeface="+mn-lt"/>
              </a:rPr>
              <a:t>Step 3:  Make a third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10:  Insufficient Scopes Accessing a Resource</a:t>
            </a: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br>
              <a:rPr lang="en-US" dirty="0">
                <a:latin typeface="+mn-lt"/>
              </a:rPr>
            </a:br>
            <a:r>
              <a:rPr lang="en-US" dirty="0">
                <a:latin typeface="+mn-lt"/>
                <a:hlinkClick r:id="rId2"/>
              </a:rPr>
              <a:t>http://bit.ly/2f0GBOc</a:t>
            </a:r>
            <a:endParaRPr lang="en-US" dirty="0">
              <a:latin typeface="+mn-lt"/>
            </a:endParaRP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Step 3:  Attempt to Access a Patient Resource.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https://fhir-ehr.sandboxcerner.com/dstu2/0b8a0111-e8e6-4c26-a91c-5069cbc6b1ca/Patient/1316024</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403 response</a:t>
            </a:r>
            <a:endParaRPr lang="en-US" sz="4400" b="0" dirty="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4: Repeat Steps with Valid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r>
              <a:rPr lang="en-US" sz="2800" b="0" dirty="0">
                <a:solidFill>
                  <a:schemeClr val="accent3"/>
                </a:solidFill>
                <a:latin typeface="+mn-lt"/>
              </a:rPr>
              <a:t> user/</a:t>
            </a:r>
            <a:r>
              <a:rPr lang="en-US" sz="2800" b="0" dirty="0" err="1">
                <a:solidFill>
                  <a:schemeClr val="accent3"/>
                </a:solidFill>
                <a:latin typeface="+mn-lt"/>
              </a:rPr>
              <a:t>Patient.read</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“Get Authorization Code”</a:t>
            </a:r>
          </a:p>
          <a:p>
            <a:pPr marL="571500" indent="-571500">
              <a:buFont typeface="Arial" panose="020B0604020202020204" pitchFamily="34" charset="0"/>
              <a:buChar char="•"/>
            </a:pPr>
            <a:r>
              <a:rPr lang="en-US" b="0" dirty="0">
                <a:solidFill>
                  <a:srgbClr val="6A737B"/>
                </a:solidFill>
                <a:latin typeface="Arial"/>
              </a:rPr>
              <a:t>Click “Get Access Token”</a:t>
            </a: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You should receive a 200 response.</a:t>
            </a:r>
            <a:endParaRPr lang="en-US" sz="4400" b="0" dirty="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11:  Utilizing an Invalid Token</a:t>
            </a: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Use a Modified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add, remove, or change a character in the access token.</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12:  Utilizing an Expired Token</a:t>
            </a: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Use an Expired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13:  Tracing Browser Calls</a:t>
            </a: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a:latin typeface="+mn-lt"/>
              </a:rPr>
              <a:t>Often times, it is important to obtain the calls being made by the user agent itself for diagnosis.</a:t>
            </a:r>
            <a:br>
              <a:rPr lang="en-US" dirty="0">
                <a:latin typeface="+mn-lt"/>
              </a:rPr>
            </a:br>
            <a:br>
              <a:rPr lang="en-US" dirty="0">
                <a:latin typeface="+mn-lt"/>
              </a:rPr>
            </a:br>
            <a:r>
              <a:rPr lang="en-US" dirty="0">
                <a:latin typeface="+mn-lt"/>
              </a:rPr>
              <a:t>This can be obtained using the “net” tab of most browser developer tools:</a:t>
            </a: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  SMART Launch Breakdown</a:t>
            </a: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Internet Explorer</a:t>
            </a:r>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a:solidFill>
                  <a:srgbClr val="6A737B"/>
                </a:solidFill>
                <a:latin typeface="Arial"/>
                <a:ea typeface="+mj-ea"/>
                <a:cs typeface="+mj-cs"/>
              </a:rPr>
              <a:t>To capture all information, ensure that “preserve log” is enabled, or that “clear entries on navigate” is disabled.</a:t>
            </a:r>
          </a:p>
          <a:p>
            <a:pPr marL="571500" indent="-571500">
              <a:buFont typeface="Arial" panose="020B0604020202020204" pitchFamily="34" charset="0"/>
              <a:buChar char="•"/>
            </a:pPr>
            <a:r>
              <a:rPr lang="en-US" b="0" dirty="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14:  Modifying Your SMART Tutorial App</a:t>
            </a: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In a previous lab, you cloned a tutorial project on GitHub and registered it with Cerner’s Sandbox environment.</a:t>
            </a:r>
            <a:br>
              <a:rPr lang="en-US" dirty="0">
                <a:latin typeface="+mn-lt"/>
              </a:rPr>
            </a:br>
            <a:br>
              <a:rPr lang="en-US" dirty="0">
                <a:latin typeface="+mn-lt"/>
              </a:rPr>
            </a:br>
            <a:r>
              <a:rPr lang="en-US" dirty="0">
                <a:latin typeface="+mn-lt"/>
              </a:rPr>
              <a:t>In this lab, we’ll demonstrate the inner workings of the SMART </a:t>
            </a:r>
            <a:r>
              <a:rPr lang="en-US" dirty="0" err="1">
                <a:latin typeface="+mn-lt"/>
              </a:rPr>
              <a:t>Javascript</a:t>
            </a:r>
            <a:r>
              <a:rPr lang="en-US" dirty="0">
                <a:latin typeface="+mn-lt"/>
              </a:rPr>
              <a:t> library, and highlight its limitations.</a:t>
            </a: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1:  Update “launch.html” in your GitHub pages branch:</a:t>
            </a:r>
            <a:br>
              <a:rPr lang="en-US" dirty="0">
                <a:latin typeface="+mn-lt"/>
              </a:rPr>
            </a:br>
            <a:br>
              <a:rPr lang="en-US" dirty="0">
                <a:latin typeface="+mn-lt"/>
              </a:rPr>
            </a:br>
            <a:r>
              <a:rPr lang="en-US" sz="2700" dirty="0">
                <a:latin typeface="+mn-lt"/>
              </a:rPr>
              <a:t>Add no-cache meta tags to make prototyping easier:</a:t>
            </a:r>
            <a:br>
              <a:rPr lang="en-US" sz="2700" dirty="0">
                <a:latin typeface="+mn-lt"/>
              </a:rPr>
            </a:b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content="max-age=0" /&gt;</a:t>
            </a: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content="no-cache"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content="0"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content="Tue, 01 Jan 1980 1:00:00 GMT" /&gt;</a:t>
            </a:r>
            <a:br>
              <a:rPr lang="en-US" sz="2400" dirty="0">
                <a:latin typeface="+mn-lt"/>
              </a:rPr>
            </a:br>
            <a:r>
              <a:rPr lang="en-US" sz="2400" dirty="0">
                <a:latin typeface="+mn-lt"/>
              </a:rPr>
              <a:t>&lt;meta http-</a:t>
            </a:r>
            <a:r>
              <a:rPr lang="en-US" sz="2400" dirty="0" err="1">
                <a:latin typeface="+mn-lt"/>
              </a:rPr>
              <a:t>equiv</a:t>
            </a:r>
            <a:r>
              <a:rPr lang="en-US" sz="2400" dirty="0">
                <a:latin typeface="+mn-lt"/>
              </a:rPr>
              <a:t>="pragma" content="no-cache" /&gt;</a:t>
            </a:r>
            <a:br>
              <a:rPr lang="en-US" sz="2400" dirty="0">
                <a:latin typeface="+mn-lt"/>
              </a:rPr>
            </a:br>
            <a:br>
              <a:rPr lang="en-US" sz="2400" dirty="0">
                <a:latin typeface="+mn-lt"/>
              </a:rPr>
            </a:br>
            <a:r>
              <a:rPr lang="en-US" sz="2400" dirty="0">
                <a:latin typeface="+mn-lt"/>
              </a:rPr>
              <a:t>Modify  'scope': </a:t>
            </a:r>
            <a:br>
              <a:rPr lang="en-US" sz="2400" dirty="0">
                <a:latin typeface="+mn-lt"/>
              </a:rPr>
            </a:br>
            <a:br>
              <a:rPr lang="en-US" sz="2400" dirty="0">
                <a:latin typeface="+mn-lt"/>
              </a:rPr>
            </a:br>
            <a:r>
              <a:rPr lang="en-US" sz="2200" dirty="0">
                <a:latin typeface="+mn-lt"/>
              </a:rPr>
              <a:t>user/</a:t>
            </a:r>
            <a:r>
              <a:rPr lang="en-US" sz="2200" dirty="0" err="1">
                <a:latin typeface="+mn-lt"/>
              </a:rPr>
              <a:t>Patient.read</a:t>
            </a:r>
            <a:r>
              <a:rPr lang="en-US" sz="2200" dirty="0">
                <a:latin typeface="+mn-lt"/>
              </a:rPr>
              <a:t> user/</a:t>
            </a:r>
            <a:r>
              <a:rPr lang="en-US" sz="2200" dirty="0" err="1">
                <a:latin typeface="+mn-lt"/>
              </a:rPr>
              <a:t>MedicationStatement.read</a:t>
            </a:r>
            <a:r>
              <a:rPr lang="en-US" sz="2200" dirty="0">
                <a:latin typeface="+mn-lt"/>
              </a:rPr>
              <a:t> user/</a:t>
            </a:r>
            <a:r>
              <a:rPr lang="en-US" sz="2200" dirty="0" err="1">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2:  Update “index.html” in your GitHub pages branch:</a:t>
            </a:r>
            <a:br>
              <a:rPr lang="en-US" dirty="0">
                <a:latin typeface="+mn-lt"/>
              </a:rPr>
            </a:br>
            <a:br>
              <a:rPr lang="en-US" dirty="0">
                <a:latin typeface="+mn-lt"/>
              </a:rPr>
            </a:br>
            <a:r>
              <a:rPr lang="en-US" sz="2700" dirty="0">
                <a:latin typeface="+mn-lt"/>
              </a:rPr>
              <a:t>We’ll be modifying the example code to fetch a resource directly, using the </a:t>
            </a:r>
            <a:r>
              <a:rPr lang="en-US" sz="2700" dirty="0" err="1">
                <a:latin typeface="+mn-lt"/>
              </a:rPr>
              <a:t>Javascript</a:t>
            </a:r>
            <a:r>
              <a:rPr lang="en-US" sz="2700" dirty="0">
                <a:latin typeface="+mn-lt"/>
              </a:rPr>
              <a:t> API provided by the SMART® on FHIR® </a:t>
            </a:r>
            <a:r>
              <a:rPr lang="en-US" sz="2700" dirty="0" err="1">
                <a:latin typeface="+mn-lt"/>
              </a:rPr>
              <a:t>Javascript</a:t>
            </a:r>
            <a:r>
              <a:rPr lang="en-US" sz="2700" dirty="0">
                <a:latin typeface="+mn-lt"/>
              </a:rPr>
              <a:t> library.</a:t>
            </a:r>
            <a:br>
              <a:rPr lang="en-US" sz="2700" dirty="0">
                <a:latin typeface="+mn-lt"/>
              </a:rPr>
            </a:br>
            <a:br>
              <a:rPr lang="en-US" sz="2700" dirty="0">
                <a:latin typeface="+mn-lt"/>
              </a:rPr>
            </a:br>
            <a:r>
              <a:rPr lang="en-US" sz="2700" dirty="0">
                <a:latin typeface="+mn-lt"/>
              </a:rPr>
              <a:t>Use the following link, or copy and paste from the next slide:</a:t>
            </a:r>
            <a:br>
              <a:rPr lang="en-US" sz="2700" dirty="0">
                <a:latin typeface="+mn-lt"/>
              </a:rPr>
            </a:br>
            <a:br>
              <a:rPr lang="en-US" sz="2700" dirty="0">
                <a:latin typeface="+mn-lt"/>
              </a:rPr>
            </a:br>
            <a:r>
              <a:rPr lang="en-US" sz="2700" dirty="0">
                <a:latin typeface="+mn-lt"/>
                <a:hlinkClick r:id="rId2"/>
              </a:rPr>
              <a:t>http://bit.ly/2fSCc0Q</a:t>
            </a:r>
            <a:br>
              <a:rPr lang="en-US" sz="2700" dirty="0">
                <a:latin typeface="+mn-lt"/>
              </a:rPr>
            </a:br>
            <a:br>
              <a:rPr lang="en-US" sz="2700" dirty="0">
                <a:latin typeface="+mn-lt"/>
              </a:rPr>
            </a:br>
            <a:r>
              <a:rPr lang="en-US" sz="2700" dirty="0">
                <a:latin typeface="+mn-lt"/>
              </a:rPr>
              <a:t>This script checks if authorization is complete, and if so, fetches a FHIR patient resource.  The raw JSON of the resulting resource is then displayed in markup.</a:t>
            </a:r>
            <a:br>
              <a:rPr lang="en-US" sz="2700" dirty="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Step 3:  Invoking the Authorization Request</a:t>
            </a:r>
            <a:br>
              <a:rPr lang="en-US" dirty="0">
                <a:latin typeface="+mn-lt"/>
              </a:rPr>
            </a:br>
            <a:br>
              <a:rPr lang="en-US" dirty="0">
                <a:latin typeface="+mn-lt"/>
              </a:rPr>
            </a:br>
            <a:r>
              <a:rPr lang="en-US" sz="2400" dirty="0">
                <a:latin typeface="+mn-lt"/>
                <a:hlinkClick r:id="rId2"/>
              </a:rPr>
              <a:t>https://[yourname].github.io/smart-on-fhir-tutorial/example-smart-app/launch.html?iss=https://fhir-ehr.sandboxcerner.com/dstu2/0b8a0111-e8e6-4c26-a91c-5069cbc6b1ca</a:t>
            </a:r>
            <a:br>
              <a:rPr lang="en-US" sz="2400" dirty="0">
                <a:latin typeface="+mn-lt"/>
              </a:rPr>
            </a:br>
            <a:br>
              <a:rPr lang="en-US" sz="2400" dirty="0">
                <a:latin typeface="+mn-lt"/>
              </a:rPr>
            </a:br>
            <a:r>
              <a:rPr lang="en-US" sz="2400" dirty="0">
                <a:latin typeface="+mn-lt"/>
              </a:rPr>
              <a:t>The SMART library is triggers an authorization request based on this API call.</a:t>
            </a:r>
            <a:br>
              <a:rPr lang="en-US" sz="2400" dirty="0">
                <a:latin typeface="+mn-lt"/>
              </a:rPr>
            </a:br>
            <a:br>
              <a:rPr lang="en-US" sz="2400" dirty="0">
                <a:latin typeface="+mn-lt"/>
              </a:rPr>
            </a:br>
            <a:r>
              <a:rPr lang="en-US" sz="2400" dirty="0">
                <a:latin typeface="+mn-lt"/>
              </a:rPr>
              <a:t>Note:  The issuer is populated, which the SMART® on FHIR® JS library uses to determine the endpoints; unlike your previous examples, we are not including a launch code.  </a:t>
            </a:r>
            <a:br>
              <a:rPr lang="en-US" sz="2400" dirty="0">
                <a:latin typeface="+mn-lt"/>
              </a:rPr>
            </a:br>
            <a:br>
              <a:rPr lang="en-US" sz="2400" dirty="0">
                <a:latin typeface="+mn-lt"/>
              </a:rPr>
            </a:br>
            <a:br>
              <a:rPr lang="en-US" dirty="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a:solidFill>
                  <a:schemeClr val="accent3"/>
                </a:solidFill>
                <a:latin typeface="+mn-lt"/>
              </a:rPr>
              <a:t>Additional Exercises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Try to create a </a:t>
            </a:r>
            <a:r>
              <a:rPr lang="en-US" b="0" dirty="0" err="1">
                <a:solidFill>
                  <a:schemeClr val="accent3"/>
                </a:solidFill>
                <a:latin typeface="+mn-lt"/>
              </a:rPr>
              <a:t>MedicationStatement</a:t>
            </a:r>
            <a:r>
              <a:rPr lang="en-US" b="0" dirty="0">
                <a:solidFill>
                  <a:schemeClr val="accent3"/>
                </a:solidFill>
                <a:latin typeface="+mn-lt"/>
              </a:rPr>
              <a:t>:</a:t>
            </a: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a:solidFill>
                  <a:schemeClr val="accent3"/>
                </a:solidFill>
                <a:latin typeface="+mn-lt"/>
              </a:rPr>
              <a:t>iss</a:t>
            </a:r>
            <a:r>
              <a:rPr lang="en-US" b="0" dirty="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launch: A limited-time use code used to maintain state about user context.</a:t>
            </a:r>
          </a:p>
        </p:txBody>
      </p:sp>
    </p:spTree>
    <p:extLst>
      <p:ext uri="{BB962C8B-B14F-4D97-AF65-F5344CB8AC3E}">
        <p14:creationId xmlns:p14="http://schemas.microsoft.com/office/powerpoint/2010/main" val="36435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1:  Discovery via FHIR Conformance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console from your developer tools.</a:t>
            </a:r>
          </a:p>
          <a:p>
            <a:pPr marL="571500" indent="-571500">
              <a:buFont typeface="Arial" panose="020B0604020202020204" pitchFamily="34" charset="0"/>
              <a:buChar char="•"/>
            </a:pPr>
            <a:r>
              <a:rPr lang="en-US" b="0" dirty="0">
                <a:solidFill>
                  <a:schemeClr val="accent3"/>
                </a:solidFill>
                <a:latin typeface="+mn-lt"/>
              </a:rPr>
              <a:t>Click “Discover Authorization URLs”</a:t>
            </a:r>
          </a:p>
          <a:p>
            <a:pPr marL="571500" indent="-571500">
              <a:buFont typeface="Arial" panose="020B0604020202020204" pitchFamily="34" charset="0"/>
              <a:buChar char="•"/>
            </a:pPr>
            <a:r>
              <a:rPr lang="en-US" b="0" dirty="0">
                <a:solidFill>
                  <a:schemeClr val="accent3"/>
                </a:solidFill>
                <a:latin typeface="+mn-lt"/>
              </a:rPr>
              <a:t>See the resulting FHIR conformance document.</a:t>
            </a:r>
          </a:p>
          <a:p>
            <a:pPr marL="571500" indent="-571500">
              <a:buFont typeface="Arial" panose="020B0604020202020204" pitchFamily="34" charset="0"/>
              <a:buChar char="•"/>
            </a:pPr>
            <a:r>
              <a:rPr lang="en-US" b="0" dirty="0">
                <a:solidFill>
                  <a:schemeClr val="accent3"/>
                </a:solidFill>
                <a:latin typeface="+mn-lt"/>
              </a:rPr>
              <a:t>Note the items “discovered” in the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The discovered URLs automatically data for step #2 and #3.</a:t>
            </a: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10063</TotalTime>
  <Words>2365</Words>
  <Application>Microsoft Office PowerPoint</Application>
  <PresentationFormat>Widescreen</PresentationFormat>
  <Paragraphs>421</Paragraphs>
  <Slides>79</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ＭＳ Ｐゴシック</vt:lpstr>
      <vt:lpstr>Arial</vt:lpstr>
      <vt:lpstr>Calibri</vt:lpstr>
      <vt:lpstr>Franklin Gothic Book</vt: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Step 3:  Invoking the Authorization Request  https://[yourname].github.io/smart-on-fhir-tutorial/example-smart-app/launch.html?iss=https://fhir-ehr.sandboxcerner.com/dstu2/0b8a0111-e8e6-4c26-a91c-5069cbc6b1ca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Heits,Brian</cp:lastModifiedBy>
  <cp:revision>134</cp:revision>
  <dcterms:created xsi:type="dcterms:W3CDTF">2014-08-07T14:11:51Z</dcterms:created>
  <dcterms:modified xsi:type="dcterms:W3CDTF">2019-07-11T12:43:09Z</dcterms:modified>
</cp:coreProperties>
</file>